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38"/>
  </p:notesMasterIdLst>
  <p:sldIdLst>
    <p:sldId id="256" r:id="rId2"/>
    <p:sldId id="311" r:id="rId3"/>
    <p:sldId id="346" r:id="rId4"/>
    <p:sldId id="312" r:id="rId5"/>
    <p:sldId id="313" r:id="rId6"/>
    <p:sldId id="314" r:id="rId7"/>
    <p:sldId id="315" r:id="rId8"/>
    <p:sldId id="316" r:id="rId9"/>
    <p:sldId id="317" r:id="rId10"/>
    <p:sldId id="318" r:id="rId11"/>
    <p:sldId id="319" r:id="rId12"/>
    <p:sldId id="320" r:id="rId13"/>
    <p:sldId id="322" r:id="rId14"/>
    <p:sldId id="323" r:id="rId15"/>
    <p:sldId id="324" r:id="rId16"/>
    <p:sldId id="325" r:id="rId17"/>
    <p:sldId id="326" r:id="rId18"/>
    <p:sldId id="327" r:id="rId19"/>
    <p:sldId id="330" r:id="rId20"/>
    <p:sldId id="329" r:id="rId21"/>
    <p:sldId id="347" r:id="rId22"/>
    <p:sldId id="331" r:id="rId23"/>
    <p:sldId id="333" r:id="rId24"/>
    <p:sldId id="334" r:id="rId25"/>
    <p:sldId id="335" r:id="rId26"/>
    <p:sldId id="332" r:id="rId27"/>
    <p:sldId id="336" r:id="rId28"/>
    <p:sldId id="337" r:id="rId29"/>
    <p:sldId id="338" r:id="rId30"/>
    <p:sldId id="340" r:id="rId31"/>
    <p:sldId id="352" r:id="rId32"/>
    <p:sldId id="341" r:id="rId33"/>
    <p:sldId id="349" r:id="rId34"/>
    <p:sldId id="350" r:id="rId35"/>
    <p:sldId id="351"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033" autoAdjust="0"/>
  </p:normalViewPr>
  <p:slideViewPr>
    <p:cSldViewPr snapToGrid="0">
      <p:cViewPr varScale="1">
        <p:scale>
          <a:sx n="78" d="100"/>
          <a:sy n="78" d="100"/>
        </p:scale>
        <p:origin x="86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074C62-0420-42F8-AE6C-64904AFF9053}"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48523-85BB-4127-9CC3-9E97B5D4A2F5}" type="slidenum">
              <a:rPr lang="en-US" smtClean="0"/>
              <a:t>‹#›</a:t>
            </a:fld>
            <a:endParaRPr lang="en-US"/>
          </a:p>
        </p:txBody>
      </p:sp>
    </p:spTree>
    <p:extLst>
      <p:ext uri="{BB962C8B-B14F-4D97-AF65-F5344CB8AC3E}">
        <p14:creationId xmlns:p14="http://schemas.microsoft.com/office/powerpoint/2010/main" val="1254504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a:t>
            </a:fld>
            <a:endParaRPr lang="en-US"/>
          </a:p>
        </p:txBody>
      </p:sp>
    </p:spTree>
    <p:extLst>
      <p:ext uri="{BB962C8B-B14F-4D97-AF65-F5344CB8AC3E}">
        <p14:creationId xmlns:p14="http://schemas.microsoft.com/office/powerpoint/2010/main" val="1311144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Times New Roman" panose="02020603050405020304" pitchFamily="18" charset="0"/>
                <a:cs typeface="Times New Roman" panose="02020603050405020304" pitchFamily="18" charset="0"/>
              </a:rPr>
              <a:t>Inputs:</a:t>
            </a:r>
          </a:p>
          <a:p>
            <a:r>
              <a:rPr lang="en-US" b="0" dirty="0">
                <a:latin typeface="Times New Roman" panose="02020603050405020304" pitchFamily="18" charset="0"/>
                <a:cs typeface="Times New Roman" panose="02020603050405020304" pitchFamily="18" charset="0"/>
              </a:rPr>
              <a:t>Client requirements: business goals, technical specs, deadlines, and budget.</a:t>
            </a:r>
          </a:p>
          <a:p>
            <a:r>
              <a:rPr lang="en-US" b="0" dirty="0">
                <a:latin typeface="Times New Roman" panose="02020603050405020304" pitchFamily="18" charset="0"/>
                <a:cs typeface="Times New Roman" panose="02020603050405020304" pitchFamily="18" charset="0"/>
              </a:rPr>
              <a:t>Human resources: developers, designers, managers.</a:t>
            </a:r>
          </a:p>
          <a:p>
            <a:r>
              <a:rPr lang="en-US" b="0" dirty="0">
                <a:latin typeface="Times New Roman" panose="02020603050405020304" pitchFamily="18" charset="0"/>
                <a:cs typeface="Times New Roman" panose="02020603050405020304" pitchFamily="18" charset="0"/>
              </a:rPr>
              <a:t>Technology: programming tools, servers, frameworks, APIs.</a:t>
            </a:r>
          </a:p>
          <a:p>
            <a:r>
              <a:rPr lang="en-US" b="0" dirty="0">
                <a:latin typeface="Times New Roman" panose="02020603050405020304" pitchFamily="18" charset="0"/>
                <a:cs typeface="Times New Roman" panose="02020603050405020304" pitchFamily="18" charset="0"/>
              </a:rPr>
              <a:t>Capital: money for salaries, tools, licenses, office setup.</a:t>
            </a:r>
          </a:p>
          <a:p>
            <a:r>
              <a:rPr lang="en-US" b="0" dirty="0">
                <a:latin typeface="Times New Roman" panose="02020603050405020304" pitchFamily="18" charset="0"/>
                <a:cs typeface="Times New Roman" panose="02020603050405020304" pitchFamily="18" charset="0"/>
              </a:rPr>
              <a:t>Outputs:</a:t>
            </a:r>
          </a:p>
          <a:p>
            <a:r>
              <a:rPr lang="en-US" b="0" dirty="0">
                <a:latin typeface="Times New Roman" panose="02020603050405020304" pitchFamily="18" charset="0"/>
                <a:cs typeface="Times New Roman" panose="02020603050405020304" pitchFamily="18" charset="0"/>
              </a:rPr>
              <a:t>Working software products (web apps, mobile apps, dashboards).</a:t>
            </a:r>
          </a:p>
          <a:p>
            <a:r>
              <a:rPr lang="en-US" b="0" dirty="0">
                <a:latin typeface="Times New Roman" panose="02020603050405020304" pitchFamily="18" charset="0"/>
                <a:cs typeface="Times New Roman" panose="02020603050405020304" pitchFamily="18" charset="0"/>
              </a:rPr>
              <a:t>Documentation, reports, and client support.</a:t>
            </a:r>
          </a:p>
          <a:p>
            <a:r>
              <a:rPr lang="en-US" b="0" dirty="0">
                <a:latin typeface="Times New Roman" panose="02020603050405020304" pitchFamily="18" charset="0"/>
                <a:cs typeface="Times New Roman" panose="02020603050405020304" pitchFamily="18" charset="0"/>
              </a:rPr>
              <a:t>Client satisfaction, company reputation, and profit.</a:t>
            </a:r>
          </a:p>
          <a:p>
            <a:r>
              <a:rPr lang="en-US" b="0" dirty="0">
                <a:latin typeface="Times New Roman" panose="02020603050405020304" pitchFamily="18" charset="0"/>
                <a:cs typeface="Times New Roman" panose="02020603050405020304" pitchFamily="18" charset="0"/>
                <a:sym typeface="Wingdings" panose="05000000000000000000" pitchFamily="2" charset="2"/>
              </a:rPr>
              <a:t>----------------------------------------------</a:t>
            </a:r>
          </a:p>
          <a:p>
            <a:r>
              <a:rPr lang="en-US" b="0" dirty="0">
                <a:latin typeface="Times New Roman" panose="02020603050405020304" pitchFamily="18" charset="0"/>
                <a:cs typeface="Times New Roman" panose="02020603050405020304" pitchFamily="18" charset="0"/>
                <a:sym typeface="Wingdings" panose="05000000000000000000" pitchFamily="2" charset="2"/>
              </a:rPr>
              <a:t>Processors</a:t>
            </a:r>
            <a:endParaRPr lang="en-US" b="0" dirty="0">
              <a:latin typeface="Times New Roman" panose="02020603050405020304" pitchFamily="18" charset="0"/>
              <a:cs typeface="Times New Roman" panose="02020603050405020304" pitchFamily="18" charset="0"/>
            </a:endParaRPr>
          </a:p>
          <a:p>
            <a:r>
              <a:rPr lang="en-US" b="0" dirty="0">
                <a:latin typeface="Times New Roman" panose="02020603050405020304" pitchFamily="18" charset="0"/>
                <a:cs typeface="Times New Roman" panose="02020603050405020304" pitchFamily="18" charset="0"/>
              </a:rPr>
              <a:t>The development teams design, code, and test software.</a:t>
            </a:r>
          </a:p>
          <a:p>
            <a:r>
              <a:rPr lang="en-US" b="0" dirty="0">
                <a:latin typeface="Times New Roman" panose="02020603050405020304" pitchFamily="18" charset="0"/>
                <a:cs typeface="Times New Roman" panose="02020603050405020304" pitchFamily="18" charset="0"/>
              </a:rPr>
              <a:t>Project managers coordinate schedules and milestones.</a:t>
            </a:r>
          </a:p>
          <a:p>
            <a:r>
              <a:rPr lang="en-US" b="0" dirty="0">
                <a:latin typeface="Times New Roman" panose="02020603050405020304" pitchFamily="18" charset="0"/>
                <a:cs typeface="Times New Roman" panose="02020603050405020304" pitchFamily="18" charset="0"/>
              </a:rPr>
              <a:t>DevOps handles deployment and server setup.</a:t>
            </a:r>
          </a:p>
          <a:p>
            <a:r>
              <a:rPr lang="en-US" b="0" dirty="0">
                <a:latin typeface="Times New Roman" panose="02020603050405020304" pitchFamily="18" charset="0"/>
                <a:cs typeface="Times New Roman" panose="02020603050405020304" pitchFamily="18" charset="0"/>
              </a:rPr>
              <a:t>QA testers verify quality and performance.</a:t>
            </a:r>
          </a:p>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10</a:t>
            </a:fld>
            <a:endParaRPr lang="en-US"/>
          </a:p>
        </p:txBody>
      </p:sp>
    </p:spTree>
    <p:extLst>
      <p:ext uri="{BB962C8B-B14F-4D97-AF65-F5344CB8AC3E}">
        <p14:creationId xmlns:p14="http://schemas.microsoft.com/office/powerpoint/2010/main" val="1140181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Times New Roman" panose="02020603050405020304" pitchFamily="18" charset="0"/>
                <a:cs typeface="Times New Roman" panose="02020603050405020304" pitchFamily="18" charset="0"/>
              </a:rPr>
              <a:t>Control keeps the system running smoothly — it’s the </a:t>
            </a:r>
            <a:r>
              <a:rPr lang="en-US" b="0" i="1" dirty="0">
                <a:latin typeface="Times New Roman" panose="02020603050405020304" pitchFamily="18" charset="0"/>
                <a:cs typeface="Times New Roman" panose="02020603050405020304" pitchFamily="18" charset="0"/>
              </a:rPr>
              <a:t>management and governance</a:t>
            </a:r>
            <a:r>
              <a:rPr lang="en-US" b="0" dirty="0">
                <a:latin typeface="Times New Roman" panose="02020603050405020304" pitchFamily="18" charset="0"/>
                <a:cs typeface="Times New Roman" panose="02020603050405020304" pitchFamily="18" charset="0"/>
              </a:rPr>
              <a:t> layer.</a:t>
            </a:r>
          </a:p>
          <a:p>
            <a:r>
              <a:rPr lang="en-US" b="0" dirty="0">
                <a:latin typeface="Times New Roman" panose="02020603050405020304" pitchFamily="18" charset="0"/>
                <a:cs typeface="Times New Roman" panose="02020603050405020304" pitchFamily="18" charset="0"/>
              </a:rPr>
              <a:t>In this company:</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Project management tools (like Jira or Trello) track progress and deadlines.</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Policies and procedures define coding standards, testing protocols, and review steps.</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Finance department controls budgets and billing cycles.</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Team leads monitor productivity and resource use.</a:t>
            </a:r>
          </a:p>
          <a:p>
            <a:r>
              <a:rPr lang="en-US" dirty="0">
                <a:sym typeface="Wingdings" panose="05000000000000000000" pitchFamily="2" charset="2"/>
              </a:rPr>
              <a:t>---------------------------------------------------------------------------------------------------------</a:t>
            </a:r>
          </a:p>
          <a:p>
            <a:r>
              <a:rPr lang="en-US" b="0" dirty="0">
                <a:latin typeface="Times New Roman" panose="02020603050405020304" pitchFamily="18" charset="0"/>
                <a:cs typeface="Times New Roman" panose="02020603050405020304" pitchFamily="18" charset="0"/>
              </a:rPr>
              <a:t>Feedback is how the system evaluates its performance and improves.</a:t>
            </a:r>
          </a:p>
          <a:p>
            <a:r>
              <a:rPr lang="en-US" b="0" dirty="0">
                <a:latin typeface="Times New Roman" panose="02020603050405020304" pitchFamily="18" charset="0"/>
                <a:cs typeface="Times New Roman" panose="02020603050405020304" pitchFamily="18" charset="0"/>
              </a:rPr>
              <a:t>Examples in the company:</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Client feedback after delivery (bug reports, satisfaction ratings).</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Employee feedback during retrospectives (what went well, what didn’t).</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Performance metrics — delivery time, code quality, customer retention.</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Error tracking tools — showing real-time production issues.</a:t>
            </a:r>
          </a:p>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11</a:t>
            </a:fld>
            <a:endParaRPr lang="en-US"/>
          </a:p>
        </p:txBody>
      </p:sp>
    </p:spTree>
    <p:extLst>
      <p:ext uri="{BB962C8B-B14F-4D97-AF65-F5344CB8AC3E}">
        <p14:creationId xmlns:p14="http://schemas.microsoft.com/office/powerpoint/2010/main" val="3249411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Times New Roman" panose="02020603050405020304" pitchFamily="18" charset="0"/>
                <a:cs typeface="Times New Roman" panose="02020603050405020304" pitchFamily="18" charset="0"/>
              </a:rPr>
              <a:t>The environment is everything outside the company that influences how it operates.</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Market demand: clients shifting from websites to AI-based systems.</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Competition: other firms offering lower prices or faster delivery.</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Technology trends: new frameworks or cloud services.</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Regulations: data protection laws (like GDPR).</a:t>
            </a:r>
          </a:p>
          <a:p>
            <a:pPr marL="628650" lvl="1" indent="-171450">
              <a:buFont typeface="Wingdings" panose="05000000000000000000" pitchFamily="2" charset="2"/>
              <a:buChar char="§"/>
            </a:pPr>
            <a:r>
              <a:rPr lang="en-US" b="0" dirty="0">
                <a:latin typeface="Times New Roman" panose="02020603050405020304" pitchFamily="18" charset="0"/>
                <a:cs typeface="Times New Roman" panose="02020603050405020304" pitchFamily="18" charset="0"/>
              </a:rPr>
              <a:t>Economic conditions: inflation, exchange rates, investor funding.</a:t>
            </a:r>
          </a:p>
          <a:p>
            <a:r>
              <a:rPr lang="en-US" dirty="0">
                <a:sym typeface="Wingdings" panose="05000000000000000000" pitchFamily="2" charset="2"/>
              </a:rPr>
              <a:t>----------------------------------------------------------------------------------------------</a:t>
            </a:r>
          </a:p>
          <a:p>
            <a:r>
              <a:rPr lang="en-US" b="0" dirty="0">
                <a:latin typeface="Times New Roman" panose="02020603050405020304" pitchFamily="18" charset="0"/>
                <a:cs typeface="Times New Roman" panose="02020603050405020304" pitchFamily="18" charset="0"/>
              </a:rPr>
              <a:t>Boundaries:</a:t>
            </a:r>
          </a:p>
          <a:p>
            <a:r>
              <a:rPr lang="en-US" b="0" dirty="0">
                <a:latin typeface="Times New Roman" panose="02020603050405020304" pitchFamily="18" charset="0"/>
                <a:cs typeface="Times New Roman" panose="02020603050405020304" pitchFamily="18" charset="0"/>
              </a:rPr>
              <a:t>Define what belongs to the company system and what doesn’t.</a:t>
            </a:r>
            <a:br>
              <a:rPr lang="en-US" b="0"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For example, the company handles software development — not hardware manufacturing or marketing for clients.</a:t>
            </a:r>
          </a:p>
          <a:p>
            <a:r>
              <a:rPr lang="en-US" b="0" dirty="0">
                <a:latin typeface="Times New Roman" panose="02020603050405020304" pitchFamily="18" charset="0"/>
                <a:cs typeface="Times New Roman" panose="02020603050405020304" pitchFamily="18" charset="0"/>
                <a:sym typeface="Wingdings" panose="05000000000000000000" pitchFamily="2" charset="2"/>
              </a:rPr>
              <a:t>---------------------------------------------------------------------------------------------</a:t>
            </a:r>
          </a:p>
          <a:p>
            <a:r>
              <a:rPr lang="en-US" b="0" dirty="0">
                <a:latin typeface="Times New Roman" panose="02020603050405020304" pitchFamily="18" charset="0"/>
                <a:cs typeface="Times New Roman" panose="02020603050405020304" pitchFamily="18" charset="0"/>
              </a:rPr>
              <a:t>An interface is basically a connection point - where two systems meet and interact.</a:t>
            </a:r>
          </a:p>
          <a:p>
            <a:r>
              <a:rPr lang="en-US" b="1" dirty="0">
                <a:latin typeface="Times New Roman" panose="02020603050405020304" pitchFamily="18" charset="0"/>
                <a:cs typeface="Times New Roman" panose="02020603050405020304" pitchFamily="18" charset="0"/>
              </a:rPr>
              <a:t>Interface with Clients.</a:t>
            </a:r>
          </a:p>
          <a:p>
            <a:r>
              <a:rPr lang="en-US" dirty="0">
                <a:latin typeface="Times New Roman" panose="02020603050405020304" pitchFamily="18" charset="0"/>
                <a:cs typeface="Times New Roman" panose="02020603050405020304" pitchFamily="18" charset="0"/>
              </a:rPr>
              <a:t>Clients send project requirements through emails, Zoom calls, or a client portal.</a:t>
            </a:r>
          </a:p>
          <a:p>
            <a:r>
              <a:rPr lang="en-US" dirty="0">
                <a:latin typeface="Times New Roman" panose="02020603050405020304" pitchFamily="18" charset="0"/>
                <a:cs typeface="Times New Roman" panose="02020603050405020304" pitchFamily="18" charset="0"/>
              </a:rPr>
              <a:t>The company sends back quotations, progress updates, and final deliverables.</a:t>
            </a:r>
          </a:p>
          <a:p>
            <a:r>
              <a:rPr lang="en-US" b="1" dirty="0">
                <a:latin typeface="Times New Roman" panose="02020603050405020304" pitchFamily="18" charset="0"/>
                <a:cs typeface="Times New Roman" panose="02020603050405020304" pitchFamily="18" charset="0"/>
              </a:rPr>
              <a:t>Interface with Vendors</a:t>
            </a:r>
          </a:p>
          <a:p>
            <a:r>
              <a:rPr lang="en-US" dirty="0">
                <a:latin typeface="Times New Roman" panose="02020603050405020304" pitchFamily="18" charset="0"/>
                <a:cs typeface="Times New Roman" panose="02020603050405020304" pitchFamily="18" charset="0"/>
              </a:rPr>
              <a:t>The company might use AWS (cloud provider) or PayPal (payment gateway).</a:t>
            </a:r>
          </a:p>
          <a:p>
            <a:r>
              <a:rPr lang="en-US" b="1" dirty="0">
                <a:latin typeface="Times New Roman" panose="02020603050405020304" pitchFamily="18" charset="0"/>
                <a:cs typeface="Times New Roman" panose="02020603050405020304" pitchFamily="18" charset="0"/>
              </a:rPr>
              <a:t>Interface with Employees</a:t>
            </a:r>
          </a:p>
          <a:p>
            <a:r>
              <a:rPr lang="en-US" dirty="0">
                <a:latin typeface="Times New Roman" panose="02020603050405020304" pitchFamily="18" charset="0"/>
                <a:cs typeface="Times New Roman" panose="02020603050405020304" pitchFamily="18" charset="0"/>
              </a:rPr>
              <a:t>The login page, dashboard, and time-tracking tools are the </a:t>
            </a:r>
            <a:r>
              <a:rPr lang="en-US" b="1" dirty="0">
                <a:latin typeface="Times New Roman" panose="02020603050405020304" pitchFamily="18" charset="0"/>
                <a:cs typeface="Times New Roman" panose="02020603050405020304" pitchFamily="18" charset="0"/>
              </a:rPr>
              <a:t>interface</a:t>
            </a:r>
            <a:r>
              <a:rPr lang="en-US" dirty="0">
                <a:latin typeface="Times New Roman" panose="02020603050405020304" pitchFamily="18" charset="0"/>
                <a:cs typeface="Times New Roman" panose="02020603050405020304" pitchFamily="18" charset="0"/>
              </a:rPr>
              <a:t> between workers and the company’s internal systems.</a:t>
            </a:r>
            <a:endParaRPr lang="en-US" b="1"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12</a:t>
            </a:fld>
            <a:endParaRPr lang="en-US"/>
          </a:p>
        </p:txBody>
      </p:sp>
    </p:spTree>
    <p:extLst>
      <p:ext uri="{BB962C8B-B14F-4D97-AF65-F5344CB8AC3E}">
        <p14:creationId xmlns:p14="http://schemas.microsoft.com/office/powerpoint/2010/main" val="3224792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Times New Roman" panose="02020603050405020304" pitchFamily="18" charset="0"/>
                <a:cs typeface="Times New Roman" panose="02020603050405020304" pitchFamily="18" charset="0"/>
              </a:rPr>
              <a:t>A physical system is something you can </a:t>
            </a:r>
            <a:r>
              <a:rPr lang="en-US" b="0" i="1" dirty="0">
                <a:latin typeface="Times New Roman" panose="02020603050405020304" pitchFamily="18" charset="0"/>
                <a:cs typeface="Times New Roman" panose="02020603050405020304" pitchFamily="18" charset="0"/>
              </a:rPr>
              <a:t>touch or see</a:t>
            </a:r>
            <a:r>
              <a:rPr lang="en-US" b="0" dirty="0">
                <a:latin typeface="Times New Roman" panose="02020603050405020304" pitchFamily="18" charset="0"/>
                <a:cs typeface="Times New Roman" panose="02020603050405020304" pitchFamily="18" charset="0"/>
              </a:rPr>
              <a:t>.</a:t>
            </a:r>
            <a:br>
              <a:rPr lang="en-US" b="0"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It has tangible components — machines, devices, networks, servers, or people.</a:t>
            </a:r>
          </a:p>
          <a:p>
            <a:r>
              <a:rPr lang="en-US" b="0" dirty="0">
                <a:latin typeface="Times New Roman" panose="02020603050405020304" pitchFamily="18" charset="0"/>
                <a:cs typeface="Times New Roman" panose="02020603050405020304" pitchFamily="18" charset="0"/>
              </a:rPr>
              <a:t>In a software company:</a:t>
            </a:r>
          </a:p>
          <a:p>
            <a:r>
              <a:rPr lang="en-US" b="0" dirty="0">
                <a:latin typeface="Times New Roman" panose="02020603050405020304" pitchFamily="18" charset="0"/>
                <a:cs typeface="Times New Roman" panose="02020603050405020304" pitchFamily="18" charset="0"/>
              </a:rPr>
              <a:t>The company’s hardware infrastructure — servers, routers, employee laptops, biometric machines — all form part of a physical system.</a:t>
            </a:r>
          </a:p>
          <a:p>
            <a:r>
              <a:rPr lang="en-US" b="0" dirty="0">
                <a:latin typeface="Times New Roman" panose="02020603050405020304" pitchFamily="18" charset="0"/>
                <a:cs typeface="Times New Roman" panose="02020603050405020304" pitchFamily="18" charset="0"/>
              </a:rPr>
              <a:t>Even the office building itself (with power supply, air conditioning, and security systems) is part of it.</a:t>
            </a:r>
          </a:p>
          <a:p>
            <a:r>
              <a:rPr lang="en-US" b="1" dirty="0"/>
              <a:t>Static </a:t>
            </a:r>
            <a:r>
              <a:rPr lang="en-US" b="1" dirty="0" err="1"/>
              <a:t>System</a:t>
            </a:r>
            <a:r>
              <a:rPr lang="en-US" dirty="0" err="1"/>
              <a:t>Student</a:t>
            </a:r>
            <a:r>
              <a:rPr lang="en-US" dirty="0"/>
              <a:t> Admission Record </a:t>
            </a:r>
            <a:r>
              <a:rPr lang="en-US" dirty="0" err="1"/>
              <a:t>SystemFixed</a:t>
            </a:r>
            <a:r>
              <a:rPr lang="en-US" dirty="0"/>
              <a:t> structure, updated occasionally</a:t>
            </a:r>
          </a:p>
          <a:p>
            <a:r>
              <a:rPr lang="en-US" b="1" dirty="0"/>
              <a:t>Dynamic </a:t>
            </a:r>
            <a:r>
              <a:rPr lang="en-US" b="1" dirty="0" err="1"/>
              <a:t>System</a:t>
            </a:r>
            <a:r>
              <a:rPr lang="en-US" dirty="0" err="1"/>
              <a:t>Learning</a:t>
            </a:r>
            <a:r>
              <a:rPr lang="en-US" dirty="0"/>
              <a:t> Management System (LMS)Constantly updated with new data and activities</a:t>
            </a:r>
          </a:p>
          <a:p>
            <a:endParaRPr lang="en-US" b="0" dirty="0">
              <a:latin typeface="Times New Roman" panose="02020603050405020304" pitchFamily="18" charset="0"/>
              <a:cs typeface="Times New Roman" panose="02020603050405020304" pitchFamily="18" charset="0"/>
            </a:endParaRPr>
          </a:p>
          <a:p>
            <a:r>
              <a:rPr lang="en-US" dirty="0">
                <a:sym typeface="Wingdings" panose="05000000000000000000" pitchFamily="2" charset="2"/>
              </a:rPr>
              <a:t>--------------------------------------------------------------------------------------------------</a:t>
            </a:r>
          </a:p>
          <a:p>
            <a:r>
              <a:rPr lang="en-US" b="1" dirty="0">
                <a:latin typeface="Times New Roman" panose="02020603050405020304" pitchFamily="18" charset="0"/>
                <a:cs typeface="Times New Roman" panose="02020603050405020304" pitchFamily="18" charset="0"/>
              </a:rPr>
              <a:t>Open System:</a:t>
            </a:r>
          </a:p>
          <a:p>
            <a:r>
              <a:rPr lang="en-US" b="0" dirty="0">
                <a:latin typeface="Times New Roman" panose="02020603050405020304" pitchFamily="18" charset="0"/>
                <a:cs typeface="Times New Roman" panose="02020603050405020304" pitchFamily="18" charset="0"/>
              </a:rPr>
              <a:t>It interacts, exchanges data, and adapts based on outside feedback.</a:t>
            </a:r>
          </a:p>
          <a:p>
            <a:r>
              <a:rPr lang="en-US" b="0" dirty="0">
                <a:latin typeface="Times New Roman" panose="02020603050405020304" pitchFamily="18" charset="0"/>
                <a:cs typeface="Times New Roman" panose="02020603050405020304" pitchFamily="18" charset="0"/>
              </a:rPr>
              <a:t>It’s flexible and connected.</a:t>
            </a:r>
          </a:p>
          <a:p>
            <a:r>
              <a:rPr lang="en-US" b="1" dirty="0">
                <a:latin typeface="Times New Roman" panose="02020603050405020304" pitchFamily="18" charset="0"/>
                <a:cs typeface="Times New Roman" panose="02020603050405020304" pitchFamily="18" charset="0"/>
              </a:rPr>
              <a:t>Closed System:</a:t>
            </a:r>
          </a:p>
          <a:p>
            <a:r>
              <a:rPr lang="en-US" b="0" dirty="0">
                <a:latin typeface="Times New Roman" panose="02020603050405020304" pitchFamily="18" charset="0"/>
                <a:cs typeface="Times New Roman" panose="02020603050405020304" pitchFamily="18" charset="0"/>
              </a:rPr>
              <a:t>It operates with little or no interaction with the outside world.</a:t>
            </a:r>
          </a:p>
          <a:p>
            <a:r>
              <a:rPr lang="en-US" b="0" dirty="0">
                <a:latin typeface="Times New Roman" panose="02020603050405020304" pitchFamily="18" charset="0"/>
                <a:cs typeface="Times New Roman" panose="02020603050405020304" pitchFamily="18" charset="0"/>
              </a:rPr>
              <a:t>It’s self-contained and independent.</a:t>
            </a:r>
          </a:p>
          <a:p>
            <a:r>
              <a:rPr lang="en-US" b="0" dirty="0">
                <a:latin typeface="Times New Roman" panose="02020603050405020304" pitchFamily="18" charset="0"/>
                <a:cs typeface="Times New Roman" panose="02020603050405020304" pitchFamily="18" charset="0"/>
                <a:sym typeface="Wingdings" panose="05000000000000000000" pitchFamily="2" charset="2"/>
              </a:rPr>
              <a:t>---------------------------------------------------</a:t>
            </a:r>
          </a:p>
          <a:p>
            <a:r>
              <a:rPr lang="en-US" b="0" dirty="0"/>
              <a:t>Information systems turn data into useful information that guides action.</a:t>
            </a:r>
            <a:endParaRPr lang="en-US" b="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13</a:t>
            </a:fld>
            <a:endParaRPr lang="en-US"/>
          </a:p>
        </p:txBody>
      </p:sp>
    </p:spTree>
    <p:extLst>
      <p:ext uri="{BB962C8B-B14F-4D97-AF65-F5344CB8AC3E}">
        <p14:creationId xmlns:p14="http://schemas.microsoft.com/office/powerpoint/2010/main" val="2535260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University as an Open System:</a:t>
            </a: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university</a:t>
            </a:r>
            <a:r>
              <a:rPr lang="en-US" dirty="0">
                <a:latin typeface="Times New Roman" panose="02020603050405020304" pitchFamily="18" charset="0"/>
                <a:cs typeface="Times New Roman" panose="02020603050405020304" pitchFamily="18" charset="0"/>
              </a:rPr>
              <a:t> doesn’t exist in isolation — it constantly interacts with its environment: students, parents, industries, government, and society.</a:t>
            </a:r>
          </a:p>
          <a:p>
            <a:r>
              <a:rPr lang="en-US" b="1" dirty="0">
                <a:latin typeface="Times New Roman" panose="02020603050405020304" pitchFamily="18" charset="0"/>
                <a:cs typeface="Times New Roman" panose="02020603050405020304" pitchFamily="18" charset="0"/>
              </a:rPr>
              <a:t>1. Input from Outside</a:t>
            </a:r>
          </a:p>
          <a:p>
            <a:r>
              <a:rPr lang="en-US" dirty="0">
                <a:latin typeface="Times New Roman" panose="02020603050405020304" pitchFamily="18" charset="0"/>
                <a:cs typeface="Times New Roman" panose="02020603050405020304" pitchFamily="18" charset="0"/>
              </a:rPr>
              <a:t>The university receives:</a:t>
            </a:r>
          </a:p>
          <a:p>
            <a:r>
              <a:rPr lang="en-US" b="1" dirty="0">
                <a:latin typeface="Times New Roman" panose="02020603050405020304" pitchFamily="18" charset="0"/>
                <a:cs typeface="Times New Roman" panose="02020603050405020304" pitchFamily="18" charset="0"/>
              </a:rPr>
              <a:t>Students</a:t>
            </a:r>
            <a:r>
              <a:rPr lang="en-US" dirty="0">
                <a:latin typeface="Times New Roman" panose="02020603050405020304" pitchFamily="18" charset="0"/>
                <a:cs typeface="Times New Roman" panose="02020603050405020304" pitchFamily="18" charset="0"/>
              </a:rPr>
              <a:t> (as human input)</a:t>
            </a:r>
          </a:p>
          <a:p>
            <a:r>
              <a:rPr lang="en-US" b="1" dirty="0">
                <a:latin typeface="Times New Roman" panose="02020603050405020304" pitchFamily="18" charset="0"/>
                <a:cs typeface="Times New Roman" panose="02020603050405020304" pitchFamily="18" charset="0"/>
              </a:rPr>
              <a:t>Funds</a:t>
            </a:r>
            <a:r>
              <a:rPr lang="en-US" dirty="0">
                <a:latin typeface="Times New Roman" panose="02020603050405020304" pitchFamily="18" charset="0"/>
                <a:cs typeface="Times New Roman" panose="02020603050405020304" pitchFamily="18" charset="0"/>
              </a:rPr>
              <a:t> (from government, donors, or tuition)</a:t>
            </a:r>
          </a:p>
          <a:p>
            <a:r>
              <a:rPr lang="en-US" b="1" dirty="0">
                <a:latin typeface="Times New Roman" panose="02020603050405020304" pitchFamily="18" charset="0"/>
                <a:cs typeface="Times New Roman" panose="02020603050405020304" pitchFamily="18" charset="0"/>
              </a:rPr>
              <a:t>Information</a:t>
            </a:r>
            <a:r>
              <a:rPr lang="en-US" dirty="0">
                <a:latin typeface="Times New Roman" panose="02020603050405020304" pitchFamily="18" charset="0"/>
                <a:cs typeface="Times New Roman" panose="02020603050405020304" pitchFamily="18" charset="0"/>
              </a:rPr>
              <a:t> (societal needs, job market trends)</a:t>
            </a:r>
          </a:p>
          <a:p>
            <a:r>
              <a:rPr lang="en-US" b="1" dirty="0">
                <a:latin typeface="Times New Roman" panose="02020603050405020304" pitchFamily="18" charset="0"/>
                <a:cs typeface="Times New Roman" panose="02020603050405020304" pitchFamily="18" charset="0"/>
              </a:rPr>
              <a:t>Resources</a:t>
            </a:r>
            <a:r>
              <a:rPr lang="en-US" dirty="0">
                <a:latin typeface="Times New Roman" panose="02020603050405020304" pitchFamily="18" charset="0"/>
                <a:cs typeface="Times New Roman" panose="02020603050405020304" pitchFamily="18" charset="0"/>
              </a:rPr>
              <a:t> (teachers, lab equipment, materials)</a:t>
            </a:r>
          </a:p>
          <a:p>
            <a:r>
              <a:rPr lang="en-US" dirty="0">
                <a:latin typeface="Times New Roman" panose="02020603050405020304" pitchFamily="18" charset="0"/>
                <a:cs typeface="Times New Roman" panose="02020603050405020304" pitchFamily="18" charset="0"/>
              </a:rPr>
              <a:t>Self-Adjusting and Self-Regulating:</a:t>
            </a:r>
          </a:p>
          <a:p>
            <a:r>
              <a:rPr lang="en-US" dirty="0">
                <a:latin typeface="Times New Roman" panose="02020603050405020304" pitchFamily="18" charset="0"/>
                <a:cs typeface="Times New Roman" panose="02020603050405020304" pitchFamily="18" charset="0"/>
              </a:rPr>
              <a:t>If enrollment drops, the university might introduce new programs (like Data Science or AI) to attract students.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If job trends change, it updates its syllabus to match market demand.</a:t>
            </a:r>
          </a:p>
          <a:p>
            <a:r>
              <a:rPr lang="en-US" b="1" dirty="0">
                <a:latin typeface="Times New Roman" panose="02020603050405020304" pitchFamily="18" charset="0"/>
                <a:cs typeface="Times New Roman" panose="02020603050405020304" pitchFamily="18" charset="0"/>
              </a:rPr>
              <a:t>Entropy:</a:t>
            </a:r>
          </a:p>
          <a:p>
            <a:r>
              <a:rPr lang="en-US" dirty="0">
                <a:latin typeface="Times New Roman" panose="02020603050405020304" pitchFamily="18" charset="0"/>
                <a:cs typeface="Times New Roman" panose="02020603050405020304" pitchFamily="18" charset="0"/>
              </a:rPr>
              <a:t>“Entropy” here means the natural tendency of any system to break down or lose effectiveness if it doesn’t adapt.</a:t>
            </a:r>
          </a:p>
          <a:p>
            <a:r>
              <a:rPr lang="en-US" dirty="0">
                <a:latin typeface="Times New Roman" panose="02020603050405020304" pitchFamily="18" charset="0"/>
                <a:cs typeface="Times New Roman" panose="02020603050405020304" pitchFamily="18" charset="0"/>
              </a:rPr>
              <a:t>If the university stops updating its curriculum or ignores industry changes, students will stop enrolling, and its quality will decay.</a:t>
            </a:r>
          </a:p>
        </p:txBody>
      </p:sp>
      <p:sp>
        <p:nvSpPr>
          <p:cNvPr id="4" name="Slide Number Placeholder 3"/>
          <p:cNvSpPr>
            <a:spLocks noGrp="1"/>
          </p:cNvSpPr>
          <p:nvPr>
            <p:ph type="sldNum" sz="quarter" idx="5"/>
          </p:nvPr>
        </p:nvSpPr>
        <p:spPr/>
        <p:txBody>
          <a:bodyPr/>
          <a:lstStyle/>
          <a:p>
            <a:fld id="{EEB48523-85BB-4127-9CC3-9E97B5D4A2F5}" type="slidenum">
              <a:rPr lang="en-US" smtClean="0"/>
              <a:t>14</a:t>
            </a:fld>
            <a:endParaRPr lang="en-US"/>
          </a:p>
        </p:txBody>
      </p:sp>
    </p:spTree>
    <p:extLst>
      <p:ext uri="{BB962C8B-B14F-4D97-AF65-F5344CB8AC3E}">
        <p14:creationId xmlns:p14="http://schemas.microsoft.com/office/powerpoint/2010/main" val="195529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15</a:t>
            </a:fld>
            <a:endParaRPr lang="en-US"/>
          </a:p>
        </p:txBody>
      </p:sp>
    </p:spTree>
    <p:extLst>
      <p:ext uri="{BB962C8B-B14F-4D97-AF65-F5344CB8AC3E}">
        <p14:creationId xmlns:p14="http://schemas.microsoft.com/office/powerpoint/2010/main" val="3589370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16</a:t>
            </a:fld>
            <a:endParaRPr lang="en-US"/>
          </a:p>
        </p:txBody>
      </p:sp>
    </p:spTree>
    <p:extLst>
      <p:ext uri="{BB962C8B-B14F-4D97-AF65-F5344CB8AC3E}">
        <p14:creationId xmlns:p14="http://schemas.microsoft.com/office/powerpoint/2010/main" val="1836790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information system</a:t>
            </a:r>
            <a:r>
              <a:rPr lang="en-US" dirty="0">
                <a:latin typeface="Times New Roman" panose="02020603050405020304" pitchFamily="18" charset="0"/>
                <a:cs typeface="Times New Roman" panose="02020603050405020304" pitchFamily="18" charset="0"/>
              </a:rPr>
              <a:t> works like a cycle — it takes in data, processes it, produces results, and then uses feedback to improve.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has five main parts:</a:t>
            </a:r>
          </a:p>
          <a:p>
            <a:r>
              <a:rPr lang="en-US" b="1" dirty="0">
                <a:latin typeface="Times New Roman" panose="02020603050405020304" pitchFamily="18" charset="0"/>
                <a:cs typeface="Times New Roman" panose="02020603050405020304" pitchFamily="18" charset="0"/>
              </a:rPr>
              <a:t>Environment</a:t>
            </a:r>
            <a:r>
              <a:rPr lang="en-US" dirty="0">
                <a:latin typeface="Times New Roman" panose="02020603050405020304" pitchFamily="18" charset="0"/>
                <a:cs typeface="Times New Roman" panose="02020603050405020304" pitchFamily="18" charset="0"/>
              </a:rPr>
              <a:t> – Things outside the system that affect it.</a:t>
            </a:r>
          </a:p>
          <a:p>
            <a:r>
              <a:rPr lang="en-US" b="1" dirty="0">
                <a:latin typeface="Times New Roman" panose="02020603050405020304" pitchFamily="18" charset="0"/>
                <a:cs typeface="Times New Roman" panose="02020603050405020304" pitchFamily="18" charset="0"/>
              </a:rPr>
              <a:t>Inputs</a:t>
            </a:r>
            <a:r>
              <a:rPr lang="en-US" dirty="0">
                <a:latin typeface="Times New Roman" panose="02020603050405020304" pitchFamily="18" charset="0"/>
                <a:cs typeface="Times New Roman" panose="02020603050405020304" pitchFamily="18" charset="0"/>
              </a:rPr>
              <a:t> – Raw data collected from inside or outside the organization.</a:t>
            </a:r>
          </a:p>
          <a:p>
            <a:r>
              <a:rPr lang="en-US" b="1" dirty="0">
                <a:latin typeface="Times New Roman" panose="02020603050405020304" pitchFamily="18" charset="0"/>
                <a:cs typeface="Times New Roman" panose="02020603050405020304" pitchFamily="18" charset="0"/>
              </a:rPr>
              <a:t>Processing</a:t>
            </a:r>
            <a:r>
              <a:rPr lang="en-US" dirty="0">
                <a:latin typeface="Times New Roman" panose="02020603050405020304" pitchFamily="18" charset="0"/>
                <a:cs typeface="Times New Roman" panose="02020603050405020304" pitchFamily="18" charset="0"/>
              </a:rPr>
              <a:t> – The system changes that raw data into something meaningful.</a:t>
            </a:r>
          </a:p>
          <a:p>
            <a:r>
              <a:rPr lang="en-US" b="1" dirty="0">
                <a:latin typeface="Times New Roman" panose="02020603050405020304" pitchFamily="18" charset="0"/>
                <a:cs typeface="Times New Roman" panose="02020603050405020304" pitchFamily="18" charset="0"/>
              </a:rPr>
              <a:t>Outputs</a:t>
            </a:r>
            <a:r>
              <a:rPr lang="en-US" dirty="0">
                <a:latin typeface="Times New Roman" panose="02020603050405020304" pitchFamily="18" charset="0"/>
                <a:cs typeface="Times New Roman" panose="02020603050405020304" pitchFamily="18" charset="0"/>
              </a:rPr>
              <a:t> – The useful information that comes out and gets shared or used.</a:t>
            </a:r>
          </a:p>
          <a:p>
            <a:r>
              <a:rPr lang="en-US" b="1" dirty="0">
                <a:latin typeface="Times New Roman" panose="02020603050405020304" pitchFamily="18" charset="0"/>
                <a:cs typeface="Times New Roman" panose="02020603050405020304" pitchFamily="18" charset="0"/>
              </a:rPr>
              <a:t>Feedback</a:t>
            </a:r>
            <a:r>
              <a:rPr lang="en-US" dirty="0">
                <a:latin typeface="Times New Roman" panose="02020603050405020304" pitchFamily="18" charset="0"/>
                <a:cs typeface="Times New Roman" panose="02020603050405020304" pitchFamily="18" charset="0"/>
              </a:rPr>
              <a:t> – Information sent back to improve or correct future actions.</a:t>
            </a:r>
          </a:p>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17</a:t>
            </a:fld>
            <a:endParaRPr lang="en-US"/>
          </a:p>
        </p:txBody>
      </p:sp>
    </p:spTree>
    <p:extLst>
      <p:ext uri="{BB962C8B-B14F-4D97-AF65-F5344CB8AC3E}">
        <p14:creationId xmlns:p14="http://schemas.microsoft.com/office/powerpoint/2010/main" val="3169113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18</a:t>
            </a:fld>
            <a:endParaRPr lang="en-US"/>
          </a:p>
        </p:txBody>
      </p:sp>
    </p:spTree>
    <p:extLst>
      <p:ext uri="{BB962C8B-B14F-4D97-AF65-F5344CB8AC3E}">
        <p14:creationId xmlns:p14="http://schemas.microsoft.com/office/powerpoint/2010/main" val="3546818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19</a:t>
            </a:fld>
            <a:endParaRPr lang="en-US"/>
          </a:p>
        </p:txBody>
      </p:sp>
    </p:spTree>
    <p:extLst>
      <p:ext uri="{BB962C8B-B14F-4D97-AF65-F5344CB8AC3E}">
        <p14:creationId xmlns:p14="http://schemas.microsoft.com/office/powerpoint/2010/main" val="3477710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university is a system because it has several interconnected parts—such as the administration, HR, accounts, IT, and academic departments. Each part performs its own function, but all work together to achieve a common goal: providing quality education to students.</a:t>
            </a:r>
          </a:p>
        </p:txBody>
      </p:sp>
      <p:sp>
        <p:nvSpPr>
          <p:cNvPr id="4" name="Slide Number Placeholder 3"/>
          <p:cNvSpPr>
            <a:spLocks noGrp="1"/>
          </p:cNvSpPr>
          <p:nvPr>
            <p:ph type="sldNum" sz="quarter" idx="5"/>
          </p:nvPr>
        </p:nvSpPr>
        <p:spPr/>
        <p:txBody>
          <a:bodyPr/>
          <a:lstStyle/>
          <a:p>
            <a:fld id="{EEB48523-85BB-4127-9CC3-9E97B5D4A2F5}" type="slidenum">
              <a:rPr lang="en-US" smtClean="0"/>
              <a:t>2</a:t>
            </a:fld>
            <a:endParaRPr lang="en-US"/>
          </a:p>
        </p:txBody>
      </p:sp>
    </p:spTree>
    <p:extLst>
      <p:ext uri="{BB962C8B-B14F-4D97-AF65-F5344CB8AC3E}">
        <p14:creationId xmlns:p14="http://schemas.microsoft.com/office/powerpoint/2010/main" val="60297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20</a:t>
            </a:fld>
            <a:endParaRPr lang="en-US"/>
          </a:p>
        </p:txBody>
      </p:sp>
    </p:spTree>
    <p:extLst>
      <p:ext uri="{BB962C8B-B14F-4D97-AF65-F5344CB8AC3E}">
        <p14:creationId xmlns:p14="http://schemas.microsoft.com/office/powerpoint/2010/main" val="3720596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21</a:t>
            </a:fld>
            <a:endParaRPr lang="en-US"/>
          </a:p>
        </p:txBody>
      </p:sp>
    </p:spTree>
    <p:extLst>
      <p:ext uri="{BB962C8B-B14F-4D97-AF65-F5344CB8AC3E}">
        <p14:creationId xmlns:p14="http://schemas.microsoft.com/office/powerpoint/2010/main" val="3592551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22</a:t>
            </a:fld>
            <a:endParaRPr lang="en-US"/>
          </a:p>
        </p:txBody>
      </p:sp>
    </p:spTree>
    <p:extLst>
      <p:ext uri="{BB962C8B-B14F-4D97-AF65-F5344CB8AC3E}">
        <p14:creationId xmlns:p14="http://schemas.microsoft.com/office/powerpoint/2010/main" val="22851429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23</a:t>
            </a:fld>
            <a:endParaRPr lang="en-US"/>
          </a:p>
        </p:txBody>
      </p:sp>
    </p:spTree>
    <p:extLst>
      <p:ext uri="{BB962C8B-B14F-4D97-AF65-F5344CB8AC3E}">
        <p14:creationId xmlns:p14="http://schemas.microsoft.com/office/powerpoint/2010/main" val="4115943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24</a:t>
            </a:fld>
            <a:endParaRPr lang="en-US"/>
          </a:p>
        </p:txBody>
      </p:sp>
    </p:spTree>
    <p:extLst>
      <p:ext uri="{BB962C8B-B14F-4D97-AF65-F5344CB8AC3E}">
        <p14:creationId xmlns:p14="http://schemas.microsoft.com/office/powerpoint/2010/main" val="1524477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25</a:t>
            </a:fld>
            <a:endParaRPr lang="en-US"/>
          </a:p>
        </p:txBody>
      </p:sp>
    </p:spTree>
    <p:extLst>
      <p:ext uri="{BB962C8B-B14F-4D97-AF65-F5344CB8AC3E}">
        <p14:creationId xmlns:p14="http://schemas.microsoft.com/office/powerpoint/2010/main" val="3217538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Times New Roman" panose="02020603050405020304" pitchFamily="18" charset="0"/>
                <a:cs typeface="Times New Roman" panose="02020603050405020304" pitchFamily="18" charset="0"/>
              </a:rPr>
              <a:t>Business Functions:</a:t>
            </a:r>
          </a:p>
          <a:p>
            <a:r>
              <a:rPr lang="en-US" b="0" dirty="0">
                <a:latin typeface="Times New Roman" panose="02020603050405020304" pitchFamily="18" charset="0"/>
                <a:cs typeface="Times New Roman" panose="02020603050405020304" pitchFamily="18" charset="0"/>
              </a:rPr>
              <a:t>1. Sales &amp; Marketing</a:t>
            </a:r>
          </a:p>
          <a:p>
            <a:r>
              <a:rPr lang="en-US" b="0" dirty="0">
                <a:latin typeface="Times New Roman" panose="02020603050405020304" pitchFamily="18" charset="0"/>
                <a:cs typeface="Times New Roman" panose="02020603050405020304" pitchFamily="18" charset="0"/>
              </a:rPr>
              <a:t>Promotes the organization, attracts clients or students</a:t>
            </a:r>
          </a:p>
          <a:p>
            <a:r>
              <a:rPr lang="en-US" b="0" dirty="0">
                <a:latin typeface="Times New Roman" panose="02020603050405020304" pitchFamily="18" charset="0"/>
                <a:cs typeface="Times New Roman" panose="02020603050405020304" pitchFamily="18" charset="0"/>
              </a:rPr>
              <a:t>2. Manufacturing / Production</a:t>
            </a:r>
          </a:p>
          <a:p>
            <a:r>
              <a:rPr lang="en-US" b="0" dirty="0">
                <a:latin typeface="Times New Roman" panose="02020603050405020304" pitchFamily="18" charset="0"/>
                <a:cs typeface="Times New Roman" panose="02020603050405020304" pitchFamily="18" charset="0"/>
              </a:rPr>
              <a:t>Produces the main output</a:t>
            </a:r>
          </a:p>
          <a:p>
            <a:r>
              <a:rPr lang="en-US" b="0" dirty="0">
                <a:latin typeface="Times New Roman" panose="02020603050405020304" pitchFamily="18" charset="0"/>
                <a:cs typeface="Times New Roman" panose="02020603050405020304" pitchFamily="18" charset="0"/>
              </a:rPr>
              <a:t>3. Finance &amp; Accounting</a:t>
            </a:r>
          </a:p>
          <a:p>
            <a:r>
              <a:rPr lang="en-US" b="0" dirty="0">
                <a:latin typeface="Times New Roman" panose="02020603050405020304" pitchFamily="18" charset="0"/>
                <a:cs typeface="Times New Roman" panose="02020603050405020304" pitchFamily="18" charset="0"/>
              </a:rPr>
              <a:t>Handles money — salaries, budgets, expenses</a:t>
            </a:r>
          </a:p>
          <a:p>
            <a:r>
              <a:rPr lang="en-US" b="0" dirty="0">
                <a:latin typeface="Times New Roman" panose="02020603050405020304" pitchFamily="18" charset="0"/>
                <a:cs typeface="Times New Roman" panose="02020603050405020304" pitchFamily="18" charset="0"/>
              </a:rPr>
              <a:t>4. Human Resources (HR)</a:t>
            </a:r>
          </a:p>
          <a:p>
            <a:r>
              <a:rPr lang="en-US" b="0" dirty="0">
                <a:latin typeface="Times New Roman" panose="02020603050405020304" pitchFamily="18" charset="0"/>
                <a:cs typeface="Times New Roman" panose="02020603050405020304" pitchFamily="18" charset="0"/>
              </a:rPr>
              <a:t>Manages hiring, training, employee well-being</a:t>
            </a:r>
          </a:p>
          <a:p>
            <a:r>
              <a:rPr lang="en-US" b="0" dirty="0">
                <a:latin typeface="Times New Roman" panose="02020603050405020304" pitchFamily="18" charset="0"/>
                <a:cs typeface="Times New Roman" panose="02020603050405020304" pitchFamily="18" charset="0"/>
              </a:rPr>
              <a:t>Formal Rules: Official policies, regulations, and procedures that guide how work should be done.</a:t>
            </a:r>
          </a:p>
          <a:p>
            <a:r>
              <a:rPr lang="en-US" b="0" dirty="0">
                <a:latin typeface="Times New Roman" panose="02020603050405020304" pitchFamily="18" charset="0"/>
                <a:cs typeface="Times New Roman" panose="02020603050405020304" pitchFamily="18" charset="0"/>
              </a:rPr>
              <a:t>Informal Work </a:t>
            </a:r>
            <a:r>
              <a:rPr lang="en-US" b="0" dirty="0" err="1">
                <a:latin typeface="Times New Roman" panose="02020603050405020304" pitchFamily="18" charset="0"/>
                <a:cs typeface="Times New Roman" panose="02020603050405020304" pitchFamily="18" charset="0"/>
              </a:rPr>
              <a:t>Practices:The</a:t>
            </a:r>
            <a:r>
              <a:rPr lang="en-US" b="0" dirty="0">
                <a:latin typeface="Times New Roman" panose="02020603050405020304" pitchFamily="18" charset="0"/>
                <a:cs typeface="Times New Roman" panose="02020603050405020304" pitchFamily="18" charset="0"/>
              </a:rPr>
              <a:t> unwritten ways people actually get things done. University: teachers sharing resources privately or adjusting class times for convenience.</a:t>
            </a:r>
          </a:p>
          <a:p>
            <a:r>
              <a:rPr lang="en-US" b="0" dirty="0">
                <a:latin typeface="Times New Roman" panose="02020603050405020304" pitchFamily="18" charset="0"/>
                <a:cs typeface="Times New Roman" panose="02020603050405020304" pitchFamily="18" charset="0"/>
              </a:rPr>
              <a:t>Software Company: developers using informal Slack channels to solve problems faster than formal meetings.</a:t>
            </a:r>
          </a:p>
          <a:p>
            <a:r>
              <a:rPr lang="en-US" b="0" dirty="0">
                <a:latin typeface="Times New Roman" panose="02020603050405020304" pitchFamily="18" charset="0"/>
                <a:cs typeface="Times New Roman" panose="02020603050405020304" pitchFamily="18" charset="0"/>
              </a:rPr>
              <a:t>Differing Perspectives, Conflicts, Compromises, and Agreements:</a:t>
            </a:r>
          </a:p>
          <a:p>
            <a:r>
              <a:rPr lang="en-US" b="0" dirty="0">
                <a:latin typeface="Times New Roman" panose="02020603050405020304" pitchFamily="18" charset="0"/>
                <a:cs typeface="Times New Roman" panose="02020603050405020304" pitchFamily="18" charset="0"/>
              </a:rPr>
              <a:t>Different departments or people have different goals — and that creates tension.</a:t>
            </a:r>
            <a:br>
              <a:rPr lang="en-US" b="0" dirty="0">
                <a:latin typeface="Times New Roman" panose="02020603050405020304" pitchFamily="18" charset="0"/>
                <a:cs typeface="Times New Roman" panose="02020603050405020304" pitchFamily="18" charset="0"/>
              </a:rPr>
            </a:br>
            <a:r>
              <a:rPr lang="en-US" b="0" dirty="0">
                <a:latin typeface="Times New Roman" panose="02020603050405020304" pitchFamily="18" charset="0"/>
                <a:cs typeface="Times New Roman" panose="02020603050405020304" pitchFamily="18" charset="0"/>
              </a:rPr>
              <a:t>To keep the system working, organizations need communication and compromise.</a:t>
            </a:r>
          </a:p>
          <a:p>
            <a:r>
              <a:rPr lang="en-US" b="0" dirty="0">
                <a:latin typeface="Times New Roman" panose="02020603050405020304" pitchFamily="18" charset="0"/>
                <a:cs typeface="Times New Roman" panose="02020603050405020304" pitchFamily="18" charset="0"/>
              </a:rPr>
              <a:t>University: faculty want flexible schedules, but administration wants strict timelines.</a:t>
            </a:r>
          </a:p>
          <a:p>
            <a:r>
              <a:rPr lang="en-US" b="0" dirty="0">
                <a:latin typeface="Times New Roman" panose="02020603050405020304" pitchFamily="18" charset="0"/>
                <a:cs typeface="Times New Roman" panose="02020603050405020304" pitchFamily="18" charset="0"/>
              </a:rPr>
              <a:t>Software Company: developers want more time for quality, while clients push for faster delivery.</a:t>
            </a:r>
          </a:p>
          <a:p>
            <a:r>
              <a:rPr lang="en-US" b="0" dirty="0">
                <a:latin typeface="Times New Roman" panose="02020603050405020304" pitchFamily="18" charset="0"/>
                <a:cs typeface="Times New Roman" panose="02020603050405020304" pitchFamily="18" charset="0"/>
              </a:rPr>
              <a:t>Unique Culture : University: a culture of academic freedom, respect for hierarchy, and intellectual debate.</a:t>
            </a:r>
          </a:p>
          <a:p>
            <a:endParaRPr lang="en-US"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B48523-85BB-4127-9CC3-9E97B5D4A2F5}" type="slidenum">
              <a:rPr lang="en-US" smtClean="0"/>
              <a:t>26</a:t>
            </a:fld>
            <a:endParaRPr lang="en-US"/>
          </a:p>
        </p:txBody>
      </p:sp>
    </p:spTree>
    <p:extLst>
      <p:ext uri="{BB962C8B-B14F-4D97-AF65-F5344CB8AC3E}">
        <p14:creationId xmlns:p14="http://schemas.microsoft.com/office/powerpoint/2010/main" val="38817542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27</a:t>
            </a:fld>
            <a:endParaRPr lang="en-US"/>
          </a:p>
        </p:txBody>
      </p:sp>
    </p:spTree>
    <p:extLst>
      <p:ext uri="{BB962C8B-B14F-4D97-AF65-F5344CB8AC3E}">
        <p14:creationId xmlns:p14="http://schemas.microsoft.com/office/powerpoint/2010/main" val="9486353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28</a:t>
            </a:fld>
            <a:endParaRPr lang="en-US"/>
          </a:p>
        </p:txBody>
      </p:sp>
    </p:spTree>
    <p:extLst>
      <p:ext uri="{BB962C8B-B14F-4D97-AF65-F5344CB8AC3E}">
        <p14:creationId xmlns:p14="http://schemas.microsoft.com/office/powerpoint/2010/main" val="307537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Times New Roman" panose="02020603050405020304" pitchFamily="18" charset="0"/>
                <a:cs typeface="Times New Roman" panose="02020603050405020304" pitchFamily="18" charset="0"/>
              </a:rPr>
              <a:t>Information Value Chain: </a:t>
            </a:r>
            <a:r>
              <a:rPr lang="en-US" b="0" dirty="0">
                <a:latin typeface="Times New Roman" panose="02020603050405020304" pitchFamily="18" charset="0"/>
                <a:cs typeface="Times New Roman" panose="02020603050405020304" pitchFamily="18" charset="0"/>
              </a:rPr>
              <a:t>explains how raw data is transformed into valuable information that supports business decisions and strategic goals. It shows the step-by-step process through which data gains value as it moves through different stages of an organization’s information system.</a:t>
            </a:r>
          </a:p>
          <a:p>
            <a:pPr marL="228600" indent="-228600">
              <a:buFont typeface="+mj-lt"/>
              <a:buAutoNum type="arabicPeriod"/>
            </a:pPr>
            <a:r>
              <a:rPr lang="en-US" b="1" dirty="0">
                <a:latin typeface="Times New Roman" panose="02020603050405020304" pitchFamily="18" charset="0"/>
                <a:cs typeface="Times New Roman" panose="02020603050405020304" pitchFamily="18" charset="0"/>
              </a:rPr>
              <a:t>Stages of the Information Value Chain</a:t>
            </a:r>
          </a:p>
          <a:p>
            <a:pPr marL="628650" lvl="1" indent="-1714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Data Collection and Storage</a:t>
            </a:r>
            <a:endParaRPr lang="en-US" dirty="0">
              <a:latin typeface="Times New Roman" panose="02020603050405020304" pitchFamily="18" charset="0"/>
              <a:cs typeface="Times New Roman" panose="02020603050405020304" pitchFamily="18" charset="0"/>
            </a:endParaRPr>
          </a:p>
          <a:p>
            <a:pPr marL="1085850" lvl="2" indent="-1714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Raw data is gathered from various sources (e.g., transactions, sensors, surveys).</a:t>
            </a:r>
          </a:p>
          <a:p>
            <a:pPr marL="1085850" lvl="2" indent="-1714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This data is stored in databases or information systems for further use.</a:t>
            </a:r>
          </a:p>
          <a:p>
            <a:pPr marL="628650" lvl="1" indent="-1714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Transformation into Business Systems</a:t>
            </a:r>
            <a:endParaRPr lang="en-US" dirty="0">
              <a:latin typeface="Times New Roman" panose="02020603050405020304" pitchFamily="18" charset="0"/>
              <a:cs typeface="Times New Roman" panose="02020603050405020304" pitchFamily="18" charset="0"/>
            </a:endParaRPr>
          </a:p>
          <a:p>
            <a:pPr marL="1085850" lvl="2" indent="-1714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collected data is processed and organized into useful business information.</a:t>
            </a:r>
          </a:p>
          <a:p>
            <a:pPr marL="1085850" lvl="2" indent="-1714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For example, converting sales data into reports, summaries, or performance metrics.</a:t>
            </a:r>
          </a:p>
          <a:p>
            <a:pPr marL="628650" lvl="1" indent="-1714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Dissemination</a:t>
            </a:r>
            <a:endParaRPr lang="en-US" dirty="0">
              <a:latin typeface="Times New Roman" panose="02020603050405020304" pitchFamily="18" charset="0"/>
              <a:cs typeface="Times New Roman" panose="02020603050405020304" pitchFamily="18" charset="0"/>
            </a:endParaRPr>
          </a:p>
          <a:p>
            <a:pPr marL="1085850" lvl="2" indent="-1714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processed information is shared with relevant departments or users who need it.</a:t>
            </a:r>
          </a:p>
          <a:p>
            <a:pPr marL="1085850" lvl="2" indent="-171450">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Information flows through the organization for decision-making and planning.</a:t>
            </a:r>
          </a:p>
          <a:p>
            <a:r>
              <a:rPr lang="en-US" b="1" dirty="0">
                <a:latin typeface="Times New Roman" panose="02020603050405020304" pitchFamily="18" charset="0"/>
                <a:cs typeface="Times New Roman" panose="02020603050405020304" pitchFamily="18" charset="0"/>
              </a:rPr>
              <a:t>2.1. Use in Management Activities</a:t>
            </a:r>
          </a:p>
          <a:p>
            <a:r>
              <a:rPr lang="en-US" dirty="0">
                <a:latin typeface="Times New Roman" panose="02020603050405020304" pitchFamily="18" charset="0"/>
                <a:cs typeface="Times New Roman" panose="02020603050405020304" pitchFamily="18" charset="0"/>
              </a:rPr>
              <a:t>Once information is available, it supports management functions such as:</a:t>
            </a:r>
          </a:p>
          <a:p>
            <a:pPr marL="628650" lvl="1" indent="-1714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Planning</a:t>
            </a:r>
            <a:r>
              <a:rPr lang="en-US" dirty="0">
                <a:latin typeface="Times New Roman" panose="02020603050405020304" pitchFamily="18" charset="0"/>
                <a:cs typeface="Times New Roman" panose="02020603050405020304" pitchFamily="18" charset="0"/>
              </a:rPr>
              <a:t> – setting goals and strategies using reliable data.</a:t>
            </a:r>
          </a:p>
          <a:p>
            <a:pPr marL="628650" lvl="1" indent="-1714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Coordinating</a:t>
            </a:r>
            <a:r>
              <a:rPr lang="en-US" dirty="0">
                <a:latin typeface="Times New Roman" panose="02020603050405020304" pitchFamily="18" charset="0"/>
                <a:cs typeface="Times New Roman" panose="02020603050405020304" pitchFamily="18" charset="0"/>
              </a:rPr>
              <a:t> – ensuring departments work together based on shared information.</a:t>
            </a:r>
          </a:p>
          <a:p>
            <a:pPr marL="628650" lvl="1" indent="-1714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Controlling</a:t>
            </a:r>
            <a:r>
              <a:rPr lang="en-US" dirty="0">
                <a:latin typeface="Times New Roman" panose="02020603050405020304" pitchFamily="18" charset="0"/>
                <a:cs typeface="Times New Roman" panose="02020603050405020304" pitchFamily="18" charset="0"/>
              </a:rPr>
              <a:t> – monitoring performance and correcting deviations.</a:t>
            </a:r>
          </a:p>
          <a:p>
            <a:pPr marL="628650" lvl="1" indent="-1714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Modeling and Decision Making</a:t>
            </a:r>
            <a:r>
              <a:rPr lang="en-US" dirty="0">
                <a:latin typeface="Times New Roman" panose="02020603050405020304" pitchFamily="18" charset="0"/>
                <a:cs typeface="Times New Roman" panose="02020603050405020304" pitchFamily="18" charset="0"/>
              </a:rPr>
              <a:t> – using data models or analytics to choose the best business actions.</a:t>
            </a:r>
          </a:p>
          <a:p>
            <a:pPr marL="0" lvl="0" indent="0">
              <a:buFont typeface="Wingdings" panose="05000000000000000000" pitchFamily="2" charset="2"/>
              <a:buNone/>
            </a:pPr>
            <a:r>
              <a:rPr lang="en-US" b="1" dirty="0">
                <a:latin typeface="Times New Roman" panose="02020603050405020304" pitchFamily="18" charset="0"/>
                <a:cs typeface="Times New Roman" panose="02020603050405020304" pitchFamily="18" charset="0"/>
              </a:rPr>
              <a:t>2.2 Business Process.</a:t>
            </a:r>
          </a:p>
          <a:p>
            <a:pPr marL="0" lvl="0" indent="0">
              <a:buFont typeface="Wingdings" panose="05000000000000000000" pitchFamily="2" charset="2"/>
              <a:buNone/>
            </a:pPr>
            <a:r>
              <a:rPr lang="en-US" dirty="0">
                <a:latin typeface="Times New Roman" panose="02020603050405020304" pitchFamily="18" charset="0"/>
                <a:cs typeface="Times New Roman" panose="02020603050405020304" pitchFamily="18" charset="0"/>
              </a:rPr>
              <a:t> Supply chain management </a:t>
            </a:r>
            <a:r>
              <a:rPr lang="en-US" dirty="0"/>
              <a:t>Managing the flow of materials, products, and information from suppliers to customers.</a:t>
            </a:r>
            <a:endParaRPr lang="en-US" dirty="0">
              <a:latin typeface="Times New Roman" panose="02020603050405020304" pitchFamily="18" charset="0"/>
              <a:cs typeface="Times New Roman" panose="02020603050405020304" pitchFamily="18" charset="0"/>
            </a:endParaRPr>
          </a:p>
          <a:p>
            <a:r>
              <a:rPr lang="en-US" b="1" dirty="0"/>
              <a:t>Enterprise Management (EM)</a:t>
            </a:r>
          </a:p>
          <a:p>
            <a:r>
              <a:rPr lang="en-US" dirty="0"/>
              <a:t>Coordinating all departments and resources to achieve the organization’s goals.</a:t>
            </a:r>
          </a:p>
          <a:p>
            <a:r>
              <a:rPr lang="en-US" b="1" dirty="0"/>
              <a:t>Customer Management (CM)</a:t>
            </a:r>
          </a:p>
          <a:p>
            <a:r>
              <a:rPr lang="en-US" dirty="0"/>
              <a:t>Maintaining good relationships with customers or service users by understanding and meeting their needs.</a:t>
            </a:r>
          </a:p>
          <a:p>
            <a:r>
              <a:rPr lang="en-US" b="1" dirty="0"/>
              <a:t>Knowledge Management (KM)</a:t>
            </a:r>
          </a:p>
          <a:p>
            <a:r>
              <a:rPr lang="en-US" dirty="0"/>
              <a:t>Collecting, organizing, and sharing knowledge within the organization to improve learning and performance.</a:t>
            </a:r>
          </a:p>
          <a:p>
            <a:pPr marL="0" lvl="0" indent="0">
              <a:buFont typeface="Courier New" panose="02070309020205020404" pitchFamily="49" charset="0"/>
              <a:buNone/>
            </a:pPr>
            <a:endParaRPr lang="en-US" b="1" dirty="0"/>
          </a:p>
          <a:p>
            <a:pPr marL="0" lvl="0" indent="0">
              <a:buFont typeface="Courier New" panose="02070309020205020404" pitchFamily="49" charset="0"/>
              <a:buNone/>
            </a:pPr>
            <a:r>
              <a:rPr lang="en-US" b="0" dirty="0"/>
              <a:t>business processes and management activities usually work parallelly and support each other.</a:t>
            </a:r>
          </a:p>
          <a:p>
            <a:r>
              <a:rPr lang="en-US" b="0" dirty="0"/>
              <a:t>Business processes (like supply chain, customer, or knowledge management) focus on day-to-day operations — how work actually gets done.</a:t>
            </a:r>
          </a:p>
          <a:p>
            <a:r>
              <a:rPr lang="en-US" b="0" dirty="0"/>
              <a:t>Management activities (like planning, controlling, decision-making) focus on guiding and improving those operations.</a:t>
            </a:r>
          </a:p>
          <a:p>
            <a:pPr marL="0" lvl="0" indent="0">
              <a:buFont typeface="Courier New" panose="02070309020205020404" pitchFamily="49" charset="0"/>
              <a:buNone/>
            </a:pPr>
            <a:endParaRPr lang="en-US" dirty="0">
              <a:latin typeface="Times New Roman" panose="02020603050405020304" pitchFamily="18" charset="0"/>
              <a:cs typeface="Times New Roman" panose="02020603050405020304" pitchFamily="18" charset="0"/>
            </a:endParaRPr>
          </a:p>
          <a:p>
            <a:endParaRPr lang="en-US" b="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B48523-85BB-4127-9CC3-9E97B5D4A2F5}" type="slidenum">
              <a:rPr lang="en-US" smtClean="0"/>
              <a:t>29</a:t>
            </a:fld>
            <a:endParaRPr lang="en-US"/>
          </a:p>
        </p:txBody>
      </p:sp>
    </p:spTree>
    <p:extLst>
      <p:ext uri="{BB962C8B-B14F-4D97-AF65-F5344CB8AC3E}">
        <p14:creationId xmlns:p14="http://schemas.microsoft.com/office/powerpoint/2010/main" val="2659304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is a </a:t>
            </a:r>
            <a:r>
              <a:rPr lang="en-US" b="1" dirty="0"/>
              <a:t>big system</a:t>
            </a:r>
            <a:r>
              <a:rPr lang="en-US" dirty="0"/>
              <a:t> made up of many smaller </a:t>
            </a:r>
            <a:r>
              <a:rPr lang="en-US" b="1" dirty="0"/>
              <a:t>subsystems</a:t>
            </a:r>
            <a:r>
              <a:rPr lang="en-US" dirty="0"/>
              <a:t> that all work together:</a:t>
            </a:r>
          </a:p>
          <a:p>
            <a:r>
              <a:rPr lang="en-US" b="1" dirty="0"/>
              <a:t>Sales System:</a:t>
            </a:r>
            <a:r>
              <a:rPr lang="en-US" dirty="0"/>
              <a:t> When a customer places an order, the sales system records it and schedules shipping.</a:t>
            </a:r>
          </a:p>
          <a:p>
            <a:r>
              <a:rPr lang="en-US" b="1" dirty="0"/>
              <a:t>Procurement (SRM):</a:t>
            </a:r>
            <a:r>
              <a:rPr lang="en-US" dirty="0"/>
              <a:t> Amazon buys products from suppliers and manages stock in warehouses.</a:t>
            </a:r>
          </a:p>
          <a:p>
            <a:r>
              <a:rPr lang="en-US" b="1" dirty="0"/>
              <a:t>Production (PLM):</a:t>
            </a:r>
            <a:r>
              <a:rPr lang="en-US" dirty="0"/>
              <a:t> For Amazon’s own products (like Echo or Kindle), this system helps plan manufacturing.</a:t>
            </a:r>
          </a:p>
          <a:p>
            <a:r>
              <a:rPr lang="en-US" b="1" dirty="0"/>
              <a:t>Distribution (SCM):</a:t>
            </a:r>
            <a:r>
              <a:rPr lang="en-US" dirty="0"/>
              <a:t> Manages warehouses and delivery, ensuring items reach customers on time.</a:t>
            </a:r>
          </a:p>
          <a:p>
            <a:r>
              <a:rPr lang="en-US" b="1" dirty="0"/>
              <a:t>Customer Service (CRM):</a:t>
            </a:r>
            <a:r>
              <a:rPr lang="en-US" dirty="0"/>
              <a:t> Handles customer complaints, returns, and feedback.</a:t>
            </a:r>
          </a:p>
          <a:p>
            <a:r>
              <a:rPr lang="en-US" b="1" dirty="0"/>
              <a:t>Human Resource:</a:t>
            </a:r>
            <a:r>
              <a:rPr lang="en-US" dirty="0"/>
              <a:t> Manages employee information, training, and salaries.</a:t>
            </a:r>
          </a:p>
          <a:p>
            <a:r>
              <a:rPr lang="en-US" b="1" dirty="0"/>
              <a:t>Accounting:</a:t>
            </a:r>
            <a:r>
              <a:rPr lang="en-US" dirty="0"/>
              <a:t> Tracks payments, refunds, and financial reports.</a:t>
            </a:r>
          </a:p>
          <a:p>
            <a:r>
              <a:rPr lang="en-US" b="1" dirty="0"/>
              <a:t>Business Intelligence:</a:t>
            </a:r>
            <a:r>
              <a:rPr lang="en-US" dirty="0"/>
              <a:t> Analyzes customer data to recommend products or improve services.</a:t>
            </a:r>
          </a:p>
          <a:p>
            <a:r>
              <a:rPr lang="en-US" dirty="0"/>
              <a:t>All these subsystems share information. For example, when you buy a laptop:</a:t>
            </a:r>
          </a:p>
          <a:p>
            <a:r>
              <a:rPr lang="en-US" dirty="0"/>
              <a:t>The </a:t>
            </a:r>
            <a:r>
              <a:rPr lang="en-US" b="1" dirty="0"/>
              <a:t>sales system</a:t>
            </a:r>
            <a:r>
              <a:rPr lang="en-US" dirty="0"/>
              <a:t> confirms your order,</a:t>
            </a:r>
          </a:p>
          <a:p>
            <a:r>
              <a:rPr lang="en-US" dirty="0"/>
              <a:t>The </a:t>
            </a:r>
            <a:r>
              <a:rPr lang="en-US" b="1" dirty="0"/>
              <a:t>warehouse (distribution)</a:t>
            </a:r>
            <a:r>
              <a:rPr lang="en-US" dirty="0"/>
              <a:t> prepares the product,</a:t>
            </a:r>
          </a:p>
          <a:p>
            <a:r>
              <a:rPr lang="en-US" dirty="0"/>
              <a:t>The </a:t>
            </a:r>
            <a:r>
              <a:rPr lang="en-US" b="1" dirty="0"/>
              <a:t>accounting system</a:t>
            </a:r>
            <a:r>
              <a:rPr lang="en-US" dirty="0"/>
              <a:t> processes payment,</a:t>
            </a:r>
          </a:p>
          <a:p>
            <a:r>
              <a:rPr lang="en-US" dirty="0"/>
              <a:t>And </a:t>
            </a:r>
            <a:r>
              <a:rPr lang="en-US" b="1" dirty="0"/>
              <a:t>customer service</a:t>
            </a:r>
            <a:r>
              <a:rPr lang="en-US" dirty="0"/>
              <a:t> tracks your delivery.</a:t>
            </a:r>
          </a:p>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3</a:t>
            </a:fld>
            <a:endParaRPr lang="en-US"/>
          </a:p>
        </p:txBody>
      </p:sp>
    </p:spTree>
    <p:extLst>
      <p:ext uri="{BB962C8B-B14F-4D97-AF65-F5344CB8AC3E}">
        <p14:creationId xmlns:p14="http://schemas.microsoft.com/office/powerpoint/2010/main" val="1101062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Complementary assets are the </a:t>
            </a:r>
            <a:r>
              <a:rPr lang="en-US" b="1" dirty="0"/>
              <a:t>supporting factors</a:t>
            </a:r>
            <a:r>
              <a:rPr lang="en-US" dirty="0"/>
              <a:t> that help an organization get the </a:t>
            </a:r>
            <a:r>
              <a:rPr lang="en-US" b="1" dirty="0"/>
              <a:t>full benefit</a:t>
            </a:r>
            <a:r>
              <a:rPr lang="en-US" dirty="0"/>
              <a:t> from its investment in information technology.</a:t>
            </a:r>
          </a:p>
        </p:txBody>
      </p:sp>
      <p:sp>
        <p:nvSpPr>
          <p:cNvPr id="4" name="Slide Number Placeholder 3"/>
          <p:cNvSpPr>
            <a:spLocks noGrp="1"/>
          </p:cNvSpPr>
          <p:nvPr>
            <p:ph type="sldNum" sz="quarter" idx="5"/>
          </p:nvPr>
        </p:nvSpPr>
        <p:spPr/>
        <p:txBody>
          <a:bodyPr/>
          <a:lstStyle/>
          <a:p>
            <a:fld id="{EEB48523-85BB-4127-9CC3-9E97B5D4A2F5}" type="slidenum">
              <a:rPr lang="en-US" smtClean="0"/>
              <a:t>30</a:t>
            </a:fld>
            <a:endParaRPr lang="en-US"/>
          </a:p>
        </p:txBody>
      </p:sp>
    </p:spTree>
    <p:extLst>
      <p:ext uri="{BB962C8B-B14F-4D97-AF65-F5344CB8AC3E}">
        <p14:creationId xmlns:p14="http://schemas.microsoft.com/office/powerpoint/2010/main" val="18753590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32</a:t>
            </a:fld>
            <a:endParaRPr lang="en-US"/>
          </a:p>
        </p:txBody>
      </p:sp>
    </p:spTree>
    <p:extLst>
      <p:ext uri="{BB962C8B-B14F-4D97-AF65-F5344CB8AC3E}">
        <p14:creationId xmlns:p14="http://schemas.microsoft.com/office/powerpoint/2010/main" val="1381068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33</a:t>
            </a:fld>
            <a:endParaRPr lang="en-US"/>
          </a:p>
        </p:txBody>
      </p:sp>
    </p:spTree>
    <p:extLst>
      <p:ext uri="{BB962C8B-B14F-4D97-AF65-F5344CB8AC3E}">
        <p14:creationId xmlns:p14="http://schemas.microsoft.com/office/powerpoint/2010/main" val="1597015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34</a:t>
            </a:fld>
            <a:endParaRPr lang="en-US"/>
          </a:p>
        </p:txBody>
      </p:sp>
    </p:spTree>
    <p:extLst>
      <p:ext uri="{BB962C8B-B14F-4D97-AF65-F5344CB8AC3E}">
        <p14:creationId xmlns:p14="http://schemas.microsoft.com/office/powerpoint/2010/main" val="2174416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35</a:t>
            </a:fld>
            <a:endParaRPr lang="en-US"/>
          </a:p>
        </p:txBody>
      </p:sp>
    </p:spTree>
    <p:extLst>
      <p:ext uri="{BB962C8B-B14F-4D97-AF65-F5344CB8AC3E}">
        <p14:creationId xmlns:p14="http://schemas.microsoft.com/office/powerpoint/2010/main" val="14979213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36</a:t>
            </a:fld>
            <a:endParaRPr lang="en-US"/>
          </a:p>
        </p:txBody>
      </p:sp>
    </p:spTree>
    <p:extLst>
      <p:ext uri="{BB962C8B-B14F-4D97-AF65-F5344CB8AC3E}">
        <p14:creationId xmlns:p14="http://schemas.microsoft.com/office/powerpoint/2010/main" val="2630492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 system is goal-oriented:</a:t>
            </a:r>
            <a:br>
              <a:rPr lang="en-US" dirty="0"/>
            </a:br>
            <a:r>
              <a:rPr lang="en-US" dirty="0"/>
              <a:t>Every system is created to achieve a specific purpose. For example, a university’s system is designed to provide quality education.</a:t>
            </a:r>
          </a:p>
          <a:p>
            <a:r>
              <a:rPr lang="en-US" b="1" dirty="0"/>
              <a:t>All parts are connected and depend on each other:</a:t>
            </a:r>
            <a:br>
              <a:rPr lang="en-US" dirty="0"/>
            </a:br>
            <a:r>
              <a:rPr lang="en-US" dirty="0"/>
              <a:t>Each department or unit in a system must work together. For instance, in a hospital, the doctors, nurses, and billing department depend on each other to serve patients effectively.</a:t>
            </a:r>
          </a:p>
          <a:p>
            <a:r>
              <a:rPr lang="en-US" b="1" dirty="0"/>
              <a:t>The overall goal is more important than individual goals:</a:t>
            </a:r>
          </a:p>
          <a:p>
            <a:r>
              <a:rPr lang="en-US" dirty="0"/>
              <a:t>The main objective of the whole organization comes first. For example, in a university, if the HR department recruits fewer teachers than actually needed to reduce salary costs, it may lower the overall education quality. Therefore, the university’s main goal of providing quality education should come before departmental cost-saving goals.</a:t>
            </a:r>
          </a:p>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4</a:t>
            </a:fld>
            <a:endParaRPr lang="en-US"/>
          </a:p>
        </p:txBody>
      </p:sp>
    </p:spTree>
    <p:extLst>
      <p:ext uri="{BB962C8B-B14F-4D97-AF65-F5344CB8AC3E}">
        <p14:creationId xmlns:p14="http://schemas.microsoft.com/office/powerpoint/2010/main" val="383407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Organization</a:t>
            </a:r>
          </a:p>
          <a:p>
            <a:r>
              <a:rPr lang="en-US" dirty="0"/>
              <a:t>A system has organized parts or components arranged in a specific order to achieve a goal.</a:t>
            </a:r>
            <a:br>
              <a:rPr lang="en-US" dirty="0"/>
            </a:br>
            <a:r>
              <a:rPr lang="en-US" dirty="0"/>
              <a:t>Each part has a role and works according to a plan.</a:t>
            </a:r>
          </a:p>
          <a:p>
            <a:r>
              <a:rPr lang="en-US" b="1" dirty="0"/>
              <a:t>Example:</a:t>
            </a:r>
            <a:br>
              <a:rPr lang="en-US" dirty="0"/>
            </a:br>
            <a:r>
              <a:rPr lang="en-US" dirty="0"/>
              <a:t>In a university, departments like CSE, EEE, and BBA are organized under different faculties, but all follow the university’s structure to maintain smooth operations.</a:t>
            </a:r>
          </a:p>
          <a:p>
            <a:r>
              <a:rPr lang="en-US" b="1" dirty="0"/>
              <a:t>2. Interaction</a:t>
            </a:r>
          </a:p>
          <a:p>
            <a:r>
              <a:rPr lang="en-US" dirty="0"/>
              <a:t>All components of a system interact with each other to exchange information or resources.</a:t>
            </a:r>
            <a:br>
              <a:rPr lang="en-US" dirty="0"/>
            </a:br>
            <a:r>
              <a:rPr lang="en-US" dirty="0"/>
              <a:t>These interactions help the system work as a whole.</a:t>
            </a:r>
          </a:p>
          <a:p>
            <a:r>
              <a:rPr lang="en-US" b="1" dirty="0"/>
              <a:t>Example:</a:t>
            </a:r>
            <a:br>
              <a:rPr lang="en-US" dirty="0"/>
            </a:br>
            <a:r>
              <a:rPr lang="en-US" dirty="0"/>
              <a:t>When a student pays tuition fees, the </a:t>
            </a:r>
            <a:r>
              <a:rPr lang="en-US" b="1" dirty="0"/>
              <a:t>finance system</a:t>
            </a:r>
            <a:r>
              <a:rPr lang="en-US" dirty="0"/>
              <a:t> updates the record, and the </a:t>
            </a:r>
            <a:r>
              <a:rPr lang="en-US" b="1" dirty="0"/>
              <a:t>academic system</a:t>
            </a:r>
            <a:r>
              <a:rPr lang="en-US" dirty="0"/>
              <a:t> allows the student to register for courses.</a:t>
            </a:r>
          </a:p>
          <a:p>
            <a:r>
              <a:rPr lang="en-US" b="1" dirty="0"/>
              <a:t>Interdependence</a:t>
            </a:r>
          </a:p>
          <a:p>
            <a:r>
              <a:rPr lang="en-US" dirty="0"/>
              <a:t>Each part of a system depends on other parts.</a:t>
            </a:r>
            <a:br>
              <a:rPr lang="en-US" dirty="0"/>
            </a:br>
            <a:r>
              <a:rPr lang="en-US" dirty="0"/>
              <a:t>If one part fails, it can affect the entire system.</a:t>
            </a:r>
          </a:p>
          <a:p>
            <a:r>
              <a:rPr lang="en-US" b="1" dirty="0"/>
              <a:t>Example:</a:t>
            </a:r>
            <a:br>
              <a:rPr lang="en-US" dirty="0"/>
            </a:br>
            <a:r>
              <a:rPr lang="en-US" dirty="0"/>
              <a:t>In a software company, the </a:t>
            </a:r>
            <a:r>
              <a:rPr lang="en-US" b="1" dirty="0"/>
              <a:t>testing team</a:t>
            </a:r>
            <a:r>
              <a:rPr lang="en-US" dirty="0"/>
              <a:t> depends on the </a:t>
            </a:r>
            <a:r>
              <a:rPr lang="en-US" b="1" dirty="0"/>
              <a:t>development team</a:t>
            </a:r>
            <a:r>
              <a:rPr lang="en-US" dirty="0"/>
              <a:t> to deliver the code.</a:t>
            </a:r>
            <a:br>
              <a:rPr lang="en-US" dirty="0"/>
            </a:br>
            <a:r>
              <a:rPr lang="en-US" dirty="0"/>
              <a:t>If developers delay, testers cannot perform their work on time.</a:t>
            </a:r>
          </a:p>
          <a:p>
            <a:r>
              <a:rPr lang="en-US" b="1" dirty="0"/>
              <a:t>Integration</a:t>
            </a:r>
          </a:p>
          <a:p>
            <a:r>
              <a:rPr lang="en-US" dirty="0"/>
              <a:t>Integration means combining all parts so they work together as a single unit.</a:t>
            </a:r>
            <a:br>
              <a:rPr lang="en-US" dirty="0"/>
            </a:br>
            <a:r>
              <a:rPr lang="en-US" dirty="0"/>
              <a:t>It ensures the output of one part becomes useful input for another.</a:t>
            </a:r>
          </a:p>
          <a:p>
            <a:r>
              <a:rPr lang="en-US" b="1" dirty="0"/>
              <a:t>Example:</a:t>
            </a:r>
            <a:br>
              <a:rPr lang="en-US" dirty="0"/>
            </a:br>
            <a:r>
              <a:rPr lang="en-US" dirty="0"/>
              <a:t>In a business, the </a:t>
            </a:r>
            <a:r>
              <a:rPr lang="en-US" b="1" dirty="0"/>
              <a:t>sales system</a:t>
            </a:r>
            <a:r>
              <a:rPr lang="en-US" dirty="0"/>
              <a:t> is integrated with the </a:t>
            </a:r>
            <a:r>
              <a:rPr lang="en-US" b="1" dirty="0"/>
              <a:t>inventory system</a:t>
            </a:r>
            <a:r>
              <a:rPr lang="en-US" dirty="0"/>
              <a:t> — when a product is sold, the stock level is automatically updated.</a:t>
            </a:r>
          </a:p>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5</a:t>
            </a:fld>
            <a:endParaRPr lang="en-US"/>
          </a:p>
        </p:txBody>
      </p:sp>
    </p:spTree>
    <p:extLst>
      <p:ext uri="{BB962C8B-B14F-4D97-AF65-F5344CB8AC3E}">
        <p14:creationId xmlns:p14="http://schemas.microsoft.com/office/powerpoint/2010/main" val="847871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6</a:t>
            </a:fld>
            <a:endParaRPr lang="en-US"/>
          </a:p>
        </p:txBody>
      </p:sp>
    </p:spTree>
    <p:extLst>
      <p:ext uri="{BB962C8B-B14F-4D97-AF65-F5344CB8AC3E}">
        <p14:creationId xmlns:p14="http://schemas.microsoft.com/office/powerpoint/2010/main" val="3482373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7</a:t>
            </a:fld>
            <a:endParaRPr lang="en-US"/>
          </a:p>
        </p:txBody>
      </p:sp>
    </p:spTree>
    <p:extLst>
      <p:ext uri="{BB962C8B-B14F-4D97-AF65-F5344CB8AC3E}">
        <p14:creationId xmlns:p14="http://schemas.microsoft.com/office/powerpoint/2010/main" val="269563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8</a:t>
            </a:fld>
            <a:endParaRPr lang="en-US"/>
          </a:p>
        </p:txBody>
      </p:sp>
    </p:spTree>
    <p:extLst>
      <p:ext uri="{BB962C8B-B14F-4D97-AF65-F5344CB8AC3E}">
        <p14:creationId xmlns:p14="http://schemas.microsoft.com/office/powerpoint/2010/main" val="209450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48523-85BB-4127-9CC3-9E97B5D4A2F5}" type="slidenum">
              <a:rPr lang="en-US" smtClean="0"/>
              <a:t>9</a:t>
            </a:fld>
            <a:endParaRPr lang="en-US"/>
          </a:p>
        </p:txBody>
      </p:sp>
    </p:spTree>
    <p:extLst>
      <p:ext uri="{BB962C8B-B14F-4D97-AF65-F5344CB8AC3E}">
        <p14:creationId xmlns:p14="http://schemas.microsoft.com/office/powerpoint/2010/main" val="1007995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3E9630-A496-41C4-B3FC-279FF561705B}" type="datetime1">
              <a:rPr lang="en-US" smtClean="0"/>
              <a:t>10/21/2025</a:t>
            </a:fld>
            <a:endParaRPr lang="en-US"/>
          </a:p>
        </p:txBody>
      </p:sp>
      <p:sp>
        <p:nvSpPr>
          <p:cNvPr id="5" name="Footer Placeholder 4"/>
          <p:cNvSpPr>
            <a:spLocks noGrp="1"/>
          </p:cNvSpPr>
          <p:nvPr>
            <p:ph type="ftr" sz="quarter" idx="11"/>
          </p:nvPr>
        </p:nvSpPr>
        <p:spPr/>
        <p:txBody>
          <a:bodyPr/>
          <a:lstStyle/>
          <a:p>
            <a:r>
              <a:rPr lang="en-US"/>
              <a:t>Bokhtiar Adil Prottoy</a:t>
            </a:r>
          </a:p>
        </p:txBody>
      </p:sp>
      <p:sp>
        <p:nvSpPr>
          <p:cNvPr id="6" name="Slide Number Placeholder 5"/>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148904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F928C-3687-401F-99E5-8C58CA41ACB9}" type="datetime1">
              <a:rPr lang="en-US" smtClean="0"/>
              <a:t>10/21/2025</a:t>
            </a:fld>
            <a:endParaRPr lang="en-US"/>
          </a:p>
        </p:txBody>
      </p:sp>
      <p:sp>
        <p:nvSpPr>
          <p:cNvPr id="5" name="Footer Placeholder 4"/>
          <p:cNvSpPr>
            <a:spLocks noGrp="1"/>
          </p:cNvSpPr>
          <p:nvPr>
            <p:ph type="ftr" sz="quarter" idx="11"/>
          </p:nvPr>
        </p:nvSpPr>
        <p:spPr/>
        <p:txBody>
          <a:bodyPr/>
          <a:lstStyle/>
          <a:p>
            <a:r>
              <a:rPr lang="en-US"/>
              <a:t>Bokhtiar Adil Prottoy</a:t>
            </a:r>
          </a:p>
        </p:txBody>
      </p:sp>
      <p:sp>
        <p:nvSpPr>
          <p:cNvPr id="6" name="Slide Number Placeholder 5"/>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28512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3C4CE-DE83-4DAA-82FC-42D2E10CB470}" type="datetime1">
              <a:rPr lang="en-US" smtClean="0"/>
              <a:t>10/21/2025</a:t>
            </a:fld>
            <a:endParaRPr lang="en-US"/>
          </a:p>
        </p:txBody>
      </p:sp>
      <p:sp>
        <p:nvSpPr>
          <p:cNvPr id="5" name="Footer Placeholder 4"/>
          <p:cNvSpPr>
            <a:spLocks noGrp="1"/>
          </p:cNvSpPr>
          <p:nvPr>
            <p:ph type="ftr" sz="quarter" idx="11"/>
          </p:nvPr>
        </p:nvSpPr>
        <p:spPr/>
        <p:txBody>
          <a:bodyPr/>
          <a:lstStyle/>
          <a:p>
            <a:r>
              <a:rPr lang="en-US"/>
              <a:t>Bokhtiar Adil Prottoy</a:t>
            </a:r>
          </a:p>
        </p:txBody>
      </p:sp>
      <p:sp>
        <p:nvSpPr>
          <p:cNvPr id="6" name="Slide Number Placeholder 5"/>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2812856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1245A-3712-4D4E-AF76-334C0742E90E}" type="datetime1">
              <a:rPr lang="en-US" smtClean="0"/>
              <a:t>10/21/2025</a:t>
            </a:fld>
            <a:endParaRPr lang="en-US"/>
          </a:p>
        </p:txBody>
      </p:sp>
      <p:sp>
        <p:nvSpPr>
          <p:cNvPr id="5" name="Footer Placeholder 4"/>
          <p:cNvSpPr>
            <a:spLocks noGrp="1"/>
          </p:cNvSpPr>
          <p:nvPr>
            <p:ph type="ftr" sz="quarter" idx="11"/>
          </p:nvPr>
        </p:nvSpPr>
        <p:spPr/>
        <p:txBody>
          <a:bodyPr/>
          <a:lstStyle/>
          <a:p>
            <a:r>
              <a:rPr lang="en-US"/>
              <a:t>Bokhtiar Adil Prottoy</a:t>
            </a:r>
          </a:p>
        </p:txBody>
      </p:sp>
      <p:sp>
        <p:nvSpPr>
          <p:cNvPr id="6" name="Slide Number Placeholder 5"/>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379515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814A0B-5DF6-48FD-BD41-0AD6AF0A8A67}" type="datetime1">
              <a:rPr lang="en-US" smtClean="0"/>
              <a:t>10/21/2025</a:t>
            </a:fld>
            <a:endParaRPr lang="en-US"/>
          </a:p>
        </p:txBody>
      </p:sp>
      <p:sp>
        <p:nvSpPr>
          <p:cNvPr id="5" name="Footer Placeholder 4"/>
          <p:cNvSpPr>
            <a:spLocks noGrp="1"/>
          </p:cNvSpPr>
          <p:nvPr>
            <p:ph type="ftr" sz="quarter" idx="11"/>
          </p:nvPr>
        </p:nvSpPr>
        <p:spPr/>
        <p:txBody>
          <a:bodyPr/>
          <a:lstStyle/>
          <a:p>
            <a:r>
              <a:rPr lang="en-US"/>
              <a:t>Bokhtiar Adil Prottoy</a:t>
            </a:r>
          </a:p>
        </p:txBody>
      </p:sp>
      <p:sp>
        <p:nvSpPr>
          <p:cNvPr id="6" name="Slide Number Placeholder 5"/>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357215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C8B9E-DCC2-4F78-9FE9-2E585FDCB09D}" type="datetime1">
              <a:rPr lang="en-US" smtClean="0"/>
              <a:t>10/21/2025</a:t>
            </a:fld>
            <a:endParaRPr lang="en-US"/>
          </a:p>
        </p:txBody>
      </p:sp>
      <p:sp>
        <p:nvSpPr>
          <p:cNvPr id="6" name="Footer Placeholder 5"/>
          <p:cNvSpPr>
            <a:spLocks noGrp="1"/>
          </p:cNvSpPr>
          <p:nvPr>
            <p:ph type="ftr" sz="quarter" idx="11"/>
          </p:nvPr>
        </p:nvSpPr>
        <p:spPr/>
        <p:txBody>
          <a:bodyPr/>
          <a:lstStyle/>
          <a:p>
            <a:r>
              <a:rPr lang="en-US"/>
              <a:t>Bokhtiar Adil Prottoy</a:t>
            </a:r>
          </a:p>
        </p:txBody>
      </p:sp>
      <p:sp>
        <p:nvSpPr>
          <p:cNvPr id="7" name="Slide Number Placeholder 6"/>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153894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AD249-2EC6-4129-9B0C-E52E6553D4BE}" type="datetime1">
              <a:rPr lang="en-US" smtClean="0"/>
              <a:t>10/21/2025</a:t>
            </a:fld>
            <a:endParaRPr lang="en-US"/>
          </a:p>
        </p:txBody>
      </p:sp>
      <p:sp>
        <p:nvSpPr>
          <p:cNvPr id="8" name="Footer Placeholder 7"/>
          <p:cNvSpPr>
            <a:spLocks noGrp="1"/>
          </p:cNvSpPr>
          <p:nvPr>
            <p:ph type="ftr" sz="quarter" idx="11"/>
          </p:nvPr>
        </p:nvSpPr>
        <p:spPr/>
        <p:txBody>
          <a:bodyPr/>
          <a:lstStyle/>
          <a:p>
            <a:r>
              <a:rPr lang="en-US"/>
              <a:t>Bokhtiar Adil Prottoy</a:t>
            </a:r>
          </a:p>
        </p:txBody>
      </p:sp>
      <p:sp>
        <p:nvSpPr>
          <p:cNvPr id="9" name="Slide Number Placeholder 8"/>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18714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37110E-C507-4544-AE17-305369BD9782}" type="datetime1">
              <a:rPr lang="en-US" smtClean="0"/>
              <a:t>10/21/2025</a:t>
            </a:fld>
            <a:endParaRPr lang="en-US"/>
          </a:p>
        </p:txBody>
      </p:sp>
      <p:sp>
        <p:nvSpPr>
          <p:cNvPr id="4" name="Footer Placeholder 3"/>
          <p:cNvSpPr>
            <a:spLocks noGrp="1"/>
          </p:cNvSpPr>
          <p:nvPr>
            <p:ph type="ftr" sz="quarter" idx="11"/>
          </p:nvPr>
        </p:nvSpPr>
        <p:spPr/>
        <p:txBody>
          <a:bodyPr/>
          <a:lstStyle/>
          <a:p>
            <a:r>
              <a:rPr lang="en-US"/>
              <a:t>Bokhtiar Adil Prottoy</a:t>
            </a:r>
          </a:p>
        </p:txBody>
      </p:sp>
      <p:sp>
        <p:nvSpPr>
          <p:cNvPr id="5" name="Slide Number Placeholder 4"/>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922059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3BB44-6498-4FAB-A06E-CEFB20334874}" type="datetime1">
              <a:rPr lang="en-US" smtClean="0"/>
              <a:t>10/21/2025</a:t>
            </a:fld>
            <a:endParaRPr lang="en-US"/>
          </a:p>
        </p:txBody>
      </p:sp>
      <p:sp>
        <p:nvSpPr>
          <p:cNvPr id="3" name="Footer Placeholder 2"/>
          <p:cNvSpPr>
            <a:spLocks noGrp="1"/>
          </p:cNvSpPr>
          <p:nvPr>
            <p:ph type="ftr" sz="quarter" idx="11"/>
          </p:nvPr>
        </p:nvSpPr>
        <p:spPr/>
        <p:txBody>
          <a:bodyPr/>
          <a:lstStyle/>
          <a:p>
            <a:r>
              <a:rPr lang="en-US"/>
              <a:t>Bokhtiar Adil Prottoy</a:t>
            </a:r>
          </a:p>
        </p:txBody>
      </p:sp>
      <p:sp>
        <p:nvSpPr>
          <p:cNvPr id="4" name="Slide Number Placeholder 3"/>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1090144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327A7B-9F64-4177-AC6F-98BEDC8FF966}" type="datetime1">
              <a:rPr lang="en-US" smtClean="0"/>
              <a:t>10/21/2025</a:t>
            </a:fld>
            <a:endParaRPr lang="en-US"/>
          </a:p>
        </p:txBody>
      </p:sp>
      <p:sp>
        <p:nvSpPr>
          <p:cNvPr id="6" name="Footer Placeholder 5"/>
          <p:cNvSpPr>
            <a:spLocks noGrp="1"/>
          </p:cNvSpPr>
          <p:nvPr>
            <p:ph type="ftr" sz="quarter" idx="11"/>
          </p:nvPr>
        </p:nvSpPr>
        <p:spPr/>
        <p:txBody>
          <a:bodyPr/>
          <a:lstStyle/>
          <a:p>
            <a:r>
              <a:rPr lang="en-US"/>
              <a:t>Bokhtiar Adil Prottoy</a:t>
            </a:r>
          </a:p>
        </p:txBody>
      </p:sp>
      <p:sp>
        <p:nvSpPr>
          <p:cNvPr id="7" name="Slide Number Placeholder 6"/>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208447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DD7D8-A54E-4FA5-A236-18D237DA28D5}" type="datetime1">
              <a:rPr lang="en-US" smtClean="0"/>
              <a:t>10/21/2025</a:t>
            </a:fld>
            <a:endParaRPr lang="en-US"/>
          </a:p>
        </p:txBody>
      </p:sp>
      <p:sp>
        <p:nvSpPr>
          <p:cNvPr id="6" name="Footer Placeholder 5"/>
          <p:cNvSpPr>
            <a:spLocks noGrp="1"/>
          </p:cNvSpPr>
          <p:nvPr>
            <p:ph type="ftr" sz="quarter" idx="11"/>
          </p:nvPr>
        </p:nvSpPr>
        <p:spPr/>
        <p:txBody>
          <a:bodyPr/>
          <a:lstStyle/>
          <a:p>
            <a:r>
              <a:rPr lang="en-US"/>
              <a:t>Bokhtiar Adil Prottoy</a:t>
            </a:r>
          </a:p>
        </p:txBody>
      </p:sp>
      <p:sp>
        <p:nvSpPr>
          <p:cNvPr id="7" name="Slide Number Placeholder 6"/>
          <p:cNvSpPr>
            <a:spLocks noGrp="1"/>
          </p:cNvSpPr>
          <p:nvPr>
            <p:ph type="sldNum" sz="quarter" idx="12"/>
          </p:nvPr>
        </p:nvSpPr>
        <p:spPr/>
        <p:txBody>
          <a:bodyPr/>
          <a:lstStyle/>
          <a:p>
            <a:fld id="{C4E2C86B-781F-422B-BBCD-AFDAC8D92AAC}" type="slidenum">
              <a:rPr lang="en-US" smtClean="0"/>
              <a:t>‹#›</a:t>
            </a:fld>
            <a:endParaRPr lang="en-US"/>
          </a:p>
        </p:txBody>
      </p:sp>
    </p:spTree>
    <p:extLst>
      <p:ext uri="{BB962C8B-B14F-4D97-AF65-F5344CB8AC3E}">
        <p14:creationId xmlns:p14="http://schemas.microsoft.com/office/powerpoint/2010/main" val="81882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A9018-AC95-4506-A45C-7E7E607F756E}" type="datetime1">
              <a:rPr lang="en-US" smtClean="0"/>
              <a:t>10/21/2025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Bokhtiar Adil Prottoy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E2C86B-781F-422B-BBCD-AFDAC8D92AAC}" type="slidenum">
              <a:rPr lang="en-US" smtClean="0"/>
              <a:t>‹#›</a:t>
            </a:fld>
            <a:endParaRPr lang="en-US"/>
          </a:p>
        </p:txBody>
      </p:sp>
    </p:spTree>
    <p:extLst>
      <p:ext uri="{BB962C8B-B14F-4D97-AF65-F5344CB8AC3E}">
        <p14:creationId xmlns:p14="http://schemas.microsoft.com/office/powerpoint/2010/main" val="2891428291"/>
      </p:ext>
    </p:extLst>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E82F5-739E-4F46-83C8-15CDD6F35973}"/>
              </a:ext>
            </a:extLst>
          </p:cNvPr>
          <p:cNvSpPr>
            <a:spLocks noGrp="1"/>
          </p:cNvSpPr>
          <p:nvPr>
            <p:ph type="ctrTitle"/>
          </p:nvPr>
        </p:nvSpPr>
        <p:spPr>
          <a:xfrm>
            <a:off x="0" y="2140281"/>
            <a:ext cx="12191999" cy="905070"/>
          </a:xfrm>
        </p:spPr>
        <p:txBody>
          <a:bodyPr>
            <a:normAutofit fontScale="90000"/>
          </a:bodyPr>
          <a:lstStyle/>
          <a:p>
            <a:r>
              <a:rPr lang="en-US" dirty="0">
                <a:solidFill>
                  <a:srgbClr val="00B050"/>
                </a:solidFill>
                <a:latin typeface="+mn-lt"/>
              </a:rPr>
              <a:t>Introduction to Information Systems</a:t>
            </a:r>
          </a:p>
        </p:txBody>
      </p:sp>
      <p:sp>
        <p:nvSpPr>
          <p:cNvPr id="3" name="Subtitle 2">
            <a:extLst>
              <a:ext uri="{FF2B5EF4-FFF2-40B4-BE49-F238E27FC236}">
                <a16:creationId xmlns:a16="http://schemas.microsoft.com/office/drawing/2014/main" id="{89CDCC1D-DBCC-44C0-9A0C-12F3C227438F}"/>
              </a:ext>
            </a:extLst>
          </p:cNvPr>
          <p:cNvSpPr>
            <a:spLocks noGrp="1"/>
          </p:cNvSpPr>
          <p:nvPr>
            <p:ph type="subTitle" idx="1"/>
          </p:nvPr>
        </p:nvSpPr>
        <p:spPr>
          <a:xfrm>
            <a:off x="0" y="-1"/>
            <a:ext cx="12192000" cy="1756633"/>
          </a:xfrm>
        </p:spPr>
        <p:txBody>
          <a:bodyPr anchor="ctr">
            <a:normAutofit/>
          </a:bodyPr>
          <a:lstStyle/>
          <a:p>
            <a:r>
              <a:rPr lang="en-US" dirty="0"/>
              <a:t>Information System Management</a:t>
            </a:r>
            <a:endParaRPr lang="bn-BD" dirty="0"/>
          </a:p>
          <a:p>
            <a:r>
              <a:rPr lang="bn-BD" dirty="0"/>
              <a:t>Course No:</a:t>
            </a:r>
            <a:r>
              <a:rPr lang="en-US" dirty="0"/>
              <a:t> 0612-301</a:t>
            </a:r>
            <a:endParaRPr lang="bn-BD" dirty="0"/>
          </a:p>
        </p:txBody>
      </p:sp>
      <p:sp>
        <p:nvSpPr>
          <p:cNvPr id="4" name="Subtitle 2">
            <a:extLst>
              <a:ext uri="{FF2B5EF4-FFF2-40B4-BE49-F238E27FC236}">
                <a16:creationId xmlns:a16="http://schemas.microsoft.com/office/drawing/2014/main" id="{F2199CD2-4B15-4E66-91F0-75EC238116A9}"/>
              </a:ext>
            </a:extLst>
          </p:cNvPr>
          <p:cNvSpPr txBox="1">
            <a:spLocks/>
          </p:cNvSpPr>
          <p:nvPr/>
        </p:nvSpPr>
        <p:spPr>
          <a:xfrm>
            <a:off x="0" y="3429000"/>
            <a:ext cx="12192000" cy="1917441"/>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bn-BD" dirty="0"/>
              <a:t>Bokhtiar Adil Prottoy</a:t>
            </a:r>
          </a:p>
          <a:p>
            <a:r>
              <a:rPr lang="bn-BD" dirty="0"/>
              <a:t>Lecturer, CSE</a:t>
            </a:r>
          </a:p>
          <a:p>
            <a:r>
              <a:rPr lang="bn-BD" dirty="0"/>
              <a:t>DIU</a:t>
            </a:r>
            <a:endParaRPr lang="en-US" dirty="0"/>
          </a:p>
        </p:txBody>
      </p:sp>
    </p:spTree>
    <p:extLst>
      <p:ext uri="{BB962C8B-B14F-4D97-AF65-F5344CB8AC3E}">
        <p14:creationId xmlns:p14="http://schemas.microsoft.com/office/powerpoint/2010/main" val="3841990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Elements of a System</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4" y="1147667"/>
            <a:ext cx="10450286" cy="4739950"/>
          </a:xfrm>
        </p:spPr>
        <p:txBody>
          <a:bodyPr>
            <a:normAutofit/>
          </a:bodyPr>
          <a:lstStyle/>
          <a:p>
            <a:r>
              <a:rPr lang="en-US" dirty="0"/>
              <a:t>Inputs and outputs</a:t>
            </a:r>
          </a:p>
          <a:p>
            <a:pPr lvl="1"/>
            <a:r>
              <a:rPr lang="en-US" dirty="0"/>
              <a:t>A system’s main objective is to produce an output that meets the expectations of its intended users.</a:t>
            </a:r>
          </a:p>
          <a:p>
            <a:pPr lvl="1"/>
            <a:r>
              <a:rPr lang="en-US" dirty="0"/>
              <a:t>Inputs are processed by the system to generate the desired output.</a:t>
            </a:r>
          </a:p>
          <a:p>
            <a:pPr lvl="1"/>
            <a:r>
              <a:rPr lang="en-US" dirty="0"/>
              <a:t>Determining the output is the first step in defining the required input and processing design, as seen in systems analysis.</a:t>
            </a:r>
          </a:p>
          <a:p>
            <a:endParaRPr lang="en-US" dirty="0"/>
          </a:p>
          <a:p>
            <a:r>
              <a:rPr lang="en-US" dirty="0"/>
              <a:t>Processors</a:t>
            </a:r>
          </a:p>
          <a:p>
            <a:pPr lvl="1"/>
            <a:r>
              <a:rPr lang="en-US" dirty="0"/>
              <a:t>Involves the actual transformation of input into output. </a:t>
            </a:r>
          </a:p>
          <a:p>
            <a:pPr lvl="1"/>
            <a:r>
              <a:rPr lang="en-US" dirty="0"/>
              <a:t>It is the operational component of a system.</a:t>
            </a:r>
          </a:p>
          <a:p>
            <a:pPr lvl="1"/>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10</a:t>
            </a:fld>
            <a:endParaRPr lang="en-US"/>
          </a:p>
        </p:txBody>
      </p:sp>
    </p:spTree>
    <p:extLst>
      <p:ext uri="{BB962C8B-B14F-4D97-AF65-F5344CB8AC3E}">
        <p14:creationId xmlns:p14="http://schemas.microsoft.com/office/powerpoint/2010/main" val="27395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Elements of a System</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4" y="1147667"/>
            <a:ext cx="10450286" cy="4739950"/>
          </a:xfrm>
        </p:spPr>
        <p:txBody>
          <a:bodyPr>
            <a:normAutofit/>
          </a:bodyPr>
          <a:lstStyle/>
          <a:p>
            <a:r>
              <a:rPr lang="en-US" dirty="0"/>
              <a:t>Control</a:t>
            </a:r>
          </a:p>
          <a:p>
            <a:pPr lvl="1"/>
            <a:r>
              <a:rPr lang="en-US" dirty="0"/>
              <a:t>A decision-making subsystem.</a:t>
            </a:r>
          </a:p>
          <a:p>
            <a:pPr lvl="1"/>
            <a:r>
              <a:rPr lang="en-US" dirty="0"/>
              <a:t>Governs the input, processing, and output of a system to ensure its balance.</a:t>
            </a:r>
          </a:p>
          <a:p>
            <a:endParaRPr lang="en-US" dirty="0"/>
          </a:p>
          <a:p>
            <a:r>
              <a:rPr lang="en-US" dirty="0"/>
              <a:t>Feedback</a:t>
            </a:r>
          </a:p>
          <a:p>
            <a:pPr lvl="1"/>
            <a:r>
              <a:rPr lang="en-US" dirty="0"/>
              <a:t>Control in a dynamic system is achieved through feedback. </a:t>
            </a:r>
          </a:p>
          <a:p>
            <a:pPr lvl="1"/>
            <a:r>
              <a:rPr lang="en-US" dirty="0"/>
              <a:t>Measures output against standards and may lead to changes in input, processing, or output.</a:t>
            </a:r>
          </a:p>
          <a:p>
            <a:pPr lvl="1"/>
            <a:r>
              <a:rPr lang="en-US" dirty="0"/>
              <a:t>Can be positive or negative.</a:t>
            </a:r>
          </a:p>
          <a:p>
            <a:pPr lvl="1"/>
            <a:r>
              <a:rPr lang="en-US" dirty="0"/>
              <a:t>Vital to identify issues, justify changes, and improve performance.</a:t>
            </a:r>
          </a:p>
          <a:p>
            <a:pPr lvl="1"/>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11</a:t>
            </a:fld>
            <a:endParaRPr lang="en-US"/>
          </a:p>
        </p:txBody>
      </p:sp>
    </p:spTree>
    <p:extLst>
      <p:ext uri="{BB962C8B-B14F-4D97-AF65-F5344CB8AC3E}">
        <p14:creationId xmlns:p14="http://schemas.microsoft.com/office/powerpoint/2010/main" val="341936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Elements of a System</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7"/>
            <a:ext cx="10450287" cy="4739950"/>
          </a:xfrm>
        </p:spPr>
        <p:txBody>
          <a:bodyPr>
            <a:normAutofit/>
          </a:bodyPr>
          <a:lstStyle/>
          <a:p>
            <a:endParaRPr lang="en-US" dirty="0"/>
          </a:p>
          <a:p>
            <a:r>
              <a:rPr lang="en-US" dirty="0"/>
              <a:t>Environment</a:t>
            </a:r>
          </a:p>
          <a:p>
            <a:pPr lvl="1"/>
            <a:r>
              <a:rPr lang="en-US" dirty="0"/>
              <a:t>The external elements that impacts the system.</a:t>
            </a:r>
          </a:p>
          <a:p>
            <a:pPr lvl="1"/>
            <a:r>
              <a:rPr lang="en-US" dirty="0"/>
              <a:t>Often determines how a system must function.</a:t>
            </a:r>
          </a:p>
          <a:p>
            <a:endParaRPr lang="en-US" dirty="0"/>
          </a:p>
          <a:p>
            <a:r>
              <a:rPr lang="en-US" dirty="0"/>
              <a:t>Boundaries and Interface</a:t>
            </a:r>
          </a:p>
          <a:p>
            <a:pPr lvl="1"/>
            <a:r>
              <a:rPr lang="en-US" dirty="0"/>
              <a:t>A system’s boundaries determines its scope and interface with other systems.</a:t>
            </a:r>
          </a:p>
          <a:p>
            <a:pPr lvl="1"/>
            <a:r>
              <a:rPr lang="en-US" dirty="0"/>
              <a:t>Boundaries help identify what a system includes and excludes.</a:t>
            </a:r>
          </a:p>
          <a:p>
            <a:pPr lvl="1"/>
            <a:endParaRPr lang="en-US" dirty="0"/>
          </a:p>
          <a:p>
            <a:pPr lvl="1"/>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12</a:t>
            </a:fld>
            <a:endParaRPr lang="en-US"/>
          </a:p>
        </p:txBody>
      </p:sp>
    </p:spTree>
    <p:extLst>
      <p:ext uri="{BB962C8B-B14F-4D97-AF65-F5344CB8AC3E}">
        <p14:creationId xmlns:p14="http://schemas.microsoft.com/office/powerpoint/2010/main" val="3901842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Types of Systems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7"/>
            <a:ext cx="10515600" cy="4739950"/>
          </a:xfrm>
        </p:spPr>
        <p:txBody>
          <a:bodyPr>
            <a:normAutofit/>
          </a:bodyPr>
          <a:lstStyle/>
          <a:p>
            <a:r>
              <a:rPr lang="en-US" dirty="0"/>
              <a:t>Physical systems</a:t>
            </a:r>
          </a:p>
          <a:p>
            <a:pPr lvl="1"/>
            <a:r>
              <a:rPr lang="en-US" dirty="0"/>
              <a:t>Static or dynamic</a:t>
            </a:r>
          </a:p>
          <a:p>
            <a:endParaRPr lang="en-US" dirty="0"/>
          </a:p>
          <a:p>
            <a:r>
              <a:rPr lang="en-US" dirty="0"/>
              <a:t>Abstract systems</a:t>
            </a:r>
          </a:p>
          <a:p>
            <a:pPr lvl="1"/>
            <a:r>
              <a:rPr lang="en-US" dirty="0"/>
              <a:t>Conceptual models to point out the significant components and relationships.</a:t>
            </a:r>
          </a:p>
          <a:p>
            <a:pPr lvl="1"/>
            <a:endParaRPr lang="en-US" dirty="0"/>
          </a:p>
          <a:p>
            <a:r>
              <a:rPr lang="en-US" dirty="0"/>
              <a:t>Open and closed systems</a:t>
            </a:r>
          </a:p>
          <a:p>
            <a:pPr lvl="1"/>
            <a:r>
              <a:rPr lang="en-US" dirty="0"/>
              <a:t>Based on the system’s degree of independence.</a:t>
            </a:r>
          </a:p>
          <a:p>
            <a:pPr lvl="1"/>
            <a:endParaRPr lang="en-US" dirty="0"/>
          </a:p>
          <a:p>
            <a:r>
              <a:rPr lang="en-US" dirty="0"/>
              <a:t>Information systems</a:t>
            </a:r>
          </a:p>
          <a:p>
            <a:pPr lvl="1"/>
            <a:endParaRPr lang="en-US" dirty="0"/>
          </a:p>
          <a:p>
            <a:pPr lvl="1"/>
            <a:endParaRPr lang="en-US" dirty="0"/>
          </a:p>
          <a:p>
            <a:pPr lvl="1"/>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13</a:t>
            </a:fld>
            <a:endParaRPr lang="en-US"/>
          </a:p>
        </p:txBody>
      </p:sp>
    </p:spTree>
    <p:extLst>
      <p:ext uri="{BB962C8B-B14F-4D97-AF65-F5344CB8AC3E}">
        <p14:creationId xmlns:p14="http://schemas.microsoft.com/office/powerpoint/2010/main" val="1023420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Open Systems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7"/>
            <a:ext cx="10515600" cy="4739950"/>
          </a:xfrm>
        </p:spPr>
        <p:txBody>
          <a:bodyPr>
            <a:normAutofit fontScale="92500" lnSpcReduction="10000"/>
          </a:bodyPr>
          <a:lstStyle/>
          <a:p>
            <a:r>
              <a:rPr lang="en-US" dirty="0"/>
              <a:t>Has many interfaces with its environment.</a:t>
            </a:r>
          </a:p>
          <a:p>
            <a:r>
              <a:rPr lang="en-US" dirty="0"/>
              <a:t>Permits interaction across its boundary to exchange inputs and outputs.</a:t>
            </a:r>
          </a:p>
          <a:p>
            <a:r>
              <a:rPr lang="en-US" dirty="0"/>
              <a:t>Five important characteristics –</a:t>
            </a:r>
          </a:p>
          <a:p>
            <a:pPr lvl="1"/>
            <a:r>
              <a:rPr lang="en-US" dirty="0"/>
              <a:t>Input from outside</a:t>
            </a:r>
          </a:p>
          <a:p>
            <a:pPr lvl="2"/>
            <a:r>
              <a:rPr lang="en-US" dirty="0"/>
              <a:t>Self-adjusting and self-regulating to achieve steady state i.e. equilibrium.</a:t>
            </a:r>
          </a:p>
          <a:p>
            <a:pPr lvl="1"/>
            <a:r>
              <a:rPr lang="en-US" dirty="0"/>
              <a:t>Entropy</a:t>
            </a:r>
          </a:p>
          <a:p>
            <a:pPr lvl="2"/>
            <a:r>
              <a:rPr lang="en-US" dirty="0"/>
              <a:t>To get to steady state and not to run down over time.</a:t>
            </a:r>
          </a:p>
          <a:p>
            <a:pPr lvl="1"/>
            <a:r>
              <a:rPr lang="en-US" dirty="0"/>
              <a:t>Process, output, and cycles</a:t>
            </a:r>
          </a:p>
          <a:p>
            <a:pPr lvl="2"/>
            <a:r>
              <a:rPr lang="en-US" dirty="0"/>
              <a:t>Follows a continuous flow path.</a:t>
            </a:r>
          </a:p>
          <a:p>
            <a:pPr lvl="1"/>
            <a:r>
              <a:rPr lang="en-US" dirty="0"/>
              <a:t>Differentiation</a:t>
            </a:r>
          </a:p>
          <a:p>
            <a:pPr lvl="2"/>
            <a:r>
              <a:rPr lang="en-US" dirty="0"/>
              <a:t>Greater specialization and interaction to increase value.</a:t>
            </a:r>
          </a:p>
          <a:p>
            <a:pPr lvl="1"/>
            <a:r>
              <a:rPr lang="en-US" dirty="0"/>
              <a:t>Equifinality</a:t>
            </a:r>
          </a:p>
          <a:p>
            <a:pPr lvl="2"/>
            <a:r>
              <a:rPr lang="en-US" dirty="0"/>
              <a:t>Goals are achieved through a variety of paths.</a:t>
            </a:r>
          </a:p>
          <a:p>
            <a:pPr lvl="1"/>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14</a:t>
            </a:fld>
            <a:endParaRPr lang="en-US" dirty="0"/>
          </a:p>
        </p:txBody>
      </p:sp>
    </p:spTree>
    <p:extLst>
      <p:ext uri="{BB962C8B-B14F-4D97-AF65-F5344CB8AC3E}">
        <p14:creationId xmlns:p14="http://schemas.microsoft.com/office/powerpoint/2010/main" val="4216947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Information Systems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7"/>
            <a:ext cx="10515600" cy="4739950"/>
          </a:xfrm>
        </p:spPr>
        <p:txBody>
          <a:bodyPr>
            <a:normAutofit/>
          </a:bodyPr>
          <a:lstStyle/>
          <a:p>
            <a:r>
              <a:rPr lang="en-US" dirty="0"/>
              <a:t>Information system –</a:t>
            </a:r>
          </a:p>
          <a:p>
            <a:pPr lvl="1"/>
            <a:r>
              <a:rPr lang="en-US" dirty="0"/>
              <a:t>a set of interrelated components</a:t>
            </a:r>
          </a:p>
          <a:p>
            <a:pPr lvl="1"/>
            <a:r>
              <a:rPr lang="en-US" dirty="0"/>
              <a:t>that collect (or retrieve), process, store, and distribute information</a:t>
            </a:r>
          </a:p>
          <a:p>
            <a:pPr lvl="1"/>
            <a:r>
              <a:rPr lang="en-US" dirty="0"/>
              <a:t>to support decision making and control in an organization</a:t>
            </a:r>
          </a:p>
          <a:p>
            <a:endParaRPr lang="en-US" dirty="0"/>
          </a:p>
          <a:p>
            <a:r>
              <a:rPr lang="en-US" dirty="0"/>
              <a:t>Data are streams of raw facts representing events in the organizations and the environment.</a:t>
            </a:r>
          </a:p>
          <a:p>
            <a:endParaRPr lang="en-US" dirty="0"/>
          </a:p>
          <a:p>
            <a:r>
              <a:rPr lang="en-US" dirty="0"/>
              <a:t>Information means data that have been shaped into a form that is meaningful and useful to human beings.</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15</a:t>
            </a:fld>
            <a:endParaRPr lang="en-US"/>
          </a:p>
        </p:txBody>
      </p:sp>
    </p:spTree>
    <p:extLst>
      <p:ext uri="{BB962C8B-B14F-4D97-AF65-F5344CB8AC3E}">
        <p14:creationId xmlns:p14="http://schemas.microsoft.com/office/powerpoint/2010/main" val="163720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Information Systems</a:t>
            </a:r>
          </a:p>
        </p:txBody>
      </p:sp>
      <p:pic>
        <p:nvPicPr>
          <p:cNvPr id="7" name="Content Placeholder 6">
            <a:extLst>
              <a:ext uri="{FF2B5EF4-FFF2-40B4-BE49-F238E27FC236}">
                <a16:creationId xmlns:a16="http://schemas.microsoft.com/office/drawing/2014/main" id="{AD7A5CD7-3BD3-4C72-B607-50AF21DDC4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69840" y="1272672"/>
            <a:ext cx="8052319" cy="3681883"/>
          </a:xfrm>
        </p:spPr>
      </p:pic>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16</a:t>
            </a:fld>
            <a:endParaRPr lang="en-US"/>
          </a:p>
        </p:txBody>
      </p:sp>
      <p:sp>
        <p:nvSpPr>
          <p:cNvPr id="10" name="Content Placeholder 2">
            <a:extLst>
              <a:ext uri="{FF2B5EF4-FFF2-40B4-BE49-F238E27FC236}">
                <a16:creationId xmlns:a16="http://schemas.microsoft.com/office/drawing/2014/main" id="{8F20E8E7-D28B-4CE9-A711-C41C96A7B936}"/>
              </a:ext>
            </a:extLst>
          </p:cNvPr>
          <p:cNvSpPr txBox="1">
            <a:spLocks/>
          </p:cNvSpPr>
          <p:nvPr/>
        </p:nvSpPr>
        <p:spPr>
          <a:xfrm>
            <a:off x="2069840" y="4954553"/>
            <a:ext cx="8052320" cy="103610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Raw data of a supermarket are being processed to extract useful information</a:t>
            </a:r>
          </a:p>
        </p:txBody>
      </p:sp>
    </p:spTree>
    <p:extLst>
      <p:ext uri="{BB962C8B-B14F-4D97-AF65-F5344CB8AC3E}">
        <p14:creationId xmlns:p14="http://schemas.microsoft.com/office/powerpoint/2010/main" val="246623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Information Systems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6"/>
            <a:ext cx="10515600" cy="4795933"/>
          </a:xfrm>
        </p:spPr>
        <p:txBody>
          <a:bodyPr>
            <a:normAutofit/>
          </a:bodyPr>
          <a:lstStyle/>
          <a:p>
            <a:r>
              <a:rPr lang="en-US" dirty="0"/>
              <a:t>The activities/functions/elements of information systems –</a:t>
            </a:r>
          </a:p>
          <a:p>
            <a:pPr lvl="1"/>
            <a:r>
              <a:rPr lang="en-US" dirty="0"/>
              <a:t>Environment</a:t>
            </a:r>
          </a:p>
          <a:p>
            <a:pPr lvl="2"/>
            <a:r>
              <a:rPr lang="en-US" dirty="0"/>
              <a:t>The external factors that impact and shape the system</a:t>
            </a:r>
          </a:p>
          <a:p>
            <a:pPr lvl="1"/>
            <a:r>
              <a:rPr lang="en-US" dirty="0"/>
              <a:t>Inputs</a:t>
            </a:r>
          </a:p>
          <a:p>
            <a:pPr lvl="2"/>
            <a:r>
              <a:rPr lang="en-US" dirty="0"/>
              <a:t>Captures or collects raw data from within the organization or from its external environment</a:t>
            </a:r>
          </a:p>
          <a:p>
            <a:pPr lvl="1"/>
            <a:r>
              <a:rPr lang="en-US" dirty="0"/>
              <a:t>Processing</a:t>
            </a:r>
          </a:p>
          <a:p>
            <a:pPr lvl="2"/>
            <a:r>
              <a:rPr lang="en-US" dirty="0"/>
              <a:t>Converts this raw input into a meaningful form</a:t>
            </a:r>
          </a:p>
          <a:p>
            <a:pPr lvl="1"/>
            <a:r>
              <a:rPr lang="en-US" dirty="0"/>
              <a:t>Outputs</a:t>
            </a:r>
          </a:p>
          <a:p>
            <a:pPr lvl="2"/>
            <a:r>
              <a:rPr lang="en-US" dirty="0"/>
              <a:t>Transfers the processed information to wherever it will be used</a:t>
            </a:r>
          </a:p>
          <a:p>
            <a:pPr lvl="1"/>
            <a:r>
              <a:rPr lang="en-US" dirty="0"/>
              <a:t>Feedback</a:t>
            </a:r>
          </a:p>
          <a:p>
            <a:pPr lvl="2"/>
            <a:r>
              <a:rPr lang="en-US" dirty="0"/>
              <a:t>Output that is returned to appropriate members of the organization to help them evaluate or correct the input stage</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17</a:t>
            </a:fld>
            <a:endParaRPr lang="en-US"/>
          </a:p>
        </p:txBody>
      </p:sp>
    </p:spTree>
    <p:extLst>
      <p:ext uri="{BB962C8B-B14F-4D97-AF65-F5344CB8AC3E}">
        <p14:creationId xmlns:p14="http://schemas.microsoft.com/office/powerpoint/2010/main" val="422745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Information Systems</a:t>
            </a:r>
          </a:p>
        </p:txBody>
      </p:sp>
      <p:pic>
        <p:nvPicPr>
          <p:cNvPr id="10" name="Content Placeholder 9">
            <a:extLst>
              <a:ext uri="{FF2B5EF4-FFF2-40B4-BE49-F238E27FC236}">
                <a16:creationId xmlns:a16="http://schemas.microsoft.com/office/drawing/2014/main" id="{3EAA88B3-CD01-4743-864D-5C3FDF081F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27145" y="1166424"/>
            <a:ext cx="6737709" cy="4795837"/>
          </a:xfrm>
        </p:spPr>
      </p:pic>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18</a:t>
            </a:fld>
            <a:endParaRPr lang="en-US"/>
          </a:p>
        </p:txBody>
      </p:sp>
    </p:spTree>
    <p:extLst>
      <p:ext uri="{BB962C8B-B14F-4D97-AF65-F5344CB8AC3E}">
        <p14:creationId xmlns:p14="http://schemas.microsoft.com/office/powerpoint/2010/main" val="2401304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Information Systems</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19</a:t>
            </a:fld>
            <a:endParaRPr lang="en-US"/>
          </a:p>
        </p:txBody>
      </p:sp>
      <p:pic>
        <p:nvPicPr>
          <p:cNvPr id="7" name="Picture 6">
            <a:extLst>
              <a:ext uri="{FF2B5EF4-FFF2-40B4-BE49-F238E27FC236}">
                <a16:creationId xmlns:a16="http://schemas.microsoft.com/office/drawing/2014/main" id="{FEB9DE4C-7E9C-4D76-96F8-75DEBE59F0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 y="818373"/>
            <a:ext cx="9372600" cy="5221254"/>
          </a:xfrm>
          <a:prstGeom prst="rect">
            <a:avLst/>
          </a:prstGeom>
        </p:spPr>
      </p:pic>
    </p:spTree>
    <p:extLst>
      <p:ext uri="{BB962C8B-B14F-4D97-AF65-F5344CB8AC3E}">
        <p14:creationId xmlns:p14="http://schemas.microsoft.com/office/powerpoint/2010/main" val="10967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System Concept</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4" y="1054360"/>
            <a:ext cx="10515600" cy="5075852"/>
          </a:xfrm>
        </p:spPr>
        <p:txBody>
          <a:bodyPr>
            <a:normAutofit fontScale="92500" lnSpcReduction="10000"/>
          </a:bodyPr>
          <a:lstStyle/>
          <a:p>
            <a:r>
              <a:rPr lang="en-US" dirty="0"/>
              <a:t>A system –</a:t>
            </a:r>
          </a:p>
          <a:p>
            <a:pPr marL="457200" lvl="1" indent="0">
              <a:buNone/>
            </a:pPr>
            <a:endParaRPr lang="en-US" dirty="0"/>
          </a:p>
          <a:p>
            <a:pPr lvl="1"/>
            <a:r>
              <a:rPr lang="en-US" dirty="0"/>
              <a:t>A way of thinking about organizations and their problems. </a:t>
            </a:r>
          </a:p>
          <a:p>
            <a:pPr lvl="1"/>
            <a:endParaRPr lang="en-US" dirty="0"/>
          </a:p>
          <a:p>
            <a:pPr lvl="1"/>
            <a:r>
              <a:rPr lang="en-US" dirty="0"/>
              <a:t>Involves a set of techniques that helps in solving problems.</a:t>
            </a:r>
          </a:p>
          <a:p>
            <a:pPr lvl="1"/>
            <a:endParaRPr lang="en-US" dirty="0"/>
          </a:p>
          <a:p>
            <a:pPr lvl="1"/>
            <a:r>
              <a:rPr lang="en-US" dirty="0"/>
              <a:t>An organized relationship among functioning units.</a:t>
            </a:r>
          </a:p>
          <a:p>
            <a:pPr lvl="1"/>
            <a:endParaRPr lang="en-US" dirty="0"/>
          </a:p>
          <a:p>
            <a:pPr lvl="1"/>
            <a:r>
              <a:rPr lang="en-US" dirty="0"/>
              <a:t>An orderly grouping of individual components linked together to achieve specific objective/s.</a:t>
            </a:r>
          </a:p>
          <a:p>
            <a:pPr lvl="1"/>
            <a:endParaRPr lang="en-US" dirty="0"/>
          </a:p>
          <a:p>
            <a:pPr lvl="1"/>
            <a:r>
              <a:rPr lang="en-US" dirty="0"/>
              <a:t>Each component is part of the total system and has to do its share of work for the system to achieve the intended goal.</a:t>
            </a:r>
          </a:p>
          <a:p>
            <a:pPr lvl="1"/>
            <a:endParaRPr lang="en-US" dirty="0"/>
          </a:p>
          <a:p>
            <a:pPr lvl="1"/>
            <a:r>
              <a:rPr lang="en-US" dirty="0"/>
              <a:t>Components may refer to physical parts, managerial steps, etc.</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a:t>
            </a:fld>
            <a:endParaRPr lang="en-US"/>
          </a:p>
        </p:txBody>
      </p:sp>
    </p:spTree>
    <p:extLst>
      <p:ext uri="{BB962C8B-B14F-4D97-AF65-F5344CB8AC3E}">
        <p14:creationId xmlns:p14="http://schemas.microsoft.com/office/powerpoint/2010/main" val="2726371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Dimensions of Information Systems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5701005" y="1147666"/>
            <a:ext cx="5895515" cy="4795933"/>
          </a:xfrm>
        </p:spPr>
        <p:txBody>
          <a:bodyPr>
            <a:normAutofit fontScale="92500" lnSpcReduction="10000"/>
          </a:bodyPr>
          <a:lstStyle/>
          <a:p>
            <a:r>
              <a:rPr lang="en-US" dirty="0"/>
              <a:t>Computers and softwares are not the only part of an information system.</a:t>
            </a:r>
          </a:p>
          <a:p>
            <a:endParaRPr lang="en-US" dirty="0"/>
          </a:p>
          <a:p>
            <a:r>
              <a:rPr lang="en-US" dirty="0"/>
              <a:t>The dimensions of information system –</a:t>
            </a:r>
          </a:p>
          <a:p>
            <a:pPr lvl="1"/>
            <a:r>
              <a:rPr lang="en-US" dirty="0"/>
              <a:t>Organizations</a:t>
            </a:r>
          </a:p>
          <a:p>
            <a:pPr lvl="1"/>
            <a:r>
              <a:rPr lang="en-US" dirty="0"/>
              <a:t>Management</a:t>
            </a:r>
          </a:p>
          <a:p>
            <a:pPr lvl="1"/>
            <a:r>
              <a:rPr lang="en-US" dirty="0"/>
              <a:t>Information technology</a:t>
            </a:r>
          </a:p>
          <a:p>
            <a:endParaRPr lang="en-US" dirty="0"/>
          </a:p>
          <a:p>
            <a:r>
              <a:rPr lang="en-US" dirty="0"/>
              <a:t>They address –</a:t>
            </a:r>
          </a:p>
          <a:p>
            <a:pPr lvl="1"/>
            <a:r>
              <a:rPr lang="en-US" dirty="0"/>
              <a:t>The problems they are designed to solve</a:t>
            </a:r>
          </a:p>
          <a:p>
            <a:pPr lvl="1"/>
            <a:r>
              <a:rPr lang="en-US" dirty="0"/>
              <a:t>Their architectural and design elements</a:t>
            </a:r>
          </a:p>
          <a:p>
            <a:pPr lvl="1"/>
            <a:r>
              <a:rPr lang="en-US" dirty="0"/>
              <a:t>The organizational processes that lead to these solutions</a:t>
            </a:r>
          </a:p>
          <a:p>
            <a:endParaRPr lang="en-US" dirty="0"/>
          </a:p>
          <a:p>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20</a:t>
            </a:fld>
            <a:endParaRPr lang="en-US"/>
          </a:p>
        </p:txBody>
      </p:sp>
      <p:pic>
        <p:nvPicPr>
          <p:cNvPr id="7" name="Picture 6">
            <a:extLst>
              <a:ext uri="{FF2B5EF4-FFF2-40B4-BE49-F238E27FC236}">
                <a16:creationId xmlns:a16="http://schemas.microsoft.com/office/drawing/2014/main" id="{04F6ADAE-91B6-4CAF-8A87-F4E671C74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313" y="1250301"/>
            <a:ext cx="4862805" cy="4590661"/>
          </a:xfrm>
          <a:prstGeom prst="rect">
            <a:avLst/>
          </a:prstGeom>
        </p:spPr>
      </p:pic>
    </p:spTree>
    <p:extLst>
      <p:ext uri="{BB962C8B-B14F-4D97-AF65-F5344CB8AC3E}">
        <p14:creationId xmlns:p14="http://schemas.microsoft.com/office/powerpoint/2010/main" val="59785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Organizations</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21</a:t>
            </a:fld>
            <a:endParaRPr lang="en-US"/>
          </a:p>
        </p:txBody>
      </p:sp>
      <p:pic>
        <p:nvPicPr>
          <p:cNvPr id="10" name="Picture 9">
            <a:extLst>
              <a:ext uri="{FF2B5EF4-FFF2-40B4-BE49-F238E27FC236}">
                <a16:creationId xmlns:a16="http://schemas.microsoft.com/office/drawing/2014/main" id="{706D7610-A209-47D7-B8B1-C45AE0819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257948"/>
            <a:ext cx="9525000" cy="4762500"/>
          </a:xfrm>
          <a:prstGeom prst="rect">
            <a:avLst/>
          </a:prstGeom>
        </p:spPr>
      </p:pic>
    </p:spTree>
    <p:extLst>
      <p:ext uri="{BB962C8B-B14F-4D97-AF65-F5344CB8AC3E}">
        <p14:creationId xmlns:p14="http://schemas.microsoft.com/office/powerpoint/2010/main" val="3183406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Organizations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6"/>
            <a:ext cx="10515600" cy="4795933"/>
          </a:xfrm>
        </p:spPr>
        <p:txBody>
          <a:bodyPr>
            <a:normAutofit/>
          </a:bodyPr>
          <a:lstStyle/>
          <a:p>
            <a:r>
              <a:rPr lang="en-US" dirty="0"/>
              <a:t>Top level management </a:t>
            </a:r>
          </a:p>
          <a:p>
            <a:pPr lvl="1"/>
            <a:r>
              <a:rPr lang="en-US" dirty="0"/>
              <a:t>Formulates objectives, plans, and policies.</a:t>
            </a:r>
          </a:p>
          <a:p>
            <a:pPr lvl="1"/>
            <a:r>
              <a:rPr lang="en-US" dirty="0"/>
              <a:t>Makes long-range strategic decisions.</a:t>
            </a:r>
          </a:p>
          <a:p>
            <a:pPr lvl="1"/>
            <a:r>
              <a:rPr lang="en-US" dirty="0"/>
              <a:t>Coordinates and control of the performance.</a:t>
            </a:r>
          </a:p>
          <a:p>
            <a:pPr lvl="1"/>
            <a:r>
              <a:rPr lang="en-US" dirty="0"/>
              <a:t>Analyses of the business environment.</a:t>
            </a:r>
          </a:p>
          <a:p>
            <a:pPr lvl="1"/>
            <a:r>
              <a:rPr lang="en-US" dirty="0"/>
              <a:t>Sets up an organizational framework.</a:t>
            </a:r>
          </a:p>
          <a:p>
            <a:pPr lvl="1"/>
            <a:r>
              <a:rPr lang="en-US" dirty="0"/>
              <a:t>Assembles of the resources.</a:t>
            </a:r>
          </a:p>
          <a:p>
            <a:pPr lvl="1"/>
            <a:r>
              <a:rPr lang="en-US" dirty="0"/>
              <a:t>Ensures financial performance of the firm.</a:t>
            </a:r>
          </a:p>
          <a:p>
            <a:pPr lvl="1"/>
            <a:r>
              <a:rPr lang="en-US" dirty="0"/>
              <a:t>Requires summarized information from a variety of sources to attain goals.</a:t>
            </a:r>
          </a:p>
          <a:p>
            <a:pPr lvl="1"/>
            <a:r>
              <a:rPr lang="en-US" dirty="0"/>
              <a:t>Relatively open, dynamic, and adaptive.</a:t>
            </a:r>
          </a:p>
          <a:p>
            <a:pPr lvl="1"/>
            <a:r>
              <a:rPr lang="en-US" dirty="0"/>
              <a:t>Decisions are mostly judgmental.</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22</a:t>
            </a:fld>
            <a:endParaRPr lang="en-US"/>
          </a:p>
        </p:txBody>
      </p:sp>
    </p:spTree>
    <p:extLst>
      <p:ext uri="{BB962C8B-B14F-4D97-AF65-F5344CB8AC3E}">
        <p14:creationId xmlns:p14="http://schemas.microsoft.com/office/powerpoint/2010/main" val="3634031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Organizations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6"/>
            <a:ext cx="10515600" cy="4795933"/>
          </a:xfrm>
        </p:spPr>
        <p:txBody>
          <a:bodyPr>
            <a:normAutofit/>
          </a:bodyPr>
          <a:lstStyle/>
          <a:p>
            <a:r>
              <a:rPr lang="en-US" dirty="0"/>
              <a:t>Middle management </a:t>
            </a:r>
          </a:p>
          <a:p>
            <a:pPr lvl="1"/>
            <a:r>
              <a:rPr lang="en-US" dirty="0"/>
              <a:t>Carries out the programs and plans of senior management.</a:t>
            </a:r>
          </a:p>
          <a:p>
            <a:pPr lvl="1"/>
            <a:r>
              <a:rPr lang="en-US" dirty="0"/>
              <a:t>Interprets of the policies framed by the Top Level Management.</a:t>
            </a:r>
          </a:p>
          <a:p>
            <a:pPr lvl="1"/>
            <a:r>
              <a:rPr lang="en-US" dirty="0"/>
              <a:t>Selects of suitable operative and supervisory personnel.</a:t>
            </a:r>
          </a:p>
          <a:p>
            <a:pPr lvl="1"/>
            <a:r>
              <a:rPr lang="en-US" dirty="0"/>
              <a:t>Assigns of duties and responsibilities to the Lower Level Management.</a:t>
            </a:r>
          </a:p>
          <a:p>
            <a:pPr lvl="1"/>
            <a:r>
              <a:rPr lang="en-US" dirty="0"/>
              <a:t>Motivates employees to get desired objectives.</a:t>
            </a:r>
          </a:p>
          <a:p>
            <a:pPr lvl="1"/>
            <a:r>
              <a:rPr lang="en-US" dirty="0"/>
              <a:t>Cooperates with the entire organization.</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23</a:t>
            </a:fld>
            <a:endParaRPr lang="en-US"/>
          </a:p>
        </p:txBody>
      </p:sp>
    </p:spTree>
    <p:extLst>
      <p:ext uri="{BB962C8B-B14F-4D97-AF65-F5344CB8AC3E}">
        <p14:creationId xmlns:p14="http://schemas.microsoft.com/office/powerpoint/2010/main" val="2408425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Organizations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6"/>
            <a:ext cx="10515600" cy="4795933"/>
          </a:xfrm>
        </p:spPr>
        <p:txBody>
          <a:bodyPr>
            <a:normAutofit/>
          </a:bodyPr>
          <a:lstStyle/>
          <a:p>
            <a:r>
              <a:rPr lang="en-US" dirty="0"/>
              <a:t>Lower management </a:t>
            </a:r>
          </a:p>
          <a:p>
            <a:pPr lvl="1"/>
            <a:r>
              <a:rPr lang="en-US" dirty="0"/>
              <a:t>Also known as Supervisory or Operational Level Management.</a:t>
            </a:r>
          </a:p>
          <a:p>
            <a:pPr lvl="1"/>
            <a:r>
              <a:rPr lang="en-US" dirty="0"/>
              <a:t>Issues of orders and instructions.</a:t>
            </a:r>
          </a:p>
          <a:p>
            <a:pPr lvl="1"/>
            <a:r>
              <a:rPr lang="en-US" dirty="0"/>
              <a:t>Makes day-to-day, relatively structured control decisions.</a:t>
            </a:r>
          </a:p>
          <a:p>
            <a:pPr lvl="1"/>
            <a:r>
              <a:rPr lang="en-US" dirty="0"/>
              <a:t>Monitors the daily activities of the business.</a:t>
            </a:r>
          </a:p>
          <a:p>
            <a:pPr lvl="1"/>
            <a:r>
              <a:rPr lang="en-US" dirty="0"/>
              <a:t>Assigns and assists the workers</a:t>
            </a:r>
          </a:p>
          <a:p>
            <a:pPr lvl="1"/>
            <a:r>
              <a:rPr lang="en-US" dirty="0"/>
              <a:t>Represents workers’ grievances.</a:t>
            </a:r>
          </a:p>
          <a:p>
            <a:pPr lvl="1"/>
            <a:r>
              <a:rPr lang="en-US" dirty="0"/>
              <a:t>Ensures a safe and proper work environment.</a:t>
            </a:r>
          </a:p>
          <a:p>
            <a:pPr lvl="1"/>
            <a:r>
              <a:rPr lang="en-US" dirty="0"/>
              <a:t>Helps the middle level management.</a:t>
            </a:r>
          </a:p>
          <a:p>
            <a:pPr lvl="1"/>
            <a:r>
              <a:rPr lang="en-US" dirty="0"/>
              <a:t>Encourages initiative of employees.</a:t>
            </a:r>
          </a:p>
          <a:p>
            <a:pPr lvl="1"/>
            <a:r>
              <a:rPr lang="en-US" dirty="0"/>
              <a:t>Needs detailed internal information.</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24</a:t>
            </a:fld>
            <a:endParaRPr lang="en-US"/>
          </a:p>
        </p:txBody>
      </p:sp>
    </p:spTree>
    <p:extLst>
      <p:ext uri="{BB962C8B-B14F-4D97-AF65-F5344CB8AC3E}">
        <p14:creationId xmlns:p14="http://schemas.microsoft.com/office/powerpoint/2010/main" val="1581477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Organizations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6"/>
            <a:ext cx="10515600" cy="4795933"/>
          </a:xfrm>
        </p:spPr>
        <p:txBody>
          <a:bodyPr>
            <a:normAutofit lnSpcReduction="10000"/>
          </a:bodyPr>
          <a:lstStyle/>
          <a:p>
            <a:r>
              <a:rPr lang="en-US" dirty="0"/>
              <a:t>Workforces include –</a:t>
            </a:r>
          </a:p>
          <a:p>
            <a:pPr lvl="1"/>
            <a:endParaRPr lang="en-US" dirty="0"/>
          </a:p>
          <a:p>
            <a:pPr lvl="1"/>
            <a:r>
              <a:rPr lang="en-US" dirty="0"/>
              <a:t>Data workers</a:t>
            </a:r>
          </a:p>
          <a:p>
            <a:pPr lvl="2"/>
            <a:r>
              <a:rPr lang="en-US" dirty="0"/>
              <a:t>Clerks, secretariats, etc.</a:t>
            </a:r>
          </a:p>
          <a:p>
            <a:pPr lvl="1"/>
            <a:endParaRPr lang="en-US" dirty="0"/>
          </a:p>
          <a:p>
            <a:pPr lvl="1"/>
            <a:r>
              <a:rPr lang="en-US" dirty="0"/>
              <a:t>Knowledge workers</a:t>
            </a:r>
          </a:p>
          <a:p>
            <a:pPr lvl="2"/>
            <a:r>
              <a:rPr lang="en-US" dirty="0"/>
              <a:t>Engineers (😔), scientists, architects, etc.</a:t>
            </a:r>
          </a:p>
          <a:p>
            <a:pPr lvl="1"/>
            <a:endParaRPr lang="en-US" dirty="0"/>
          </a:p>
          <a:p>
            <a:pPr lvl="1"/>
            <a:r>
              <a:rPr lang="en-US" dirty="0"/>
              <a:t>Production workers</a:t>
            </a:r>
          </a:p>
          <a:p>
            <a:pPr lvl="1"/>
            <a:endParaRPr lang="en-US" dirty="0"/>
          </a:p>
          <a:p>
            <a:pPr lvl="1"/>
            <a:r>
              <a:rPr lang="en-US" dirty="0"/>
              <a:t>Service workers</a:t>
            </a:r>
          </a:p>
          <a:p>
            <a:pPr lvl="1"/>
            <a:endParaRPr lang="en-US" dirty="0"/>
          </a:p>
          <a:p>
            <a:pPr lvl="1"/>
            <a:r>
              <a:rPr lang="en-US" dirty="0"/>
              <a:t>And, many others</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25</a:t>
            </a:fld>
            <a:endParaRPr lang="en-US"/>
          </a:p>
        </p:txBody>
      </p:sp>
      <p:pic>
        <p:nvPicPr>
          <p:cNvPr id="12" name="Picture 11">
            <a:extLst>
              <a:ext uri="{FF2B5EF4-FFF2-40B4-BE49-F238E27FC236}">
                <a16:creationId xmlns:a16="http://schemas.microsoft.com/office/drawing/2014/main" id="{81CE9C32-3048-4074-B135-E59A4C065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8791" y="1292290"/>
            <a:ext cx="4990321" cy="4273420"/>
          </a:xfrm>
          <a:prstGeom prst="rect">
            <a:avLst/>
          </a:prstGeom>
        </p:spPr>
      </p:pic>
    </p:spTree>
    <p:extLst>
      <p:ext uri="{BB962C8B-B14F-4D97-AF65-F5344CB8AC3E}">
        <p14:creationId xmlns:p14="http://schemas.microsoft.com/office/powerpoint/2010/main" val="147959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Organizations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22175" y="1242075"/>
            <a:ext cx="10515600" cy="4795933"/>
          </a:xfrm>
        </p:spPr>
        <p:txBody>
          <a:bodyPr>
            <a:normAutofit/>
          </a:bodyPr>
          <a:lstStyle/>
          <a:p>
            <a:r>
              <a:rPr lang="en-US" dirty="0"/>
              <a:t> Business functions</a:t>
            </a:r>
          </a:p>
          <a:p>
            <a:pPr lvl="1"/>
            <a:r>
              <a:rPr lang="en-US" dirty="0"/>
              <a:t>Sales, marketing, manufacturing, production, finance, accounting, HR, etc.</a:t>
            </a:r>
          </a:p>
          <a:p>
            <a:r>
              <a:rPr lang="en-US" dirty="0"/>
              <a:t>Formal rules</a:t>
            </a:r>
          </a:p>
          <a:p>
            <a:r>
              <a:rPr lang="en-US" dirty="0"/>
              <a:t>Informal work practices</a:t>
            </a:r>
          </a:p>
          <a:p>
            <a:r>
              <a:rPr lang="en-US" dirty="0"/>
              <a:t>Automation</a:t>
            </a:r>
          </a:p>
          <a:p>
            <a:r>
              <a:rPr lang="en-US" dirty="0"/>
              <a:t>Differing perspectives, conflicts, compromises, and agreements.</a:t>
            </a:r>
          </a:p>
          <a:p>
            <a:r>
              <a:rPr lang="en-US" dirty="0"/>
              <a:t>Unique culture</a:t>
            </a:r>
          </a:p>
          <a:p>
            <a:pPr lvl="1"/>
            <a:r>
              <a:rPr lang="en-US" dirty="0"/>
              <a:t>Fundamental set of assumptions, values, and ways of doing things.</a:t>
            </a:r>
          </a:p>
          <a:p>
            <a:pPr lvl="1"/>
            <a:r>
              <a:rPr lang="en-US" dirty="0"/>
              <a:t>Accepted by most of its members.</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26</a:t>
            </a:fld>
            <a:endParaRPr lang="en-US"/>
          </a:p>
        </p:txBody>
      </p:sp>
    </p:spTree>
    <p:extLst>
      <p:ext uri="{BB962C8B-B14F-4D97-AF65-F5344CB8AC3E}">
        <p14:creationId xmlns:p14="http://schemas.microsoft.com/office/powerpoint/2010/main" val="2756360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Dimensions of Information Systems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6"/>
            <a:ext cx="10515600" cy="4795933"/>
          </a:xfrm>
        </p:spPr>
        <p:txBody>
          <a:bodyPr>
            <a:normAutofit/>
          </a:bodyPr>
          <a:lstStyle/>
          <a:p>
            <a:r>
              <a:rPr lang="en-US" dirty="0"/>
              <a:t>Management</a:t>
            </a:r>
          </a:p>
          <a:p>
            <a:pPr lvl="1"/>
            <a:r>
              <a:rPr lang="en-US" dirty="0"/>
              <a:t>Manage what already exists.</a:t>
            </a:r>
          </a:p>
          <a:p>
            <a:pPr lvl="1"/>
            <a:r>
              <a:rPr lang="en-US" dirty="0"/>
              <a:t>Create new products and services.</a:t>
            </a:r>
          </a:p>
          <a:p>
            <a:pPr lvl="1"/>
            <a:r>
              <a:rPr lang="en-US" dirty="0"/>
              <a:t>If needed, re-create the organization.</a:t>
            </a:r>
          </a:p>
          <a:p>
            <a:endParaRPr lang="en-US" dirty="0"/>
          </a:p>
          <a:p>
            <a:r>
              <a:rPr lang="en-US" dirty="0"/>
              <a:t>Information Technology Infrastructures</a:t>
            </a:r>
          </a:p>
          <a:p>
            <a:pPr lvl="1"/>
            <a:r>
              <a:rPr lang="en-US" dirty="0"/>
              <a:t>Provides the foundation, or platform, on which the firm can build its IS.</a:t>
            </a:r>
          </a:p>
          <a:p>
            <a:pPr lvl="1"/>
            <a:r>
              <a:rPr lang="en-US" dirty="0"/>
              <a:t>Hardware and software.</a:t>
            </a:r>
          </a:p>
          <a:p>
            <a:pPr lvl="1"/>
            <a:r>
              <a:rPr lang="en-US" dirty="0"/>
              <a:t>Data management technology.</a:t>
            </a:r>
          </a:p>
          <a:p>
            <a:pPr lvl="1"/>
            <a:r>
              <a:rPr lang="en-US" dirty="0"/>
              <a:t>Networking and telecommunications technology.</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27</a:t>
            </a:fld>
            <a:endParaRPr lang="en-US"/>
          </a:p>
        </p:txBody>
      </p:sp>
    </p:spTree>
    <p:extLst>
      <p:ext uri="{BB962C8B-B14F-4D97-AF65-F5344CB8AC3E}">
        <p14:creationId xmlns:p14="http://schemas.microsoft.com/office/powerpoint/2010/main" val="3190110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Information Systems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3" y="1147666"/>
            <a:ext cx="10515600" cy="4795933"/>
          </a:xfrm>
        </p:spPr>
        <p:txBody>
          <a:bodyPr>
            <a:normAutofit/>
          </a:bodyPr>
          <a:lstStyle/>
          <a:p>
            <a:r>
              <a:rPr lang="en-US" dirty="0"/>
              <a:t>Information system enables the firm to –</a:t>
            </a:r>
          </a:p>
          <a:p>
            <a:pPr lvl="1"/>
            <a:r>
              <a:rPr lang="en-US" dirty="0"/>
              <a:t>increase its revenue or decrease its costs </a:t>
            </a:r>
          </a:p>
          <a:p>
            <a:pPr lvl="1"/>
            <a:r>
              <a:rPr lang="en-US" dirty="0"/>
              <a:t>by providing information </a:t>
            </a:r>
          </a:p>
          <a:p>
            <a:pPr lvl="1"/>
            <a:r>
              <a:rPr lang="en-US" dirty="0"/>
              <a:t>that helps managers make better decisions </a:t>
            </a:r>
          </a:p>
          <a:p>
            <a:pPr lvl="1"/>
            <a:r>
              <a:rPr lang="en-US" dirty="0"/>
              <a:t>that improves the execution of business processes</a:t>
            </a:r>
          </a:p>
          <a:p>
            <a:endParaRPr lang="en-US" dirty="0"/>
          </a:p>
          <a:p>
            <a:r>
              <a:rPr lang="en-US" dirty="0"/>
              <a:t>The decision to invest in any new information system is determined by the extent to which the system will lead to –</a:t>
            </a:r>
          </a:p>
          <a:p>
            <a:pPr lvl="1"/>
            <a:r>
              <a:rPr lang="en-US" dirty="0"/>
              <a:t>better management decisions </a:t>
            </a:r>
          </a:p>
          <a:p>
            <a:pPr lvl="1"/>
            <a:r>
              <a:rPr lang="en-US" dirty="0"/>
              <a:t>more efficient business processes</a:t>
            </a:r>
          </a:p>
          <a:p>
            <a:pPr lvl="1"/>
            <a:r>
              <a:rPr lang="en-US" dirty="0"/>
              <a:t>higher firm profitability</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28</a:t>
            </a:fld>
            <a:endParaRPr lang="en-US"/>
          </a:p>
        </p:txBody>
      </p:sp>
    </p:spTree>
    <p:extLst>
      <p:ext uri="{BB962C8B-B14F-4D97-AF65-F5344CB8AC3E}">
        <p14:creationId xmlns:p14="http://schemas.microsoft.com/office/powerpoint/2010/main" val="40007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Information Value Chain</a:t>
            </a:r>
          </a:p>
        </p:txBody>
      </p:sp>
      <p:pic>
        <p:nvPicPr>
          <p:cNvPr id="7" name="Content Placeholder 6">
            <a:extLst>
              <a:ext uri="{FF2B5EF4-FFF2-40B4-BE49-F238E27FC236}">
                <a16:creationId xmlns:a16="http://schemas.microsoft.com/office/drawing/2014/main" id="{827CD1F7-4A38-4310-8889-C0BC037089F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7600" y="1356451"/>
            <a:ext cx="7376799" cy="4397121"/>
          </a:xfrm>
        </p:spPr>
      </p:pic>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29</a:t>
            </a:fld>
            <a:endParaRPr lang="en-US"/>
          </a:p>
        </p:txBody>
      </p:sp>
    </p:spTree>
    <p:extLst>
      <p:ext uri="{BB962C8B-B14F-4D97-AF65-F5344CB8AC3E}">
        <p14:creationId xmlns:p14="http://schemas.microsoft.com/office/powerpoint/2010/main" val="383726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System Concept</a:t>
            </a:r>
          </a:p>
        </p:txBody>
      </p:sp>
      <p:pic>
        <p:nvPicPr>
          <p:cNvPr id="7" name="Content Placeholder 6">
            <a:extLst>
              <a:ext uri="{FF2B5EF4-FFF2-40B4-BE49-F238E27FC236}">
                <a16:creationId xmlns:a16="http://schemas.microsoft.com/office/drawing/2014/main" id="{21EDE5D5-35BA-4105-B0CE-C49E5489402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80588" y="1054360"/>
            <a:ext cx="6830824" cy="4740275"/>
          </a:xfrm>
        </p:spPr>
      </p:pic>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3</a:t>
            </a:fld>
            <a:endParaRPr lang="en-US"/>
          </a:p>
        </p:txBody>
      </p:sp>
    </p:spTree>
    <p:extLst>
      <p:ext uri="{BB962C8B-B14F-4D97-AF65-F5344CB8AC3E}">
        <p14:creationId xmlns:p14="http://schemas.microsoft.com/office/powerpoint/2010/main" val="3510836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385916" y="642808"/>
            <a:ext cx="10515600" cy="1036104"/>
          </a:xfrm>
        </p:spPr>
        <p:txBody>
          <a:bodyPr/>
          <a:lstStyle/>
          <a:p>
            <a:r>
              <a:rPr lang="en-US" dirty="0"/>
              <a:t>Complementary Assets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706869" y="1604966"/>
            <a:ext cx="10515600" cy="4610226"/>
          </a:xfrm>
        </p:spPr>
        <p:txBody>
          <a:bodyPr>
            <a:normAutofit lnSpcReduction="10000"/>
          </a:bodyPr>
          <a:lstStyle/>
          <a:p>
            <a:pPr>
              <a:lnSpc>
                <a:spcPct val="150000"/>
              </a:lnSpc>
            </a:pPr>
            <a:r>
              <a:rPr lang="en-US" dirty="0"/>
              <a:t>Investing in information technology does not by itself guarantee good returns.</a:t>
            </a:r>
          </a:p>
          <a:p>
            <a:pPr>
              <a:lnSpc>
                <a:spcPct val="150000"/>
              </a:lnSpc>
            </a:pPr>
            <a:r>
              <a:rPr lang="en-US" dirty="0"/>
              <a:t>They must be accompanied by complementary assets.</a:t>
            </a:r>
          </a:p>
          <a:p>
            <a:pPr>
              <a:lnSpc>
                <a:spcPct val="150000"/>
              </a:lnSpc>
            </a:pPr>
            <a:r>
              <a:rPr lang="en-US" dirty="0"/>
              <a:t>Complementary assets are those assets required to derive value from a primary investment.</a:t>
            </a:r>
          </a:p>
          <a:p>
            <a:pPr>
              <a:lnSpc>
                <a:spcPct val="150000"/>
              </a:lnSpc>
            </a:pPr>
            <a:r>
              <a:rPr lang="en-US" dirty="0"/>
              <a:t>They are the supportive values, structures, behavior patterns, etc. in the organization.</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30</a:t>
            </a:fld>
            <a:endParaRPr lang="en-US"/>
          </a:p>
        </p:txBody>
      </p:sp>
    </p:spTree>
    <p:extLst>
      <p:ext uri="{BB962C8B-B14F-4D97-AF65-F5344CB8AC3E}">
        <p14:creationId xmlns:p14="http://schemas.microsoft.com/office/powerpoint/2010/main" val="1065951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53C00-EF3D-6BF9-D562-1D1006BB4533}"/>
              </a:ext>
            </a:extLst>
          </p:cNvPr>
          <p:cNvSpPr>
            <a:spLocks noGrp="1"/>
          </p:cNvSpPr>
          <p:nvPr>
            <p:ph type="dt" sz="half" idx="10"/>
          </p:nvPr>
        </p:nvSpPr>
        <p:spPr/>
        <p:txBody>
          <a:bodyPr/>
          <a:lstStyle/>
          <a:p>
            <a:fld id="{F133BB44-6498-4FAB-A06E-CEFB20334874}" type="datetime1">
              <a:rPr lang="en-US" smtClean="0"/>
              <a:t>10/21/2025</a:t>
            </a:fld>
            <a:endParaRPr lang="en-US"/>
          </a:p>
        </p:txBody>
      </p:sp>
      <p:sp>
        <p:nvSpPr>
          <p:cNvPr id="3" name="Footer Placeholder 2">
            <a:extLst>
              <a:ext uri="{FF2B5EF4-FFF2-40B4-BE49-F238E27FC236}">
                <a16:creationId xmlns:a16="http://schemas.microsoft.com/office/drawing/2014/main" id="{837D74D0-36A3-6801-F32B-580BD9304BBF}"/>
              </a:ext>
            </a:extLst>
          </p:cNvPr>
          <p:cNvSpPr>
            <a:spLocks noGrp="1"/>
          </p:cNvSpPr>
          <p:nvPr>
            <p:ph type="ftr" sz="quarter" idx="11"/>
          </p:nvPr>
        </p:nvSpPr>
        <p:spPr/>
        <p:txBody>
          <a:bodyPr/>
          <a:lstStyle/>
          <a:p>
            <a:r>
              <a:rPr lang="en-US"/>
              <a:t>Bokhtiar Adil Prottoy</a:t>
            </a:r>
          </a:p>
        </p:txBody>
      </p:sp>
      <p:sp>
        <p:nvSpPr>
          <p:cNvPr id="4" name="Slide Number Placeholder 3">
            <a:extLst>
              <a:ext uri="{FF2B5EF4-FFF2-40B4-BE49-F238E27FC236}">
                <a16:creationId xmlns:a16="http://schemas.microsoft.com/office/drawing/2014/main" id="{67A28753-EB43-B0BF-75EB-DC2024559178}"/>
              </a:ext>
            </a:extLst>
          </p:cNvPr>
          <p:cNvSpPr>
            <a:spLocks noGrp="1"/>
          </p:cNvSpPr>
          <p:nvPr>
            <p:ph type="sldNum" sz="quarter" idx="12"/>
          </p:nvPr>
        </p:nvSpPr>
        <p:spPr/>
        <p:txBody>
          <a:bodyPr/>
          <a:lstStyle/>
          <a:p>
            <a:fld id="{C4E2C86B-781F-422B-BBCD-AFDAC8D92AAC}" type="slidenum">
              <a:rPr lang="en-US" smtClean="0"/>
              <a:t>31</a:t>
            </a:fld>
            <a:endParaRPr lang="en-US"/>
          </a:p>
        </p:txBody>
      </p:sp>
      <p:sp>
        <p:nvSpPr>
          <p:cNvPr id="5" name="TextBox 4">
            <a:extLst>
              <a:ext uri="{FF2B5EF4-FFF2-40B4-BE49-F238E27FC236}">
                <a16:creationId xmlns:a16="http://schemas.microsoft.com/office/drawing/2014/main" id="{370E8FC3-ABEC-7728-6EEA-C9F4FC09B2CE}"/>
              </a:ext>
            </a:extLst>
          </p:cNvPr>
          <p:cNvSpPr txBox="1"/>
          <p:nvPr/>
        </p:nvSpPr>
        <p:spPr>
          <a:xfrm>
            <a:off x="626808" y="1452770"/>
            <a:ext cx="10599174" cy="440120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b="1" dirty="0"/>
              <a:t>Strong management support </a:t>
            </a:r>
            <a:r>
              <a:rPr lang="en-US" altLang="en-US" sz="2800" dirty="0"/>
              <a:t>– leadership that knows how to use IT strategically.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b="1" dirty="0"/>
              <a:t>Skilled employees </a:t>
            </a:r>
            <a:r>
              <a:rPr lang="en-US" altLang="en-US" sz="2800" dirty="0"/>
              <a:t>– who can operate new systems and adapt to technological changes.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b="1" dirty="0"/>
              <a:t>Efficient business processes </a:t>
            </a:r>
            <a:r>
              <a:rPr lang="en-US" altLang="en-US" sz="2800" dirty="0"/>
              <a:t>– workflows that fit with the new system.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b="1" dirty="0"/>
              <a:t>Organizational culture </a:t>
            </a:r>
            <a:r>
              <a:rPr lang="en-US" altLang="en-US" sz="2800" dirty="0"/>
              <a:t>– encourages innovation, sharing, and continuous improvement.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b="1" dirty="0"/>
              <a:t>Proper legal and social environment </a:t>
            </a:r>
            <a:r>
              <a:rPr lang="en-US" altLang="en-US" sz="2800" dirty="0"/>
              <a:t>– laws, policies, and market conditions that favor IT adoption.</a:t>
            </a:r>
          </a:p>
        </p:txBody>
      </p:sp>
      <p:sp>
        <p:nvSpPr>
          <p:cNvPr id="6" name="Title 1">
            <a:extLst>
              <a:ext uri="{FF2B5EF4-FFF2-40B4-BE49-F238E27FC236}">
                <a16:creationId xmlns:a16="http://schemas.microsoft.com/office/drawing/2014/main" id="{08310DB4-688B-7D3E-44F2-EC6ABA4701B2}"/>
              </a:ext>
            </a:extLst>
          </p:cNvPr>
          <p:cNvSpPr txBox="1">
            <a:spLocks/>
          </p:cNvSpPr>
          <p:nvPr/>
        </p:nvSpPr>
        <p:spPr>
          <a:xfrm>
            <a:off x="385916" y="642808"/>
            <a:ext cx="10515600" cy="103610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Complementary Assets</a:t>
            </a:r>
            <a:endParaRPr lang="en-US" dirty="0"/>
          </a:p>
        </p:txBody>
      </p:sp>
    </p:spTree>
    <p:extLst>
      <p:ext uri="{BB962C8B-B14F-4D97-AF65-F5344CB8AC3E}">
        <p14:creationId xmlns:p14="http://schemas.microsoft.com/office/powerpoint/2010/main" val="11241866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Complementary Assets</a:t>
            </a:r>
          </a:p>
        </p:txBody>
      </p:sp>
      <p:pic>
        <p:nvPicPr>
          <p:cNvPr id="7" name="Content Placeholder 6">
            <a:extLst>
              <a:ext uri="{FF2B5EF4-FFF2-40B4-BE49-F238E27FC236}">
                <a16:creationId xmlns:a16="http://schemas.microsoft.com/office/drawing/2014/main" id="{F9F5D854-6F07-4733-8FE3-A6335A6140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97101" y="1413607"/>
            <a:ext cx="7597798" cy="4282811"/>
          </a:xfrm>
        </p:spPr>
      </p:pic>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32</a:t>
            </a:fld>
            <a:endParaRPr lang="en-US"/>
          </a:p>
        </p:txBody>
      </p:sp>
    </p:spTree>
    <p:extLst>
      <p:ext uri="{BB962C8B-B14F-4D97-AF65-F5344CB8AC3E}">
        <p14:creationId xmlns:p14="http://schemas.microsoft.com/office/powerpoint/2010/main" val="2181064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Study on Information Systems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838200" y="1212980"/>
            <a:ext cx="10515600" cy="4795933"/>
          </a:xfrm>
        </p:spPr>
        <p:txBody>
          <a:bodyPr>
            <a:normAutofit lnSpcReduction="10000"/>
          </a:bodyPr>
          <a:lstStyle/>
          <a:p>
            <a:r>
              <a:rPr lang="en-US" dirty="0"/>
              <a:t>The study of information systems and their development is a multi disciplinary subject.</a:t>
            </a:r>
          </a:p>
          <a:p>
            <a:endParaRPr lang="en-US" dirty="0"/>
          </a:p>
          <a:p>
            <a:r>
              <a:rPr lang="en-US" dirty="0"/>
              <a:t>It addresses the range of strategic, managerial and operational activities involved in the gathering, processing, storing, distributing and use of information, and its associated technologies, in society and organizations.</a:t>
            </a:r>
          </a:p>
          <a:p>
            <a:endParaRPr lang="en-US" dirty="0"/>
          </a:p>
          <a:p>
            <a:r>
              <a:rPr lang="en-US" dirty="0"/>
              <a:t>It examines more than just the technological system, or just the social system. It investigates the phenomena that emerge when the two interact.</a:t>
            </a:r>
          </a:p>
          <a:p>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33</a:t>
            </a:fld>
            <a:endParaRPr lang="en-US"/>
          </a:p>
        </p:txBody>
      </p:sp>
    </p:spTree>
    <p:extLst>
      <p:ext uri="{BB962C8B-B14F-4D97-AF65-F5344CB8AC3E}">
        <p14:creationId xmlns:p14="http://schemas.microsoft.com/office/powerpoint/2010/main" val="3653834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Study on Information Systems</a:t>
            </a:r>
          </a:p>
        </p:txBody>
      </p:sp>
      <p:pic>
        <p:nvPicPr>
          <p:cNvPr id="7" name="Content Placeholder 6">
            <a:extLst>
              <a:ext uri="{FF2B5EF4-FFF2-40B4-BE49-F238E27FC236}">
                <a16:creationId xmlns:a16="http://schemas.microsoft.com/office/drawing/2014/main" id="{0AF78483-E05C-48BA-9C83-4D4CAD4900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72376" y="1245681"/>
            <a:ext cx="7247248" cy="4366638"/>
          </a:xfrm>
        </p:spPr>
      </p:pic>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34</a:t>
            </a:fld>
            <a:endParaRPr lang="en-US"/>
          </a:p>
        </p:txBody>
      </p:sp>
    </p:spTree>
    <p:extLst>
      <p:ext uri="{BB962C8B-B14F-4D97-AF65-F5344CB8AC3E}">
        <p14:creationId xmlns:p14="http://schemas.microsoft.com/office/powerpoint/2010/main" val="466027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Study on Information Systems</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838200" y="1922105"/>
            <a:ext cx="5257800" cy="4424915"/>
          </a:xfrm>
        </p:spPr>
        <p:txBody>
          <a:bodyPr>
            <a:normAutofit/>
          </a:bodyPr>
          <a:lstStyle/>
          <a:p>
            <a:pPr lvl="1"/>
            <a:r>
              <a:rPr lang="en-US" dirty="0"/>
              <a:t>Artificial intelligence system</a:t>
            </a:r>
          </a:p>
          <a:p>
            <a:pPr lvl="1"/>
            <a:r>
              <a:rPr lang="en-US" dirty="0"/>
              <a:t>Computing platform</a:t>
            </a:r>
          </a:p>
          <a:p>
            <a:pPr lvl="1"/>
            <a:r>
              <a:rPr lang="en-US" dirty="0"/>
              <a:t>Data warehouses</a:t>
            </a:r>
          </a:p>
          <a:p>
            <a:pPr lvl="1"/>
            <a:r>
              <a:rPr lang="en-US" dirty="0"/>
              <a:t>Decision support system</a:t>
            </a:r>
          </a:p>
          <a:p>
            <a:pPr lvl="1"/>
            <a:r>
              <a:rPr lang="en-US" dirty="0"/>
              <a:t>Enterprise resource planning</a:t>
            </a:r>
          </a:p>
          <a:p>
            <a:pPr lvl="1"/>
            <a:r>
              <a:rPr lang="en-US" dirty="0"/>
              <a:t>Enterprise systems</a:t>
            </a:r>
          </a:p>
          <a:p>
            <a:pPr lvl="1"/>
            <a:r>
              <a:rPr lang="en-US" dirty="0"/>
              <a:t>Expert systems</a:t>
            </a:r>
          </a:p>
          <a:p>
            <a:pPr marL="0" indent="0">
              <a:buNone/>
            </a:pPr>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35</a:t>
            </a:fld>
            <a:endParaRPr lang="en-US"/>
          </a:p>
        </p:txBody>
      </p:sp>
      <p:sp>
        <p:nvSpPr>
          <p:cNvPr id="7" name="Content Placeholder 2">
            <a:extLst>
              <a:ext uri="{FF2B5EF4-FFF2-40B4-BE49-F238E27FC236}">
                <a16:creationId xmlns:a16="http://schemas.microsoft.com/office/drawing/2014/main" id="{E2C31C2C-BF83-4CB8-BEFE-D65BF450EA0B}"/>
              </a:ext>
            </a:extLst>
          </p:cNvPr>
          <p:cNvSpPr txBox="1">
            <a:spLocks/>
          </p:cNvSpPr>
          <p:nvPr/>
        </p:nvSpPr>
        <p:spPr>
          <a:xfrm>
            <a:off x="6096000" y="1922104"/>
            <a:ext cx="5257800" cy="41812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Global information system</a:t>
            </a:r>
          </a:p>
          <a:p>
            <a:pPr lvl="1"/>
            <a:r>
              <a:rPr lang="en-US" dirty="0"/>
              <a:t>Multimedia information system</a:t>
            </a:r>
          </a:p>
          <a:p>
            <a:pPr lvl="1"/>
            <a:r>
              <a:rPr lang="en-US" dirty="0"/>
              <a:t>Office automation</a:t>
            </a:r>
          </a:p>
          <a:p>
            <a:pPr lvl="1"/>
            <a:r>
              <a:rPr lang="en-US" dirty="0"/>
              <a:t>Process control system</a:t>
            </a:r>
          </a:p>
          <a:p>
            <a:pPr lvl="1"/>
            <a:r>
              <a:rPr lang="en-US" dirty="0"/>
              <a:t>Search engines</a:t>
            </a:r>
          </a:p>
          <a:p>
            <a:pPr lvl="1"/>
            <a:r>
              <a:rPr lang="en-US" dirty="0"/>
              <a:t>Social information systems</a:t>
            </a:r>
          </a:p>
          <a:p>
            <a:pPr lvl="1"/>
            <a:r>
              <a:rPr lang="en-US" dirty="0"/>
              <a:t>Geographic information system</a:t>
            </a:r>
          </a:p>
          <a:p>
            <a:endParaRPr lang="en-US" dirty="0"/>
          </a:p>
        </p:txBody>
      </p:sp>
      <p:sp>
        <p:nvSpPr>
          <p:cNvPr id="8" name="Content Placeholder 2">
            <a:extLst>
              <a:ext uri="{FF2B5EF4-FFF2-40B4-BE49-F238E27FC236}">
                <a16:creationId xmlns:a16="http://schemas.microsoft.com/office/drawing/2014/main" id="{5759A661-939B-45DD-BA98-ABDD16183A6E}"/>
              </a:ext>
            </a:extLst>
          </p:cNvPr>
          <p:cNvSpPr txBox="1">
            <a:spLocks/>
          </p:cNvSpPr>
          <p:nvPr/>
        </p:nvSpPr>
        <p:spPr>
          <a:xfrm>
            <a:off x="838200" y="1212979"/>
            <a:ext cx="10515600" cy="550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Also, there are many categories of information systems –</a:t>
            </a:r>
          </a:p>
        </p:txBody>
      </p:sp>
    </p:spTree>
    <p:extLst>
      <p:ext uri="{BB962C8B-B14F-4D97-AF65-F5344CB8AC3E}">
        <p14:creationId xmlns:p14="http://schemas.microsoft.com/office/powerpoint/2010/main" val="3869648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0" y="2910948"/>
            <a:ext cx="12192000" cy="1036104"/>
          </a:xfrm>
        </p:spPr>
        <p:txBody>
          <a:bodyPr/>
          <a:lstStyle/>
          <a:p>
            <a:pPr algn="ctr"/>
            <a:r>
              <a:rPr lang="en-US" dirty="0"/>
              <a:t>The END</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36</a:t>
            </a:fld>
            <a:endParaRPr lang="en-US"/>
          </a:p>
        </p:txBody>
      </p:sp>
    </p:spTree>
    <p:extLst>
      <p:ext uri="{BB962C8B-B14F-4D97-AF65-F5344CB8AC3E}">
        <p14:creationId xmlns:p14="http://schemas.microsoft.com/office/powerpoint/2010/main" val="329837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System Concept</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4" y="1054360"/>
            <a:ext cx="10769082" cy="4739950"/>
          </a:xfrm>
        </p:spPr>
        <p:txBody>
          <a:bodyPr>
            <a:normAutofit/>
          </a:bodyPr>
          <a:lstStyle/>
          <a:p>
            <a:endParaRPr lang="en-US" dirty="0"/>
          </a:p>
          <a:p>
            <a:r>
              <a:rPr lang="en-US" dirty="0"/>
              <a:t>Therefore, The study of systems concepts has three basic implications –</a:t>
            </a:r>
          </a:p>
          <a:p>
            <a:pPr lvl="1"/>
            <a:endParaRPr lang="en-US" dirty="0"/>
          </a:p>
          <a:p>
            <a:pPr lvl="1"/>
            <a:r>
              <a:rPr lang="en-US" dirty="0"/>
              <a:t>A system must be designed to achieve a predetermined objective</a:t>
            </a:r>
          </a:p>
          <a:p>
            <a:pPr lvl="1"/>
            <a:endParaRPr lang="en-US" dirty="0"/>
          </a:p>
          <a:p>
            <a:pPr lvl="1"/>
            <a:r>
              <a:rPr lang="en-US" dirty="0"/>
              <a:t>Interrelationships and interdependence must exist among the components.</a:t>
            </a:r>
          </a:p>
          <a:p>
            <a:pPr lvl="1"/>
            <a:endParaRPr lang="en-US" dirty="0"/>
          </a:p>
          <a:p>
            <a:pPr lvl="1"/>
            <a:r>
              <a:rPr lang="en-US" dirty="0"/>
              <a:t>The objectives of the organization as a whole have a higher priority than the objectives of its subsystems.</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4</a:t>
            </a:fld>
            <a:endParaRPr lang="en-US"/>
          </a:p>
        </p:txBody>
      </p:sp>
    </p:spTree>
    <p:extLst>
      <p:ext uri="{BB962C8B-B14F-4D97-AF65-F5344CB8AC3E}">
        <p14:creationId xmlns:p14="http://schemas.microsoft.com/office/powerpoint/2010/main" val="116509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Characteristics of a System</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4" y="1054360"/>
            <a:ext cx="10515600" cy="4739950"/>
          </a:xfrm>
        </p:spPr>
        <p:txBody>
          <a:bodyPr>
            <a:normAutofit lnSpcReduction="10000"/>
          </a:bodyPr>
          <a:lstStyle/>
          <a:p>
            <a:endParaRPr lang="en-US" dirty="0"/>
          </a:p>
          <a:p>
            <a:r>
              <a:rPr lang="en-US" dirty="0"/>
              <a:t>Characteristics of a system</a:t>
            </a:r>
          </a:p>
          <a:p>
            <a:pPr lvl="1"/>
            <a:endParaRPr lang="en-US" dirty="0"/>
          </a:p>
          <a:p>
            <a:pPr lvl="1"/>
            <a:r>
              <a:rPr lang="en-US" dirty="0"/>
              <a:t>Organization</a:t>
            </a:r>
          </a:p>
          <a:p>
            <a:pPr lvl="1"/>
            <a:endParaRPr lang="en-US" dirty="0"/>
          </a:p>
          <a:p>
            <a:pPr lvl="1"/>
            <a:r>
              <a:rPr lang="en-US" dirty="0"/>
              <a:t>Interaction</a:t>
            </a:r>
          </a:p>
          <a:p>
            <a:pPr lvl="1"/>
            <a:endParaRPr lang="en-US" dirty="0"/>
          </a:p>
          <a:p>
            <a:pPr lvl="1"/>
            <a:r>
              <a:rPr lang="en-US" dirty="0"/>
              <a:t>Interdependence</a:t>
            </a:r>
          </a:p>
          <a:p>
            <a:pPr lvl="1"/>
            <a:endParaRPr lang="en-US" dirty="0"/>
          </a:p>
          <a:p>
            <a:pPr lvl="1"/>
            <a:r>
              <a:rPr lang="en-US" dirty="0"/>
              <a:t>Integrations</a:t>
            </a:r>
          </a:p>
          <a:p>
            <a:pPr lvl="1"/>
            <a:endParaRPr lang="en-US" dirty="0"/>
          </a:p>
          <a:p>
            <a:pPr lvl="1"/>
            <a:r>
              <a:rPr lang="en-US" dirty="0"/>
              <a:t>Central objective</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5</a:t>
            </a:fld>
            <a:endParaRPr lang="en-US"/>
          </a:p>
        </p:txBody>
      </p:sp>
    </p:spTree>
    <p:extLst>
      <p:ext uri="{BB962C8B-B14F-4D97-AF65-F5344CB8AC3E}">
        <p14:creationId xmlns:p14="http://schemas.microsoft.com/office/powerpoint/2010/main" val="392562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Characteristics of a System</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4" y="1054360"/>
            <a:ext cx="10450286" cy="4739950"/>
          </a:xfrm>
        </p:spPr>
        <p:txBody>
          <a:bodyPr>
            <a:normAutofit/>
          </a:bodyPr>
          <a:lstStyle/>
          <a:p>
            <a:r>
              <a:rPr lang="en-US" dirty="0"/>
              <a:t>Organization</a:t>
            </a:r>
          </a:p>
          <a:p>
            <a:pPr lvl="1"/>
            <a:r>
              <a:rPr lang="en-US" dirty="0"/>
              <a:t>Implies structure and order.</a:t>
            </a:r>
          </a:p>
          <a:p>
            <a:pPr lvl="1"/>
            <a:r>
              <a:rPr lang="en-US" dirty="0"/>
              <a:t>The arrangement of components that helps to achieve objectives.</a:t>
            </a:r>
          </a:p>
          <a:p>
            <a:pPr lvl="1"/>
            <a:endParaRPr lang="en-US" dirty="0"/>
          </a:p>
          <a:p>
            <a:pPr lvl="1"/>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6</a:t>
            </a:fld>
            <a:endParaRPr lang="en-US"/>
          </a:p>
        </p:txBody>
      </p:sp>
      <p:pic>
        <p:nvPicPr>
          <p:cNvPr id="10" name="Graphic 9">
            <a:extLst>
              <a:ext uri="{FF2B5EF4-FFF2-40B4-BE49-F238E27FC236}">
                <a16:creationId xmlns:a16="http://schemas.microsoft.com/office/drawing/2014/main" id="{89F2A358-E881-4098-8641-9C7457E916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390839"/>
            <a:ext cx="5257800" cy="3844213"/>
          </a:xfrm>
          <a:prstGeom prst="rect">
            <a:avLst/>
          </a:prstGeom>
        </p:spPr>
      </p:pic>
      <p:pic>
        <p:nvPicPr>
          <p:cNvPr id="12" name="Picture 11">
            <a:extLst>
              <a:ext uri="{FF2B5EF4-FFF2-40B4-BE49-F238E27FC236}">
                <a16:creationId xmlns:a16="http://schemas.microsoft.com/office/drawing/2014/main" id="{BE4608B5-10E7-48F6-9CB5-8BD10664F0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2390840"/>
            <a:ext cx="5257801" cy="3844212"/>
          </a:xfrm>
          <a:prstGeom prst="rect">
            <a:avLst/>
          </a:prstGeom>
        </p:spPr>
      </p:pic>
    </p:spTree>
    <p:extLst>
      <p:ext uri="{BB962C8B-B14F-4D97-AF65-F5344CB8AC3E}">
        <p14:creationId xmlns:p14="http://schemas.microsoft.com/office/powerpoint/2010/main" val="1390596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Characteristics of a System</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4" y="1054360"/>
            <a:ext cx="10450286" cy="4739950"/>
          </a:xfrm>
        </p:spPr>
        <p:txBody>
          <a:bodyPr>
            <a:normAutofit/>
          </a:bodyPr>
          <a:lstStyle/>
          <a:p>
            <a:r>
              <a:rPr lang="en-US" dirty="0"/>
              <a:t>Interaction</a:t>
            </a:r>
          </a:p>
          <a:p>
            <a:pPr lvl="1"/>
            <a:r>
              <a:rPr lang="en-US" dirty="0"/>
              <a:t>How each component functions with other components.</a:t>
            </a:r>
          </a:p>
          <a:p>
            <a:pPr lvl="1"/>
            <a:r>
              <a:rPr lang="en-US" dirty="0"/>
              <a:t>Communication and exchange of information, energy, or resources between the components of a system.</a:t>
            </a:r>
          </a:p>
          <a:p>
            <a:pPr lvl="1"/>
            <a:r>
              <a:rPr lang="en-US" dirty="0"/>
              <a:t>Essential for coordination and functionality.	</a:t>
            </a:r>
          </a:p>
          <a:p>
            <a:endParaRPr lang="en-US" dirty="0"/>
          </a:p>
          <a:p>
            <a:r>
              <a:rPr lang="en-US" dirty="0"/>
              <a:t>Interdependence</a:t>
            </a:r>
          </a:p>
          <a:p>
            <a:pPr lvl="1"/>
            <a:r>
              <a:rPr lang="en-US" dirty="0"/>
              <a:t>Dependence of each subsystem or component on others.</a:t>
            </a:r>
          </a:p>
          <a:p>
            <a:pPr lvl="1"/>
            <a:r>
              <a:rPr lang="en-US" dirty="0"/>
              <a:t>Certain subsystem may need the outputs of other subsystem as input.</a:t>
            </a:r>
          </a:p>
          <a:p>
            <a:pPr lvl="1"/>
            <a:r>
              <a:rPr lang="en-US" dirty="0"/>
              <a:t>Ensures the contribution of each subsystem to achieve the system objectives.</a:t>
            </a:r>
          </a:p>
          <a:p>
            <a:pPr lvl="1"/>
            <a:endParaRPr lang="en-US" dirty="0"/>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7</a:t>
            </a:fld>
            <a:endParaRPr lang="en-US"/>
          </a:p>
        </p:txBody>
      </p:sp>
    </p:spTree>
    <p:extLst>
      <p:ext uri="{BB962C8B-B14F-4D97-AF65-F5344CB8AC3E}">
        <p14:creationId xmlns:p14="http://schemas.microsoft.com/office/powerpoint/2010/main" val="2659493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Characteristics of a System</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4" y="1054360"/>
            <a:ext cx="10450286" cy="4739950"/>
          </a:xfrm>
        </p:spPr>
        <p:txBody>
          <a:bodyPr>
            <a:normAutofit/>
          </a:bodyPr>
          <a:lstStyle/>
          <a:p>
            <a:r>
              <a:rPr lang="en-US" dirty="0"/>
              <a:t>Integration</a:t>
            </a:r>
          </a:p>
          <a:p>
            <a:pPr lvl="1"/>
            <a:r>
              <a:rPr lang="en-US" dirty="0"/>
              <a:t>Concerned with how a system is tied together.</a:t>
            </a:r>
          </a:p>
          <a:p>
            <a:pPr lvl="1"/>
            <a:r>
              <a:rPr lang="en-US" dirty="0"/>
              <a:t>The harmonious functioning of all components as a unified whole.</a:t>
            </a:r>
          </a:p>
          <a:p>
            <a:pPr lvl="1"/>
            <a:r>
              <a:rPr lang="en-US" dirty="0"/>
              <a:t>All the parts of the system need to work in sync even if their jobs are unique.</a:t>
            </a:r>
          </a:p>
          <a:p>
            <a:pPr lvl="1"/>
            <a:r>
              <a:rPr lang="en-US" dirty="0"/>
              <a:t>Proper integration maximizes the system's output and effectiveness.</a:t>
            </a:r>
          </a:p>
          <a:p>
            <a:pPr lvl="1"/>
            <a:endParaRPr lang="en-US" dirty="0"/>
          </a:p>
          <a:p>
            <a:r>
              <a:rPr lang="en-US" dirty="0"/>
              <a:t>Central Objective</a:t>
            </a:r>
          </a:p>
          <a:p>
            <a:pPr lvl="1"/>
            <a:r>
              <a:rPr lang="en-US" dirty="0"/>
              <a:t>Guides the functioning and alignment of all components.</a:t>
            </a:r>
          </a:p>
          <a:p>
            <a:pPr lvl="1"/>
            <a:r>
              <a:rPr lang="en-US" dirty="0"/>
              <a:t>It can be real or stated.</a:t>
            </a:r>
          </a:p>
          <a:p>
            <a:pPr lvl="2"/>
            <a:r>
              <a:rPr lang="en-US" dirty="0"/>
              <a:t>A company might state that its primary objective is to "serve customers," but in reality, its operations might prioritize maximizing profit.</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8</a:t>
            </a:fld>
            <a:endParaRPr lang="en-US"/>
          </a:p>
        </p:txBody>
      </p:sp>
    </p:spTree>
    <p:extLst>
      <p:ext uri="{BB962C8B-B14F-4D97-AF65-F5344CB8AC3E}">
        <p14:creationId xmlns:p14="http://schemas.microsoft.com/office/powerpoint/2010/main" val="201246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0A920-74D9-4450-874A-3F24499E0AD9}"/>
              </a:ext>
            </a:extLst>
          </p:cNvPr>
          <p:cNvSpPr>
            <a:spLocks noGrp="1"/>
          </p:cNvSpPr>
          <p:nvPr>
            <p:ph type="title"/>
          </p:nvPr>
        </p:nvSpPr>
        <p:spPr>
          <a:xfrm>
            <a:off x="838200" y="18256"/>
            <a:ext cx="10515600" cy="1036104"/>
          </a:xfrm>
        </p:spPr>
        <p:txBody>
          <a:bodyPr/>
          <a:lstStyle/>
          <a:p>
            <a:r>
              <a:rPr lang="en-US" dirty="0"/>
              <a:t>Elements of a System</a:t>
            </a:r>
          </a:p>
        </p:txBody>
      </p:sp>
      <p:sp>
        <p:nvSpPr>
          <p:cNvPr id="9" name="Content Placeholder 2">
            <a:extLst>
              <a:ext uri="{FF2B5EF4-FFF2-40B4-BE49-F238E27FC236}">
                <a16:creationId xmlns:a16="http://schemas.microsoft.com/office/drawing/2014/main" id="{F3E117AD-6FD4-4F28-B4E0-9C99E6068BB0}"/>
              </a:ext>
            </a:extLst>
          </p:cNvPr>
          <p:cNvSpPr>
            <a:spLocks noGrp="1"/>
          </p:cNvSpPr>
          <p:nvPr>
            <p:ph idx="1"/>
          </p:nvPr>
        </p:nvSpPr>
        <p:spPr>
          <a:xfrm>
            <a:off x="903514" y="1054359"/>
            <a:ext cx="10450286" cy="5029199"/>
          </a:xfrm>
        </p:spPr>
        <p:txBody>
          <a:bodyPr>
            <a:normAutofit fontScale="92500" lnSpcReduction="20000"/>
          </a:bodyPr>
          <a:lstStyle/>
          <a:p>
            <a:endParaRPr lang="en-US" dirty="0"/>
          </a:p>
          <a:p>
            <a:r>
              <a:rPr lang="en-US" dirty="0"/>
              <a:t>Inputs and outputs</a:t>
            </a:r>
          </a:p>
          <a:p>
            <a:endParaRPr lang="en-US" dirty="0"/>
          </a:p>
          <a:p>
            <a:r>
              <a:rPr lang="en-US" dirty="0"/>
              <a:t>Processors</a:t>
            </a:r>
          </a:p>
          <a:p>
            <a:endParaRPr lang="en-US" dirty="0"/>
          </a:p>
          <a:p>
            <a:r>
              <a:rPr lang="en-US" dirty="0"/>
              <a:t>Control</a:t>
            </a:r>
          </a:p>
          <a:p>
            <a:endParaRPr lang="en-US" dirty="0"/>
          </a:p>
          <a:p>
            <a:r>
              <a:rPr lang="en-US" dirty="0"/>
              <a:t>Feedback</a:t>
            </a:r>
          </a:p>
          <a:p>
            <a:endParaRPr lang="en-US" dirty="0"/>
          </a:p>
          <a:p>
            <a:r>
              <a:rPr lang="en-US" dirty="0"/>
              <a:t>Environment</a:t>
            </a:r>
          </a:p>
          <a:p>
            <a:endParaRPr lang="en-US" dirty="0"/>
          </a:p>
          <a:p>
            <a:r>
              <a:rPr lang="en-US" dirty="0"/>
              <a:t>Boundaries and interface</a:t>
            </a:r>
          </a:p>
        </p:txBody>
      </p:sp>
      <p:sp>
        <p:nvSpPr>
          <p:cNvPr id="4" name="Date Placeholder 3">
            <a:extLst>
              <a:ext uri="{FF2B5EF4-FFF2-40B4-BE49-F238E27FC236}">
                <a16:creationId xmlns:a16="http://schemas.microsoft.com/office/drawing/2014/main" id="{62E56B9D-ED90-4381-BB0B-C9CC2998E697}"/>
              </a:ext>
            </a:extLst>
          </p:cNvPr>
          <p:cNvSpPr>
            <a:spLocks noGrp="1"/>
          </p:cNvSpPr>
          <p:nvPr>
            <p:ph type="dt" sz="half" idx="10"/>
          </p:nvPr>
        </p:nvSpPr>
        <p:spPr/>
        <p:txBody>
          <a:bodyPr/>
          <a:lstStyle/>
          <a:p>
            <a:fld id="{4181F446-AE4C-4836-BACA-5A903687C178}" type="datetime1">
              <a:rPr lang="en-US" smtClean="0"/>
              <a:t>10/21/2025</a:t>
            </a:fld>
            <a:endParaRPr lang="en-US"/>
          </a:p>
        </p:txBody>
      </p:sp>
      <p:sp>
        <p:nvSpPr>
          <p:cNvPr id="5" name="Footer Placeholder 4">
            <a:extLst>
              <a:ext uri="{FF2B5EF4-FFF2-40B4-BE49-F238E27FC236}">
                <a16:creationId xmlns:a16="http://schemas.microsoft.com/office/drawing/2014/main" id="{80F53798-EA57-42B7-9523-B6C93FDEF16A}"/>
              </a:ext>
            </a:extLst>
          </p:cNvPr>
          <p:cNvSpPr>
            <a:spLocks noGrp="1"/>
          </p:cNvSpPr>
          <p:nvPr>
            <p:ph type="ftr" sz="quarter" idx="11"/>
          </p:nvPr>
        </p:nvSpPr>
        <p:spPr/>
        <p:txBody>
          <a:bodyPr/>
          <a:lstStyle/>
          <a:p>
            <a:r>
              <a:rPr lang="en-US"/>
              <a:t>Bokhtiar Adil Prottoy</a:t>
            </a:r>
          </a:p>
        </p:txBody>
      </p:sp>
      <p:sp>
        <p:nvSpPr>
          <p:cNvPr id="6" name="Slide Number Placeholder 5">
            <a:extLst>
              <a:ext uri="{FF2B5EF4-FFF2-40B4-BE49-F238E27FC236}">
                <a16:creationId xmlns:a16="http://schemas.microsoft.com/office/drawing/2014/main" id="{23E71F58-C777-4716-968D-7E432AE72D62}"/>
              </a:ext>
            </a:extLst>
          </p:cNvPr>
          <p:cNvSpPr>
            <a:spLocks noGrp="1"/>
          </p:cNvSpPr>
          <p:nvPr>
            <p:ph type="sldNum" sz="quarter" idx="12"/>
          </p:nvPr>
        </p:nvSpPr>
        <p:spPr/>
        <p:txBody>
          <a:bodyPr/>
          <a:lstStyle/>
          <a:p>
            <a:fld id="{C4E2C86B-781F-422B-BBCD-AFDAC8D92AAC}" type="slidenum">
              <a:rPr lang="en-US" smtClean="0"/>
              <a:t>9</a:t>
            </a:fld>
            <a:endParaRPr lang="en-US"/>
          </a:p>
        </p:txBody>
      </p:sp>
      <p:pic>
        <p:nvPicPr>
          <p:cNvPr id="7" name="Picture 6">
            <a:extLst>
              <a:ext uri="{FF2B5EF4-FFF2-40B4-BE49-F238E27FC236}">
                <a16:creationId xmlns:a16="http://schemas.microsoft.com/office/drawing/2014/main" id="{47F67276-7B0A-4C78-B073-4C7A36BEDD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2137" y="1397070"/>
            <a:ext cx="5966977" cy="4343776"/>
          </a:xfrm>
          <a:prstGeom prst="rect">
            <a:avLst/>
          </a:prstGeom>
        </p:spPr>
      </p:pic>
    </p:spTree>
    <p:extLst>
      <p:ext uri="{BB962C8B-B14F-4D97-AF65-F5344CB8AC3E}">
        <p14:creationId xmlns:p14="http://schemas.microsoft.com/office/powerpoint/2010/main" val="42611525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13341</TotalTime>
  <Words>3791</Words>
  <Application>Microsoft Office PowerPoint</Application>
  <PresentationFormat>Widescreen</PresentationFormat>
  <Paragraphs>587</Paragraphs>
  <Slides>36</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Courier New</vt:lpstr>
      <vt:lpstr>Times New Roman</vt:lpstr>
      <vt:lpstr>Wingdings</vt:lpstr>
      <vt:lpstr>Office Theme</vt:lpstr>
      <vt:lpstr>Introduction to Information Systems</vt:lpstr>
      <vt:lpstr>System Concept</vt:lpstr>
      <vt:lpstr>System Concept</vt:lpstr>
      <vt:lpstr>System Concept</vt:lpstr>
      <vt:lpstr>Characteristics of a System</vt:lpstr>
      <vt:lpstr>Characteristics of a System</vt:lpstr>
      <vt:lpstr>Characteristics of a System</vt:lpstr>
      <vt:lpstr>Characteristics of a System</vt:lpstr>
      <vt:lpstr>Elements of a System</vt:lpstr>
      <vt:lpstr>Elements of a System</vt:lpstr>
      <vt:lpstr>Elements of a System</vt:lpstr>
      <vt:lpstr>Elements of a System</vt:lpstr>
      <vt:lpstr>Types of Systems</vt:lpstr>
      <vt:lpstr>Open Systems</vt:lpstr>
      <vt:lpstr>Information Systems</vt:lpstr>
      <vt:lpstr>Information Systems</vt:lpstr>
      <vt:lpstr>Information Systems</vt:lpstr>
      <vt:lpstr>Information Systems</vt:lpstr>
      <vt:lpstr>Information Systems</vt:lpstr>
      <vt:lpstr>Dimensions of Information Systems</vt:lpstr>
      <vt:lpstr>Organizations</vt:lpstr>
      <vt:lpstr>Organizations</vt:lpstr>
      <vt:lpstr>Organizations</vt:lpstr>
      <vt:lpstr>Organizations</vt:lpstr>
      <vt:lpstr>Organizations</vt:lpstr>
      <vt:lpstr>Organizations</vt:lpstr>
      <vt:lpstr>Dimensions of Information Systems</vt:lpstr>
      <vt:lpstr>Information Systems</vt:lpstr>
      <vt:lpstr>Information Value Chain</vt:lpstr>
      <vt:lpstr>Complementary Assets</vt:lpstr>
      <vt:lpstr>PowerPoint Presentation</vt:lpstr>
      <vt:lpstr>Complementary Assets</vt:lpstr>
      <vt:lpstr>Study on Information Systems</vt:lpstr>
      <vt:lpstr>Study on Information Systems</vt:lpstr>
      <vt:lpstr>Study on Information Systems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System</dc:title>
  <dc:creator>USER</dc:creator>
  <cp:lastModifiedBy>Md Manirujjaman</cp:lastModifiedBy>
  <cp:revision>207</cp:revision>
  <dcterms:created xsi:type="dcterms:W3CDTF">2024-12-25T16:40:24Z</dcterms:created>
  <dcterms:modified xsi:type="dcterms:W3CDTF">2025-10-21T05:38:48Z</dcterms:modified>
</cp:coreProperties>
</file>