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50"/>
  </p:notesMasterIdLst>
  <p:sldIdLst>
    <p:sldId id="256" r:id="rId2"/>
    <p:sldId id="348" r:id="rId3"/>
    <p:sldId id="364" r:id="rId4"/>
    <p:sldId id="365" r:id="rId5"/>
    <p:sldId id="366" r:id="rId6"/>
    <p:sldId id="344" r:id="rId7"/>
    <p:sldId id="347" r:id="rId8"/>
    <p:sldId id="361" r:id="rId9"/>
    <p:sldId id="354" r:id="rId10"/>
    <p:sldId id="350" r:id="rId11"/>
    <p:sldId id="353" r:id="rId12"/>
    <p:sldId id="352" r:id="rId13"/>
    <p:sldId id="355" r:id="rId14"/>
    <p:sldId id="359" r:id="rId15"/>
    <p:sldId id="358" r:id="rId16"/>
    <p:sldId id="357" r:id="rId17"/>
    <p:sldId id="360" r:id="rId18"/>
    <p:sldId id="356" r:id="rId19"/>
    <p:sldId id="400" r:id="rId20"/>
    <p:sldId id="367" r:id="rId21"/>
    <p:sldId id="368" r:id="rId22"/>
    <p:sldId id="369" r:id="rId23"/>
    <p:sldId id="388" r:id="rId24"/>
    <p:sldId id="381" r:id="rId25"/>
    <p:sldId id="384" r:id="rId26"/>
    <p:sldId id="376" r:id="rId27"/>
    <p:sldId id="382" r:id="rId28"/>
    <p:sldId id="383" r:id="rId29"/>
    <p:sldId id="399" r:id="rId30"/>
    <p:sldId id="402" r:id="rId31"/>
    <p:sldId id="403" r:id="rId32"/>
    <p:sldId id="362" r:id="rId33"/>
    <p:sldId id="406" r:id="rId34"/>
    <p:sldId id="407" r:id="rId35"/>
    <p:sldId id="409" r:id="rId36"/>
    <p:sldId id="411" r:id="rId37"/>
    <p:sldId id="412" r:id="rId38"/>
    <p:sldId id="414" r:id="rId39"/>
    <p:sldId id="416" r:id="rId40"/>
    <p:sldId id="417" r:id="rId41"/>
    <p:sldId id="413" r:id="rId42"/>
    <p:sldId id="415" r:id="rId43"/>
    <p:sldId id="418" r:id="rId44"/>
    <p:sldId id="419" r:id="rId45"/>
    <p:sldId id="420" r:id="rId46"/>
    <p:sldId id="421" r:id="rId47"/>
    <p:sldId id="346" r:id="rId48"/>
    <p:sldId id="28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4C62-0420-42F8-AE6C-64904AFF905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8523-85BB-4127-9CC3-9E97B5D4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5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7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4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0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8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1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7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9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1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4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7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5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5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6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8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0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8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4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0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3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3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8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31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8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1F21-DFDD-41A1-BBEE-D627C25F90CE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91CE-775C-4C4C-B74C-045A8BA21E32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5ED8-D1A7-4516-98E9-21F5E2549D8A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BE8-4C5B-4588-A87D-7D8AA0928E19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F9F-AF2F-44BF-BD58-4696FBD95160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318D-248E-447D-B1B0-0F479752C217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0951-BF1A-40A3-A6DC-7264090A7733}" type="datetime5">
              <a:rPr lang="en-US" smtClean="0"/>
              <a:t>29-Jul-25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D0D-6DF6-436F-B23C-BCC24F184A25}" type="datetime5">
              <a:rPr lang="en-US" smtClean="0"/>
              <a:t>29-Jul-25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9506-3D41-4044-B95D-94EA92B28506}" type="datetime5">
              <a:rPr lang="en-US" smtClean="0"/>
              <a:t>29-Jul-25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0CDC-0600-47AC-8AF4-0F9D9B821235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E68-80DC-47F8-9BD5-7B4EC9AE39DB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2974-8CB4-421F-ACBB-17ACE4723410}" type="datetime5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ystem-development-life-cycle/" TargetMode="External"/><Relationship Id="rId7" Type="http://schemas.openxmlformats.org/officeDocument/2006/relationships/hyperlink" Target="https://www.geeksforgeeks.org/software-development-life-cycle-sdlc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dlc/sdlc_software_prototyping.htm" TargetMode="External"/><Relationship Id="rId5" Type="http://schemas.openxmlformats.org/officeDocument/2006/relationships/hyperlink" Target="https://en.wikipedia.org/wiki/Systems_development_life_cycle" TargetMode="External"/><Relationship Id="rId4" Type="http://schemas.openxmlformats.org/officeDocument/2006/relationships/hyperlink" Target="https://www.tutorialspoint.com/system_analysis_and_design/system_analysis_and_design_development_life_cycle.htm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2F5-739E-4F46-83C8-15CDD6F3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0281"/>
            <a:ext cx="12191999" cy="90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Information System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DCC1D-DBCC-44C0-9A0C-12F3C227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1756633"/>
          </a:xfrm>
        </p:spPr>
        <p:txBody>
          <a:bodyPr anchor="ctr">
            <a:normAutofit/>
          </a:bodyPr>
          <a:lstStyle/>
          <a:p>
            <a:r>
              <a:rPr lang="en-US" dirty="0"/>
              <a:t>Information System Management</a:t>
            </a:r>
            <a:endParaRPr lang="bn-BD" dirty="0"/>
          </a:p>
          <a:p>
            <a:r>
              <a:rPr lang="bn-BD" dirty="0"/>
              <a:t>Course No:</a:t>
            </a:r>
            <a:r>
              <a:rPr lang="en-US" dirty="0"/>
              <a:t> 0612-301</a:t>
            </a:r>
            <a:endParaRPr lang="bn-B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205D-76BE-8108-3598-4DD3C82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87DB-F576-4939-8C34-A2CFE7983E02}" type="datetime5">
              <a:rPr lang="en-US" smtClean="0"/>
              <a:t>29-Jul-25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539B-46DE-1D20-A1B9-11464CFD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Feasibility Study –</a:t>
            </a:r>
          </a:p>
          <a:p>
            <a:pPr lvl="1"/>
            <a:r>
              <a:rPr lang="en-US" dirty="0"/>
              <a:t>Also called Preliminary Analysis/Preliminary Survey/Preliminary Investigation.</a:t>
            </a:r>
          </a:p>
          <a:p>
            <a:pPr lvl="1"/>
            <a:r>
              <a:rPr lang="en-US" dirty="0"/>
              <a:t>Evaluation of the existing system and analysis of the alternative candidates.</a:t>
            </a:r>
          </a:p>
          <a:p>
            <a:pPr lvl="1"/>
            <a:r>
              <a:rPr lang="en-US" dirty="0"/>
              <a:t>What are the user’s demonstration needs?</a:t>
            </a:r>
          </a:p>
          <a:p>
            <a:pPr lvl="1"/>
            <a:r>
              <a:rPr lang="en-US" dirty="0"/>
              <a:t>Is the problem worth solving?</a:t>
            </a:r>
          </a:p>
          <a:p>
            <a:pPr lvl="1"/>
            <a:r>
              <a:rPr lang="en-US" dirty="0"/>
              <a:t>How can the problem be redefined?</a:t>
            </a:r>
          </a:p>
          <a:p>
            <a:pPr lvl="1"/>
            <a:r>
              <a:rPr lang="en-US" dirty="0"/>
              <a:t>Technical feasibility, behavioral feasibility, cost/benefit analysis, etc.</a:t>
            </a:r>
          </a:p>
          <a:p>
            <a:pPr lvl="1"/>
            <a:r>
              <a:rPr lang="en-US" dirty="0"/>
              <a:t>Presented as a report.</a:t>
            </a:r>
          </a:p>
          <a:p>
            <a:pPr lvl="1"/>
            <a:r>
              <a:rPr lang="en-US" dirty="0"/>
              <a:t>Some considers it in planning phase, others put it in analysis phase.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C14-4C31-4C93-83F3-661216C4C9F5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Gather, analyze, and validate the information.</a:t>
            </a:r>
          </a:p>
          <a:p>
            <a:r>
              <a:rPr lang="en-US" sz="2600" dirty="0"/>
              <a:t>Perform observations, interview, questionnaires, etc. with the end-users.</a:t>
            </a:r>
          </a:p>
          <a:p>
            <a:r>
              <a:rPr lang="en-US" sz="2600" dirty="0"/>
              <a:t>Perform detailed analysis.</a:t>
            </a:r>
          </a:p>
          <a:p>
            <a:r>
              <a:rPr lang="en-US" sz="2600" dirty="0"/>
              <a:t>Determine each stakeholders (user, customer, etc.) needs and perspectives.</a:t>
            </a:r>
          </a:p>
          <a:p>
            <a:r>
              <a:rPr lang="en-US" sz="2600" dirty="0"/>
              <a:t>Identify pros and cons, recommend solution.</a:t>
            </a:r>
          </a:p>
          <a:p>
            <a:r>
              <a:rPr lang="en-US" sz="2600" dirty="0"/>
              <a:t>Prepare a software requirement specification (SRS) document.</a:t>
            </a:r>
          </a:p>
          <a:p>
            <a:r>
              <a:rPr lang="en-US" sz="2600" dirty="0"/>
              <a:t>Produce the logical model of the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834-8BDD-4914-9602-73DD8B459490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Design,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Design</a:t>
            </a:r>
          </a:p>
          <a:p>
            <a:pPr lvl="1"/>
            <a:r>
              <a:rPr lang="en-US" dirty="0"/>
              <a:t>Translate the gathered requirements into a detailed technical blueprint.</a:t>
            </a:r>
          </a:p>
          <a:p>
            <a:pPr lvl="1"/>
            <a:r>
              <a:rPr lang="en-US" dirty="0"/>
              <a:t>Design system architecture, database models, user interfaces, network, etc.</a:t>
            </a:r>
          </a:p>
          <a:p>
            <a:pPr lvl="1"/>
            <a:r>
              <a:rPr lang="en-US" dirty="0"/>
              <a:t>System elements such as input, output, and processing are designed.</a:t>
            </a:r>
          </a:p>
          <a:p>
            <a:pPr lvl="1"/>
            <a:r>
              <a:rPr lang="en-US" dirty="0"/>
              <a:t>Business rules, process diagrams, pseudocodes, etc. are detailed.</a:t>
            </a:r>
          </a:p>
          <a:p>
            <a:pPr lvl="1"/>
            <a:r>
              <a:rPr lang="en-US" dirty="0"/>
              <a:t>Prototype models are also produced.</a:t>
            </a:r>
          </a:p>
          <a:p>
            <a:endParaRPr lang="en-US" sz="2600" dirty="0"/>
          </a:p>
          <a:p>
            <a:r>
              <a:rPr lang="en-US" sz="2600" dirty="0"/>
              <a:t>Development</a:t>
            </a:r>
          </a:p>
          <a:p>
            <a:pPr lvl="1"/>
            <a:r>
              <a:rPr lang="en-US" dirty="0"/>
              <a:t>According to the design, the coding i.e. the development takes place at this phase.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752C-78BE-4F22-8676-AEAED49DB0CA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515600" cy="5087387"/>
          </a:xfrm>
        </p:spPr>
        <p:txBody>
          <a:bodyPr>
            <a:normAutofit/>
          </a:bodyPr>
          <a:lstStyle/>
          <a:p>
            <a:r>
              <a:rPr lang="en-US" sz="2600" dirty="0"/>
              <a:t>Unit testing –</a:t>
            </a:r>
          </a:p>
          <a:p>
            <a:pPr lvl="1"/>
            <a:r>
              <a:rPr lang="en-US" sz="2200" dirty="0"/>
              <a:t>Testing an individual module or component in isolation.</a:t>
            </a:r>
          </a:p>
          <a:p>
            <a:r>
              <a:rPr lang="en-US" sz="2600" dirty="0"/>
              <a:t>UI testing –</a:t>
            </a:r>
          </a:p>
          <a:p>
            <a:pPr lvl="1"/>
            <a:r>
              <a:rPr lang="en-US" sz="2200" dirty="0"/>
              <a:t>Testing whether the graphical user interface is working properly or not.</a:t>
            </a:r>
          </a:p>
          <a:p>
            <a:r>
              <a:rPr lang="en-US" sz="2600" dirty="0"/>
              <a:t>Integration testing –</a:t>
            </a:r>
          </a:p>
          <a:p>
            <a:pPr lvl="1"/>
            <a:r>
              <a:rPr lang="en-US" sz="2200" dirty="0"/>
              <a:t>Testing how the parts of a system or subsystem work together.</a:t>
            </a:r>
          </a:p>
          <a:p>
            <a:pPr lvl="1"/>
            <a:r>
              <a:rPr lang="en-US" sz="2200" dirty="0"/>
              <a:t>Big-bang testing - take the entire integrated system and test it all at once.</a:t>
            </a:r>
          </a:p>
          <a:p>
            <a:pPr lvl="1"/>
            <a:r>
              <a:rPr lang="en-US" sz="2200" dirty="0"/>
              <a:t>Incremental testing –</a:t>
            </a:r>
          </a:p>
          <a:p>
            <a:pPr lvl="2"/>
            <a:r>
              <a:rPr lang="en-US" sz="1800" dirty="0"/>
              <a:t>First test each individual subsystem in isolation, and then continue testing while integrating more and more subsystems.</a:t>
            </a:r>
          </a:p>
          <a:p>
            <a:pPr lvl="2"/>
            <a:r>
              <a:rPr lang="en-US" sz="1800" dirty="0"/>
              <a:t>Can be horizontal or vertical.</a:t>
            </a:r>
          </a:p>
          <a:p>
            <a:pPr lvl="2"/>
            <a:r>
              <a:rPr lang="en-US" sz="1800" dirty="0"/>
              <a:t>For horizontal testing, simply test each sub-system in isolation.</a:t>
            </a:r>
          </a:p>
          <a:p>
            <a:pPr lvl="2"/>
            <a:r>
              <a:rPr lang="en-US" sz="1800" dirty="0"/>
              <a:t>Vertical testing can be top-down, bottom-up, or sandwich.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FCB9-2C37-44BC-940D-8A4FBA6EDD0C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Black box testing –</a:t>
            </a:r>
          </a:p>
          <a:p>
            <a:pPr lvl="1"/>
            <a:r>
              <a:rPr lang="en-US" dirty="0"/>
              <a:t>The testers provide the system with inputs and observe the outputs.</a:t>
            </a:r>
          </a:p>
          <a:p>
            <a:pPr lvl="1"/>
            <a:r>
              <a:rPr lang="en-US" dirty="0"/>
              <a:t>They cannot see what is going on inside, the source code, the internal data, or the design documentation describing the system’s internals.</a:t>
            </a:r>
          </a:p>
          <a:p>
            <a:endParaRPr lang="en-US" sz="2600" dirty="0"/>
          </a:p>
          <a:p>
            <a:r>
              <a:rPr lang="en-US" sz="2600" dirty="0"/>
              <a:t>Glass box testing –</a:t>
            </a:r>
          </a:p>
          <a:p>
            <a:pPr lvl="1"/>
            <a:r>
              <a:rPr lang="en-US" dirty="0"/>
              <a:t>Also known as White box testing.</a:t>
            </a:r>
          </a:p>
          <a:p>
            <a:pPr lvl="1"/>
            <a:r>
              <a:rPr lang="en-US" dirty="0"/>
              <a:t>The tester can examine the design documents, the code, steps taken by algorithms during run time, and their internal data.</a:t>
            </a:r>
          </a:p>
          <a:p>
            <a:pPr lvl="1"/>
            <a:r>
              <a:rPr lang="en-US" dirty="0"/>
              <a:t>More time consuming than black box testing but also, more thorough.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017-75F6-46C4-BD22-FA91AD378B2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32E828-2471-4710-A7C9-74B8E61A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56494"/>
            <a:ext cx="5786535" cy="4545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23FF-4DB2-4320-9F35-9AE9740BB889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364917-AA7F-4C8E-A775-C570C2EA5E96}"/>
              </a:ext>
            </a:extLst>
          </p:cNvPr>
          <p:cNvSpPr txBox="1">
            <a:spLocks/>
          </p:cNvSpPr>
          <p:nvPr/>
        </p:nvSpPr>
        <p:spPr>
          <a:xfrm>
            <a:off x="6624734" y="1268963"/>
            <a:ext cx="4729066" cy="454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From the flow graph of the system, these matters are ensured in glass-box testing –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Covering all possible paths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Covering all possible edges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Covering all nodes</a:t>
            </a:r>
          </a:p>
        </p:txBody>
      </p:sp>
    </p:spTree>
    <p:extLst>
      <p:ext uri="{BB962C8B-B14F-4D97-AF65-F5344CB8AC3E}">
        <p14:creationId xmlns:p14="http://schemas.microsoft.com/office/powerpoint/2010/main" val="92342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34"/>
            <a:ext cx="10869168" cy="530199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Regression testing –</a:t>
            </a:r>
          </a:p>
          <a:p>
            <a:pPr lvl="1"/>
            <a:r>
              <a:rPr lang="en-US" sz="2200" dirty="0"/>
              <a:t>Give each failure a priority based on their criticality.</a:t>
            </a:r>
          </a:p>
          <a:p>
            <a:pPr lvl="1"/>
            <a:r>
              <a:rPr lang="en-US" sz="2200" dirty="0"/>
              <a:t>High priority bugs are fixed.</a:t>
            </a:r>
          </a:p>
          <a:p>
            <a:pPr lvl="1"/>
            <a:r>
              <a:rPr lang="en-US" sz="2200" dirty="0"/>
              <a:t>But, fixing bugs will cause new bugs. It is called ripple effect.</a:t>
            </a:r>
          </a:p>
          <a:p>
            <a:pPr lvl="1"/>
            <a:r>
              <a:rPr lang="en-US" sz="2200" dirty="0"/>
              <a:t>Do an impact analysis to find out all the possible effects of a change.</a:t>
            </a:r>
          </a:p>
          <a:p>
            <a:pPr lvl="1"/>
            <a:r>
              <a:rPr lang="en-US" sz="2200" dirty="0"/>
              <a:t>After making the change, run a subset of original test cases – regression testing.</a:t>
            </a:r>
          </a:p>
          <a:p>
            <a:pPr lvl="1"/>
            <a:r>
              <a:rPr lang="en-US" sz="2200" dirty="0"/>
              <a:t>Avoid running all the test cases, because that’s expensive. </a:t>
            </a:r>
          </a:p>
          <a:p>
            <a:pPr lvl="1"/>
            <a:r>
              <a:rPr lang="en-US" sz="2200" dirty="0"/>
              <a:t>Instead, cover as much as possible by regression testing.</a:t>
            </a:r>
          </a:p>
          <a:p>
            <a:pPr lvl="1"/>
            <a:r>
              <a:rPr lang="en-US" sz="2200" dirty="0"/>
              <a:t>ensure that the core features continue to work after any new changes or updates in the system.</a:t>
            </a:r>
          </a:p>
          <a:p>
            <a:r>
              <a:rPr lang="en-US" sz="2600" dirty="0"/>
              <a:t>Smoke testing –</a:t>
            </a:r>
          </a:p>
          <a:p>
            <a:pPr lvl="1"/>
            <a:r>
              <a:rPr lang="en-US" sz="2200" dirty="0"/>
              <a:t>determine if a new software build is ready for the next testing phase</a:t>
            </a:r>
          </a:p>
          <a:p>
            <a:pPr lvl="1"/>
            <a:r>
              <a:rPr lang="en-US" sz="2200" dirty="0"/>
              <a:t>smoke testing finds basic and critical issues in an application before more in-depth testing is done</a:t>
            </a:r>
          </a:p>
          <a:p>
            <a:pPr lvl="1"/>
            <a:r>
              <a:rPr lang="en-US" sz="2200" dirty="0"/>
              <a:t>Incompatibilities and show-stopper errors are found 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1E22-5C5D-44E0-94EA-96FAFD0E4579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8962"/>
            <a:ext cx="10722429" cy="5087387"/>
          </a:xfrm>
        </p:spPr>
        <p:txBody>
          <a:bodyPr>
            <a:normAutofit/>
          </a:bodyPr>
          <a:lstStyle/>
          <a:p>
            <a:r>
              <a:rPr lang="en-US" sz="2600" dirty="0"/>
              <a:t>Alpha testing –</a:t>
            </a:r>
          </a:p>
          <a:p>
            <a:pPr lvl="1"/>
            <a:r>
              <a:rPr lang="en-US" sz="2200" dirty="0"/>
              <a:t>Performed by users and clients, under the supervision of the software dev team.</a:t>
            </a:r>
          </a:p>
          <a:p>
            <a:r>
              <a:rPr lang="en-US" sz="2600" dirty="0"/>
              <a:t>Beta testing –</a:t>
            </a:r>
          </a:p>
          <a:p>
            <a:pPr lvl="1"/>
            <a:r>
              <a:rPr lang="en-US" sz="2200" dirty="0"/>
              <a:t>Performed by users and clients, in normal work environment, on a pre-release version.</a:t>
            </a:r>
          </a:p>
          <a:p>
            <a:r>
              <a:rPr lang="en-US" sz="2600" dirty="0"/>
              <a:t>User acceptance testing –</a:t>
            </a:r>
          </a:p>
          <a:p>
            <a:pPr lvl="1"/>
            <a:r>
              <a:rPr lang="en-US" sz="2200" dirty="0"/>
              <a:t>Users and customers do it on their own initiative.</a:t>
            </a:r>
          </a:p>
          <a:p>
            <a:r>
              <a:rPr lang="en-US" sz="2600" dirty="0"/>
              <a:t>Recovery testing</a:t>
            </a:r>
          </a:p>
          <a:p>
            <a:r>
              <a:rPr lang="en-US" sz="2600" dirty="0"/>
              <a:t>Security testing</a:t>
            </a:r>
          </a:p>
          <a:p>
            <a:r>
              <a:rPr lang="en-US" sz="2600" dirty="0"/>
              <a:t>Stress testing</a:t>
            </a:r>
          </a:p>
          <a:p>
            <a:r>
              <a:rPr lang="en-US" sz="2600" dirty="0"/>
              <a:t>Performance testing</a:t>
            </a:r>
          </a:p>
          <a:p>
            <a:r>
              <a:rPr lang="en-US" sz="2600" dirty="0"/>
              <a:t>Deployment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DF6-C512-4851-92FF-B8D029671F69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Implementation, Maintenance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Implementation</a:t>
            </a:r>
          </a:p>
          <a:p>
            <a:pPr lvl="1"/>
            <a:r>
              <a:rPr lang="en-US" sz="2200" dirty="0"/>
              <a:t>Deploy the system into live environment.</a:t>
            </a:r>
          </a:p>
          <a:p>
            <a:pPr lvl="1"/>
            <a:r>
              <a:rPr lang="en-US" sz="2200" dirty="0"/>
              <a:t>System installation, migrating data, and configuring infrastructure.</a:t>
            </a:r>
          </a:p>
          <a:p>
            <a:pPr lvl="1"/>
            <a:r>
              <a:rPr lang="en-US" sz="2200" dirty="0"/>
              <a:t>Training operational staffs and end-users.</a:t>
            </a:r>
          </a:p>
          <a:p>
            <a:pPr lvl="1"/>
            <a:endParaRPr lang="en-US" sz="2200" dirty="0"/>
          </a:p>
          <a:p>
            <a:r>
              <a:rPr lang="en-US" sz="2600" dirty="0"/>
              <a:t>Maintenance</a:t>
            </a:r>
          </a:p>
          <a:p>
            <a:pPr lvl="1"/>
            <a:r>
              <a:rPr lang="en-US" sz="2200" dirty="0"/>
              <a:t>Monitor, maintain, and update the system as needed.</a:t>
            </a:r>
          </a:p>
          <a:p>
            <a:pPr lvl="1"/>
            <a:r>
              <a:rPr lang="en-US" sz="2200" dirty="0"/>
              <a:t>Includes bug fixes, performance enhancements, security patches, etc.</a:t>
            </a:r>
          </a:p>
          <a:p>
            <a:pPr lvl="1"/>
            <a:r>
              <a:rPr lang="en-US" sz="2200" dirty="0"/>
              <a:t>User feedback is taken.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54E-E449-4E24-B415-2D6CADA4F368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CCB-11FA-496F-ABF2-3FDAD6AD3210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74C882-993F-4C85-9EA6-914AFDE2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4360"/>
            <a:ext cx="5257800" cy="5122603"/>
          </a:xfrm>
        </p:spPr>
        <p:txBody>
          <a:bodyPr>
            <a:noAutofit/>
          </a:bodyPr>
          <a:lstStyle/>
          <a:p>
            <a:r>
              <a:rPr lang="en-US" sz="2600" dirty="0"/>
              <a:t>A working version of an information system or part of the system, but it is meant to be only a preliminary model.</a:t>
            </a:r>
          </a:p>
          <a:p>
            <a:endParaRPr lang="en-US" sz="2600" dirty="0"/>
          </a:p>
          <a:p>
            <a:r>
              <a:rPr lang="en-US" sz="2600" dirty="0"/>
              <a:t>Once operational, the prototype will be further refined until it conforms precisely to users’ requirements.</a:t>
            </a:r>
          </a:p>
          <a:p>
            <a:endParaRPr lang="en-US" sz="2600" dirty="0"/>
          </a:p>
          <a:p>
            <a:r>
              <a:rPr lang="en-US" sz="2600" dirty="0"/>
              <a:t>Prototyping is more explicitly iterative than the conventional life cycle.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CC74-58A2-4C38-8FA5-E9891397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8526"/>
            <a:ext cx="4625741" cy="49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769082" cy="4544008"/>
          </a:xfrm>
        </p:spPr>
        <p:txBody>
          <a:bodyPr>
            <a:normAutofit/>
          </a:bodyPr>
          <a:lstStyle/>
          <a:p>
            <a:r>
              <a:rPr lang="en-US" dirty="0"/>
              <a:t>Building a new information system is one kind of planned organizational change.</a:t>
            </a:r>
          </a:p>
          <a:p>
            <a:r>
              <a:rPr lang="en-US" dirty="0"/>
              <a:t>Information technology can promote various degrees of organizational change –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Automation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Rationalization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Redesign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Paradigm shift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14-F3E1-4B80-B34D-60FA36810FD5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79FC8-37B2-4862-A3AD-D71051FA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4" y="2724490"/>
            <a:ext cx="426757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00A0-8CB7-47B6-8C1D-DD9EC0FA7BEC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4ED95E-8822-4B9B-B795-9E6731D3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Opportunistic Approach</a:t>
            </a:r>
          </a:p>
          <a:p>
            <a:r>
              <a:rPr lang="en-US" dirty="0"/>
              <a:t>Big Bang Model</a:t>
            </a:r>
          </a:p>
          <a:p>
            <a:r>
              <a:rPr lang="en-US" dirty="0"/>
              <a:t>Waterfall SDLC Model</a:t>
            </a:r>
          </a:p>
          <a:p>
            <a:r>
              <a:rPr lang="en-US" dirty="0"/>
              <a:t>Phased-released Model</a:t>
            </a:r>
          </a:p>
          <a:p>
            <a:r>
              <a:rPr lang="en-US" dirty="0"/>
              <a:t>Spiral SDLC Model</a:t>
            </a:r>
          </a:p>
          <a:p>
            <a:r>
              <a:rPr lang="en-US" dirty="0"/>
              <a:t>Concurrent Engineering Model</a:t>
            </a:r>
          </a:p>
          <a:p>
            <a:r>
              <a:rPr lang="en-US" dirty="0"/>
              <a:t>Iterative Incremental Model</a:t>
            </a:r>
          </a:p>
          <a:p>
            <a:r>
              <a:rPr lang="en-US" dirty="0"/>
              <a:t>Evolutionary Model</a:t>
            </a:r>
          </a:p>
          <a:p>
            <a:r>
              <a:rPr lang="en-US" dirty="0"/>
              <a:t>Rapid Action Development (RAD) Model</a:t>
            </a:r>
          </a:p>
          <a:p>
            <a:r>
              <a:rPr lang="en-US" dirty="0"/>
              <a:t>V-Shaped Model</a:t>
            </a:r>
          </a:p>
          <a:p>
            <a:r>
              <a:rPr lang="en-US" dirty="0"/>
              <a:t>Agile Model</a:t>
            </a:r>
          </a:p>
          <a:p>
            <a:r>
              <a:rPr lang="en-US" dirty="0"/>
              <a:t>Dev Ops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55B8-3EAD-4323-8FA7-74C511984F41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645A60-A7DF-40C2-9C9B-1CD7A42A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/>
          <a:lstStyle/>
          <a:p>
            <a:r>
              <a:rPr lang="en-US" b="1" dirty="0"/>
              <a:t>The Opportunistic Approach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Big Bang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001A316-7CD4-4EEA-8B12-875B499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106" y="1836124"/>
            <a:ext cx="591978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326A8-2D22-49C4-AB97-5BCE0A5A2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7" y="4408180"/>
            <a:ext cx="699576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Waterfall SDLC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B6B3-FDD3-479D-B4E4-3EBAE6A13F17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DEC8FAC-BDFF-4A15-9D4A-C03EECB9A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1790" y="1163378"/>
            <a:ext cx="4114800" cy="4904565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F702EA8-BD05-4D3E-9D6A-DF21645E0CCD}"/>
              </a:ext>
            </a:extLst>
          </p:cNvPr>
          <p:cNvSpPr txBox="1">
            <a:spLocks/>
          </p:cNvSpPr>
          <p:nvPr/>
        </p:nvSpPr>
        <p:spPr>
          <a:xfrm>
            <a:off x="6096000" y="1054360"/>
            <a:ext cx="5257800" cy="512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Sequential Approach –</a:t>
            </a:r>
          </a:p>
          <a:p>
            <a:pPr lvl="1"/>
            <a:r>
              <a:rPr lang="en-US" dirty="0"/>
              <a:t>Each phase of the project is completed before moving on to the next one.</a:t>
            </a:r>
          </a:p>
          <a:p>
            <a:endParaRPr lang="en-US" dirty="0"/>
          </a:p>
          <a:p>
            <a:r>
              <a:rPr lang="en-US" dirty="0"/>
              <a:t>Document-driven –</a:t>
            </a:r>
          </a:p>
          <a:p>
            <a:pPr lvl="1"/>
            <a:r>
              <a:rPr lang="en-US" dirty="0"/>
              <a:t>Depends on documentation to ensure that the project is well-defined and the project team is working towards a clear set of goals.</a:t>
            </a:r>
          </a:p>
          <a:p>
            <a:pPr lvl="1"/>
            <a:endParaRPr lang="en-US" dirty="0"/>
          </a:p>
          <a:p>
            <a:r>
              <a:rPr lang="en-US" dirty="0"/>
              <a:t>Quality Control –</a:t>
            </a:r>
          </a:p>
          <a:p>
            <a:pPr lvl="1"/>
            <a:r>
              <a:rPr lang="en-US" dirty="0"/>
              <a:t>Places a high emphasis on quality control and testing at each phase of the project.</a:t>
            </a:r>
          </a:p>
          <a:p>
            <a:pPr lvl="1"/>
            <a:r>
              <a:rPr lang="en-US" dirty="0"/>
              <a:t>V &amp; V - Verification and Validation.</a:t>
            </a:r>
          </a:p>
          <a:p>
            <a:endParaRPr lang="en-US" dirty="0"/>
          </a:p>
          <a:p>
            <a:r>
              <a:rPr lang="en-US" dirty="0"/>
              <a:t>Rigorous Planning –</a:t>
            </a:r>
          </a:p>
          <a:p>
            <a:pPr lvl="1"/>
            <a:r>
              <a:rPr lang="en-US" dirty="0"/>
              <a:t>Project scope, timelines, and deliverables are carefully defined and monitored.</a:t>
            </a:r>
          </a:p>
        </p:txBody>
      </p:sp>
    </p:spTree>
    <p:extLst>
      <p:ext uri="{BB962C8B-B14F-4D97-AF65-F5344CB8AC3E}">
        <p14:creationId xmlns:p14="http://schemas.microsoft.com/office/powerpoint/2010/main" val="426797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V-shaped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1054358"/>
            <a:ext cx="5257801" cy="5301991"/>
          </a:xfrm>
        </p:spPr>
        <p:txBody>
          <a:bodyPr>
            <a:normAutofit/>
          </a:bodyPr>
          <a:lstStyle/>
          <a:p>
            <a:r>
              <a:rPr lang="en-US" sz="2400" dirty="0"/>
              <a:t>Also known as the </a:t>
            </a:r>
            <a:r>
              <a:rPr lang="en-US" sz="2400" b="1" dirty="0"/>
              <a:t>Verification and Validation</a:t>
            </a:r>
            <a:r>
              <a:rPr lang="en-US" sz="2400" dirty="0"/>
              <a:t> model.</a:t>
            </a:r>
          </a:p>
          <a:p>
            <a:r>
              <a:rPr lang="en-US" sz="2400" dirty="0"/>
              <a:t>There are Verification phases on one side of the ‘V’ and Validation phases on the other side. </a:t>
            </a:r>
          </a:p>
          <a:p>
            <a:r>
              <a:rPr lang="en-US" sz="2400" dirty="0"/>
              <a:t>The Coding Phase joins the two sides of the V-Model.</a:t>
            </a:r>
          </a:p>
          <a:p>
            <a:r>
              <a:rPr lang="en-US" sz="2400" dirty="0"/>
              <a:t>Verification phases focus planning and designing the system.</a:t>
            </a:r>
          </a:p>
          <a:p>
            <a:r>
              <a:rPr lang="en-US" sz="2400" dirty="0"/>
              <a:t>Validation phases focus on testing and validation against the specifications.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08CC-2F83-4D02-BC32-3302DACA98C3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EB530-447D-4A24-B664-DDF2F46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54359"/>
            <a:ext cx="5257800" cy="53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Phased-Release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1705"/>
            <a:ext cx="5257800" cy="46977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Rectifies some, but not all, of the problems of the waterfall model.</a:t>
            </a:r>
          </a:p>
          <a:p>
            <a:endParaRPr lang="en-US" dirty="0"/>
          </a:p>
          <a:p>
            <a:r>
              <a:rPr lang="en-US" dirty="0"/>
              <a:t>Introduces the notion of </a:t>
            </a:r>
            <a:r>
              <a:rPr lang="en-US" b="1" dirty="0"/>
              <a:t>incremental</a:t>
            </a:r>
            <a:r>
              <a:rPr lang="en-US" i="1" dirty="0"/>
              <a:t> </a:t>
            </a:r>
            <a:r>
              <a:rPr lang="en-US" dirty="0"/>
              <a:t>development.</a:t>
            </a:r>
          </a:p>
          <a:p>
            <a:endParaRPr lang="en-US" dirty="0"/>
          </a:p>
          <a:p>
            <a:r>
              <a:rPr lang="en-US" dirty="0"/>
              <a:t>After requirements gathering and planning, the project should be broken into separate subprojects, or phases.</a:t>
            </a:r>
          </a:p>
          <a:p>
            <a:endParaRPr lang="en-US" dirty="0"/>
          </a:p>
          <a:p>
            <a:r>
              <a:rPr lang="en-US" dirty="0"/>
              <a:t>Each phase can then be released to customers when ready.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C80-889F-44FC-BC60-B77C620CD015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C79F6-DDB9-4468-939A-773CA1B30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0" y="1285106"/>
            <a:ext cx="5517180" cy="48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9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Iterative Incremental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055101"/>
          </a:xfrm>
        </p:spPr>
        <p:txBody>
          <a:bodyPr>
            <a:normAutofit/>
          </a:bodyPr>
          <a:lstStyle/>
          <a:p>
            <a:r>
              <a:rPr lang="en-US" sz="2400" dirty="0"/>
              <a:t>The basic idea behind this method is to develop a system through repeated cycles (iterative) and in smaller portions at a time (incremental).</a:t>
            </a:r>
          </a:p>
          <a:p>
            <a:r>
              <a:rPr lang="en-US" sz="2400" dirty="0"/>
              <a:t>Starts with a simple implementation of a small set of the software requirements and iteratively enhances the evolving versions.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F68-ADFE-4884-B192-9723F3E5E750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13757-9E99-4192-B100-59A7D3A2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0338"/>
            <a:ext cx="4732176" cy="2393302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4ECD2DD-EC0F-4CEF-948D-A5053918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2879724"/>
            <a:ext cx="5615473" cy="3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2" y="1054360"/>
            <a:ext cx="5017168" cy="5301990"/>
          </a:xfrm>
        </p:spPr>
        <p:txBody>
          <a:bodyPr>
            <a:noAutofit/>
          </a:bodyPr>
          <a:lstStyle/>
          <a:p>
            <a:r>
              <a:rPr lang="en-US" sz="2400" dirty="0"/>
              <a:t>Start the development by quickly developing a small prototype.</a:t>
            </a:r>
          </a:p>
          <a:p>
            <a:r>
              <a:rPr lang="en-US" sz="2400" dirty="0"/>
              <a:t>There may be several cycle of prototyping.</a:t>
            </a:r>
          </a:p>
          <a:p>
            <a:r>
              <a:rPr lang="en-US" sz="2400" dirty="0"/>
              <a:t>Adds the notion of risk analysis to process modeling.</a:t>
            </a:r>
          </a:p>
          <a:p>
            <a:r>
              <a:rPr lang="en-US" sz="2400" dirty="0"/>
              <a:t>Implies that the maintenance is simply a type of ongoing development.</a:t>
            </a:r>
          </a:p>
          <a:p>
            <a:r>
              <a:rPr lang="en-US" sz="2400" dirty="0"/>
              <a:t>It is also called a </a:t>
            </a:r>
            <a:r>
              <a:rPr lang="en-US" sz="2400" b="1" dirty="0"/>
              <a:t>Meta model </a:t>
            </a:r>
            <a:r>
              <a:rPr lang="en-US" sz="2400" dirty="0"/>
              <a:t>because it incorporates waterfall model, prototyping model, and evolutionary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DF3-9C19-4D9C-AF9B-521E8315682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3DC9A-B3BC-4EC2-9A6D-6B28A1B8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7" y="1365268"/>
            <a:ext cx="5677795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Evolutionary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400" dirty="0"/>
              <a:t>Shows software development as a series of hills, each representing a separate loop of the spiral.</a:t>
            </a:r>
          </a:p>
          <a:p>
            <a:r>
              <a:rPr lang="en-US" sz="2400" dirty="0"/>
              <a:t>Loops, or releases, tend to overlap each other.</a:t>
            </a:r>
          </a:p>
          <a:p>
            <a:r>
              <a:rPr lang="en-US" sz="2400" dirty="0"/>
              <a:t>As testing and preparations for deployment of one release are under way, planning for the next release has already started.</a:t>
            </a:r>
          </a:p>
          <a:p>
            <a:r>
              <a:rPr lang="en-US" sz="2400" dirty="0"/>
              <a:t>development work tends to reach a peak, at around the time of the deadline for completion of implementation.</a:t>
            </a:r>
          </a:p>
          <a:p>
            <a:r>
              <a:rPr lang="en-US" sz="2400" dirty="0"/>
              <a:t>Each prototype or release can take different amounts of time to deliver, and can take differing amounts of effort.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FBFC-13EA-4DF9-AB4D-757DF265E47E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5EAA1-BAA4-45C8-8EF2-94357742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4876505"/>
            <a:ext cx="5456393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Concurrent Engineering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010" y="1556083"/>
            <a:ext cx="5790790" cy="4256887"/>
          </a:xfrm>
        </p:spPr>
        <p:txBody>
          <a:bodyPr>
            <a:normAutofit/>
          </a:bodyPr>
          <a:lstStyle/>
          <a:p>
            <a:r>
              <a:rPr lang="en-US" sz="2600" dirty="0"/>
              <a:t>Explicitly accounts for the divide and conquer principle.</a:t>
            </a:r>
          </a:p>
          <a:p>
            <a:endParaRPr lang="en-US" sz="2600" dirty="0"/>
          </a:p>
          <a:p>
            <a:r>
              <a:rPr lang="en-US" sz="2600" dirty="0"/>
              <a:t>Each team works on its own component, typically following a spiral or evolutionary approach.</a:t>
            </a:r>
          </a:p>
          <a:p>
            <a:endParaRPr lang="en-US" sz="2600" dirty="0"/>
          </a:p>
          <a:p>
            <a:r>
              <a:rPr lang="en-US" sz="2600" dirty="0"/>
              <a:t>There has to be some initial planning, and periodic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86C1-38D2-4E51-B684-CF176679B343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4603A-8C65-4BDC-81E2-9D984438E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454"/>
            <a:ext cx="4724809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Rapid Action Development (RAD)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Autofit/>
          </a:bodyPr>
          <a:lstStyle/>
          <a:p>
            <a:r>
              <a:rPr lang="en-US" sz="2600" dirty="0"/>
              <a:t>Focuses on delivering working software in a short timelines.</a:t>
            </a:r>
          </a:p>
          <a:p>
            <a:r>
              <a:rPr lang="en-US" sz="2600" dirty="0"/>
              <a:t>Emphasizes quick and iterative release cycles.</a:t>
            </a:r>
          </a:p>
          <a:p>
            <a:r>
              <a:rPr lang="en-US" sz="2600" dirty="0"/>
              <a:t>More flexible and responsive to user feedback and changing requirement. </a:t>
            </a:r>
          </a:p>
          <a:p>
            <a:r>
              <a:rPr lang="en-US" sz="2600" dirty="0"/>
              <a:t>The RAD model is used when the requirements are fully understood and the component-based construction approach is adopted.</a:t>
            </a:r>
          </a:p>
          <a:p>
            <a:r>
              <a:rPr lang="en-US" sz="2600" dirty="0"/>
              <a:t>Close teamwork among end users and information systems specialists.</a:t>
            </a:r>
          </a:p>
          <a:p>
            <a:r>
              <a:rPr lang="en-US" sz="2600" dirty="0"/>
              <a:t>Applies reusable softwares and frameworks.</a:t>
            </a:r>
          </a:p>
          <a:p>
            <a:r>
              <a:rPr lang="en-US" sz="2600" b="1" dirty="0"/>
              <a:t>Agile development </a:t>
            </a:r>
            <a:r>
              <a:rPr lang="en-US" sz="2600" dirty="0"/>
              <a:t>is a type of RAD model.</a:t>
            </a:r>
          </a:p>
          <a:p>
            <a:pPr lvl="1"/>
            <a:r>
              <a:rPr lang="en-US" dirty="0"/>
              <a:t>Breaks the large project into a series of subproject and build them in short periods using iteration and continuous feedback.</a:t>
            </a:r>
          </a:p>
          <a:p>
            <a:pPr lvl="1"/>
            <a:r>
              <a:rPr lang="en-US" dirty="0"/>
              <a:t>Emphasizes face-to-face communication over written documents.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8E3D-FB6E-4860-ADB5-17D968B5A0B9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E79A-A4C4-4D67-B279-4AE2173153FE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FEE5F51-6320-495D-966B-2F45F5A5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848083"/>
            <a:ext cx="7437765" cy="3901778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A89C739-4F7C-4259-AFC1-D5C6C0939DAF}"/>
              </a:ext>
            </a:extLst>
          </p:cNvPr>
          <p:cNvSpPr txBox="1">
            <a:spLocks/>
          </p:cNvSpPr>
          <p:nvPr/>
        </p:nvSpPr>
        <p:spPr>
          <a:xfrm>
            <a:off x="838200" y="1268963"/>
            <a:ext cx="1076908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redesigning book-purchase process from a bookstore –</a:t>
            </a:r>
          </a:p>
        </p:txBody>
      </p:sp>
    </p:spTree>
    <p:extLst>
      <p:ext uri="{BB962C8B-B14F-4D97-AF65-F5344CB8AC3E}">
        <p14:creationId xmlns:p14="http://schemas.microsoft.com/office/powerpoint/2010/main" val="239708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Structured Methodologies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B040-30A2-4795-985F-CB184D78E390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F227FB-37C7-4A4F-A986-AA5E48B0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/>
          </a:bodyPr>
          <a:lstStyle/>
          <a:p>
            <a:r>
              <a:rPr lang="en-US" sz="2600" dirty="0"/>
              <a:t>Structured refers to the fact that the techniques are step by step, with each step building on the previous one.</a:t>
            </a:r>
          </a:p>
          <a:p>
            <a:r>
              <a:rPr lang="en-US" sz="2600" dirty="0"/>
              <a:t>Structured methodologies are top-down, progressing from the highest, most abstract level to the lowest level of detail—from the general to the specific.</a:t>
            </a:r>
          </a:p>
          <a:p>
            <a:r>
              <a:rPr lang="en-US" sz="2600" dirty="0"/>
              <a:t>Structured analysis, modeling, and design methods are </a:t>
            </a:r>
            <a:r>
              <a:rPr lang="en-US" sz="2600" b="1" dirty="0"/>
              <a:t>process-oriented</a:t>
            </a:r>
            <a:r>
              <a:rPr lang="en-US" sz="2600" dirty="0"/>
              <a:t>.</a:t>
            </a:r>
          </a:p>
          <a:p>
            <a:r>
              <a:rPr lang="en-US" sz="2600" dirty="0"/>
              <a:t>These methods separate data from processes.</a:t>
            </a:r>
          </a:p>
          <a:p>
            <a:r>
              <a:rPr lang="en-US" sz="2600" dirty="0"/>
              <a:t>These processes (or actions) capture, store, manipulate, and distribute data as the data flow through a system.</a:t>
            </a:r>
          </a:p>
          <a:p>
            <a:r>
              <a:rPr lang="en-US" sz="2600" dirty="0"/>
              <a:t>Some structured languages are – C, Pascal, Fortran, COBOL, BASIC, etc.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3471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Structured Methodologies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F11-28A2-43C6-8F8A-0A9B70B9BA73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A161CA-D96F-4D23-8668-1D1B771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/>
          <a:lstStyle/>
          <a:p>
            <a:r>
              <a:rPr lang="en-US" sz="2600" b="1" dirty="0"/>
              <a:t>Data Flow Diagram (DFD):</a:t>
            </a:r>
          </a:p>
          <a:p>
            <a:pPr lvl="1"/>
            <a:r>
              <a:rPr lang="en-US" dirty="0"/>
              <a:t>A tool to represent a system’s component processes and the flow of data between them for structured analysis.</a:t>
            </a:r>
          </a:p>
          <a:p>
            <a:pPr lvl="1"/>
            <a:r>
              <a:rPr lang="en-US" dirty="0"/>
              <a:t>Offers a logical graphic model of information flow.</a:t>
            </a:r>
          </a:p>
          <a:p>
            <a:pPr lvl="1"/>
            <a:r>
              <a:rPr lang="en-US" dirty="0"/>
              <a:t>Partitions a system into modules that show manageable levels of detail.</a:t>
            </a:r>
          </a:p>
          <a:p>
            <a:pPr lvl="1"/>
            <a:r>
              <a:rPr lang="en-US" dirty="0"/>
              <a:t>Can be used to depict both higher-level processes and lower level details.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0A4368-2A0D-4DB8-8D5A-2F9DBF6F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72" y="3429000"/>
            <a:ext cx="5016456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4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/>
          </a:bodyPr>
          <a:lstStyle/>
          <a:p>
            <a:r>
              <a:rPr lang="en-US" sz="2600" b="1" dirty="0"/>
              <a:t>Object oriented paradigm –</a:t>
            </a:r>
          </a:p>
          <a:p>
            <a:pPr lvl="1"/>
            <a:r>
              <a:rPr lang="en-GB" dirty="0">
                <a:cs typeface="Times New Roman" pitchFamily="18" charset="0"/>
              </a:rPr>
              <a:t>Organizing procedural abstractions in the context of data abstractions.</a:t>
            </a:r>
            <a:endParaRPr lang="en-US" dirty="0"/>
          </a:p>
          <a:p>
            <a:pPr lvl="1"/>
            <a:r>
              <a:rPr lang="en-GB" dirty="0">
                <a:cs typeface="Times" charset="0"/>
              </a:rPr>
              <a:t>All computations are performed in the context of objects.</a:t>
            </a:r>
          </a:p>
          <a:p>
            <a:pPr lvl="1"/>
            <a:r>
              <a:rPr lang="en-GB" dirty="0">
                <a:cs typeface="Times" charset="0"/>
              </a:rPr>
              <a:t>Objects contain data and methods.</a:t>
            </a:r>
          </a:p>
          <a:p>
            <a:pPr lvl="1"/>
            <a:r>
              <a:rPr lang="en-GB" dirty="0">
                <a:cs typeface="Times" charset="0"/>
              </a:rPr>
              <a:t>A running program can be seen as a collection of objects collaborating to perform a given task.</a:t>
            </a:r>
            <a:r>
              <a:rPr lang="en-US" dirty="0"/>
              <a:t> </a:t>
            </a:r>
          </a:p>
          <a:p>
            <a:pPr lvl="1"/>
            <a:endParaRPr lang="en-GB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0315-89F7-41BB-BE07-F47EEA8F4674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600" dirty="0"/>
              <a:t> </a:t>
            </a:r>
            <a:r>
              <a:rPr lang="en-US" sz="2600" b="1" dirty="0"/>
              <a:t>Class</a:t>
            </a:r>
            <a:r>
              <a:rPr lang="en-US" sz="2600" dirty="0"/>
              <a:t> –</a:t>
            </a:r>
          </a:p>
          <a:p>
            <a:pPr marL="457200" lvl="1" indent="0"/>
            <a:r>
              <a:rPr lang="en-US" dirty="0"/>
              <a:t> </a:t>
            </a:r>
            <a:r>
              <a:rPr lang="en-GB" dirty="0"/>
              <a:t>A unit of abstraction in an object oriented program</a:t>
            </a:r>
            <a:r>
              <a:rPr lang="en-US" dirty="0"/>
              <a:t>.</a:t>
            </a:r>
          </a:p>
          <a:p>
            <a:pPr marL="457200" lvl="1" indent="0"/>
            <a:r>
              <a:rPr lang="en-US" dirty="0"/>
              <a:t> Represents similar objects and instances.</a:t>
            </a:r>
          </a:p>
          <a:p>
            <a:pPr marL="457200" lvl="1" indent="0"/>
            <a:r>
              <a:rPr lang="en-US" dirty="0"/>
              <a:t> A kind of software module that represents the instances’ structure and behavior.</a:t>
            </a:r>
          </a:p>
          <a:p>
            <a:pPr marL="457200" lvl="1" indent="0"/>
            <a:r>
              <a:rPr lang="en-US" dirty="0"/>
              <a:t> Variables defines inside class are called fields or member variables.</a:t>
            </a:r>
          </a:p>
          <a:p>
            <a:pPr marL="457200" lvl="1" indent="0"/>
            <a:r>
              <a:rPr lang="en-US" dirty="0"/>
              <a:t> Member variables can be instance variables and class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sz="2600" b="1" dirty="0"/>
              <a:t>Object and Instances </a:t>
            </a:r>
            <a:r>
              <a:rPr lang="en-US" dirty="0"/>
              <a:t>–</a:t>
            </a:r>
          </a:p>
          <a:p>
            <a:pPr marL="457200" lvl="1" indent="0"/>
            <a:r>
              <a:rPr lang="en-US" dirty="0"/>
              <a:t> A chunk of structured data </a:t>
            </a:r>
            <a:r>
              <a:rPr lang="en-GB" dirty="0">
                <a:cs typeface="Times" charset="0"/>
              </a:rPr>
              <a:t>in a running software system</a:t>
            </a:r>
            <a:r>
              <a:rPr lang="en-US" dirty="0"/>
              <a:t>.</a:t>
            </a:r>
          </a:p>
          <a:p>
            <a:pPr marL="457200" lvl="1" indent="0"/>
            <a:r>
              <a:rPr lang="en-US" dirty="0"/>
              <a:t> A concrete realization of a class, containing data and methods. </a:t>
            </a:r>
          </a:p>
          <a:p>
            <a:pPr marL="457200" lvl="1" indent="0"/>
            <a:r>
              <a:rPr lang="en-US" dirty="0"/>
              <a:t> Has properties (data) and behavior (functions).</a:t>
            </a:r>
          </a:p>
          <a:p>
            <a:pPr marL="457200" lvl="1" indent="0"/>
            <a:r>
              <a:rPr lang="en-US" dirty="0"/>
              <a:t> Instance refers to a particular object created from a class.</a:t>
            </a:r>
          </a:p>
          <a:p>
            <a:pPr marL="457200" lvl="1" indent="0"/>
            <a:endParaRPr lang="en-US" dirty="0"/>
          </a:p>
          <a:p>
            <a:pPr lvl="1"/>
            <a:endParaRPr lang="en-GB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76F-8A46-4021-9E97-5227CD72803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6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FF1B-A2C8-4F4C-8DF3-BD08A1048080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7CBCD7-CED6-4FE6-858B-5947928C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881317"/>
            <a:ext cx="6953250" cy="3648075"/>
          </a:xfrm>
        </p:spPr>
      </p:pic>
    </p:spTree>
    <p:extLst>
      <p:ext uri="{BB962C8B-B14F-4D97-AF65-F5344CB8AC3E}">
        <p14:creationId xmlns:p14="http://schemas.microsoft.com/office/powerpoint/2010/main" val="237568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D2C2-5827-4FEB-A949-19C54B0E94E1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173AF-889E-4142-ABE9-3C59087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Four pillars of object oriented programming –</a:t>
            </a:r>
          </a:p>
          <a:p>
            <a:pPr lvl="1"/>
            <a:r>
              <a:rPr lang="en-US" b="1" dirty="0"/>
              <a:t>Encapsulation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 process of wrapping code and data together into a single unit.</a:t>
            </a:r>
          </a:p>
          <a:p>
            <a:pPr lvl="2"/>
            <a:r>
              <a:rPr lang="en-US" sz="2200" dirty="0"/>
              <a:t>Access modifiers (e.g. private, public, protected, default) are used to set the visibility level and have more control on the properties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Inheritance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 process of one class inheriting properties and methods from another class.</a:t>
            </a:r>
          </a:p>
          <a:p>
            <a:pPr lvl="2"/>
            <a:r>
              <a:rPr lang="en-US" sz="2200" dirty="0"/>
              <a:t>Can be single, multiple, multilevel, hierarchical, and hybrid.</a:t>
            </a:r>
          </a:p>
          <a:p>
            <a:pPr lvl="2"/>
            <a:r>
              <a:rPr lang="en-US" sz="2200" dirty="0"/>
              <a:t>Enables reusability.</a:t>
            </a:r>
          </a:p>
          <a:p>
            <a:pPr lvl="1"/>
            <a:r>
              <a:rPr lang="en-US" b="1" dirty="0"/>
              <a:t>Polymorphism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 ability to perform many things in many ways.</a:t>
            </a:r>
          </a:p>
          <a:p>
            <a:pPr lvl="2"/>
            <a:r>
              <a:rPr lang="en-US" sz="2200" dirty="0"/>
              <a:t>Can be static (compile-time) and dynamic (runtime).</a:t>
            </a:r>
          </a:p>
          <a:p>
            <a:pPr lvl="1"/>
            <a:r>
              <a:rPr lang="en-US" b="1" dirty="0"/>
              <a:t>Abstraction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Hiding implementation details and exposing only the functionality to the user.</a:t>
            </a:r>
          </a:p>
          <a:p>
            <a:pPr lvl="2"/>
            <a:r>
              <a:rPr lang="en-US" sz="2200" dirty="0"/>
              <a:t>Abstract classes (Interface in java) provide only the functions, not the implementations.</a:t>
            </a:r>
          </a:p>
          <a:p>
            <a:pPr lvl="2"/>
            <a:endParaRPr lang="en-US" sz="22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1E93-C1A4-416E-B80E-4D227BD601C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36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6CCD47A-D278-44EE-9106-451B54BC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/>
              <a:t> If a class ‘Car’ is inherited from another class ‘Transport’, then-</a:t>
            </a:r>
          </a:p>
          <a:p>
            <a:pPr marL="457200" lvl="1" indent="0"/>
            <a:r>
              <a:rPr lang="en-US" sz="2600" dirty="0"/>
              <a:t> ‘Transport’ is </a:t>
            </a:r>
            <a:r>
              <a:rPr lang="en-US" sz="2600" b="1" dirty="0"/>
              <a:t>base class/parent class/superclass</a:t>
            </a:r>
            <a:r>
              <a:rPr lang="en-US" sz="2600" dirty="0"/>
              <a:t>.</a:t>
            </a:r>
          </a:p>
          <a:p>
            <a:pPr marL="457200" lvl="1" indent="0"/>
            <a:r>
              <a:rPr lang="en-US" sz="2600" dirty="0"/>
              <a:t> ‘Car’ is </a:t>
            </a:r>
            <a:r>
              <a:rPr lang="en-US" sz="2600" b="1" dirty="0"/>
              <a:t>derived class/child class/sub class</a:t>
            </a:r>
            <a:r>
              <a:rPr lang="en-US" sz="2600" dirty="0"/>
              <a:t>.</a:t>
            </a:r>
          </a:p>
          <a:p>
            <a:endParaRPr lang="en-US" b="1" dirty="0"/>
          </a:p>
          <a:p>
            <a:r>
              <a:rPr lang="en-US" b="1" dirty="0"/>
              <a:t>Generalization</a:t>
            </a:r>
            <a:r>
              <a:rPr lang="en-US" dirty="0"/>
              <a:t> –</a:t>
            </a:r>
          </a:p>
          <a:p>
            <a:pPr lvl="1"/>
            <a:r>
              <a:rPr lang="en-US" sz="2600" dirty="0"/>
              <a:t>Bottom-up approach.</a:t>
            </a:r>
          </a:p>
          <a:p>
            <a:pPr lvl="1"/>
            <a:r>
              <a:rPr lang="en-US" sz="2600" dirty="0"/>
              <a:t>The process of extracting common features from subclasses and makes a generalized superclass.</a:t>
            </a:r>
          </a:p>
          <a:p>
            <a:pPr lvl="1"/>
            <a:r>
              <a:rPr lang="en-US" sz="2600" dirty="0"/>
              <a:t>In the example, ‘Transport’ is a generalized class.</a:t>
            </a:r>
          </a:p>
          <a:p>
            <a:endParaRPr lang="en-US" b="1" dirty="0"/>
          </a:p>
          <a:p>
            <a:r>
              <a:rPr lang="en-US" b="1" dirty="0"/>
              <a:t>Specification</a:t>
            </a:r>
            <a:r>
              <a:rPr lang="en-US" dirty="0"/>
              <a:t> –</a:t>
            </a:r>
          </a:p>
          <a:p>
            <a:pPr lvl="1"/>
            <a:r>
              <a:rPr lang="en-US" sz="2600" dirty="0"/>
              <a:t>Top-down approach.</a:t>
            </a:r>
          </a:p>
          <a:p>
            <a:pPr lvl="1"/>
            <a:r>
              <a:rPr lang="en-US" sz="2600" dirty="0"/>
              <a:t>The process of creating more specific subclasses from a general superclass by adding more attributes or behaviors.</a:t>
            </a:r>
          </a:p>
          <a:p>
            <a:pPr lvl="1"/>
            <a:r>
              <a:rPr lang="en-US" sz="2600" dirty="0"/>
              <a:t>In the example, ‘Car’ is a specific class.</a:t>
            </a:r>
          </a:p>
        </p:txBody>
      </p:sp>
    </p:spTree>
    <p:extLst>
      <p:ext uri="{BB962C8B-B14F-4D97-AF65-F5344CB8AC3E}">
        <p14:creationId xmlns:p14="http://schemas.microsoft.com/office/powerpoint/2010/main" val="776271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066" y="1268962"/>
            <a:ext cx="6116216" cy="4749283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IS-A</a:t>
            </a:r>
            <a:r>
              <a:rPr lang="en-US" sz="2600" dirty="0"/>
              <a:t> rule represents an</a:t>
            </a:r>
            <a:r>
              <a:rPr lang="en-US" sz="2600" b="1" dirty="0"/>
              <a:t> </a:t>
            </a:r>
            <a:r>
              <a:rPr lang="en-US" sz="2600" dirty="0"/>
              <a:t>inheritance</a:t>
            </a:r>
            <a:r>
              <a:rPr lang="en-US" sz="2600" b="1" dirty="0"/>
              <a:t> </a:t>
            </a:r>
            <a:r>
              <a:rPr lang="en-US" sz="2600" dirty="0"/>
              <a:t>relationship, where a subclass is a specialized version of its superclass.</a:t>
            </a:r>
          </a:p>
          <a:p>
            <a:pPr lvl="1"/>
            <a:r>
              <a:rPr lang="en-US" dirty="0"/>
              <a:t>A ‘Car’ </a:t>
            </a:r>
            <a:r>
              <a:rPr lang="en-US" b="1" dirty="0"/>
              <a:t>is a</a:t>
            </a:r>
            <a:r>
              <a:rPr lang="en-US" dirty="0"/>
              <a:t> ‘Transport’.</a:t>
            </a:r>
          </a:p>
          <a:p>
            <a:pPr lvl="1"/>
            <a:r>
              <a:rPr lang="en-US" dirty="0"/>
              <a:t>A ‘Circle’ </a:t>
            </a:r>
            <a:r>
              <a:rPr lang="en-US" b="1" dirty="0"/>
              <a:t>is an </a:t>
            </a:r>
            <a:r>
              <a:rPr lang="en-US" dirty="0"/>
              <a:t>‘Ellipse’.</a:t>
            </a:r>
          </a:p>
          <a:p>
            <a:endParaRPr lang="en-US" dirty="0"/>
          </a:p>
          <a:p>
            <a:r>
              <a:rPr lang="en-US" sz="2600" b="1" dirty="0"/>
              <a:t>The inheritance hierarchy </a:t>
            </a:r>
            <a:r>
              <a:rPr lang="en-US" sz="2600" dirty="0"/>
              <a:t>shows the relationship between the super classes and the subclasses.</a:t>
            </a:r>
          </a:p>
          <a:p>
            <a:endParaRPr lang="en-US" dirty="0">
              <a:cs typeface="Times" charset="0"/>
            </a:endParaRPr>
          </a:p>
          <a:p>
            <a:r>
              <a:rPr lang="en-US" sz="2600" dirty="0">
                <a:cs typeface="Times" charset="0"/>
              </a:rPr>
              <a:t>A triangle means generalization.</a:t>
            </a:r>
            <a:endParaRPr lang="en-GB" sz="2600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7C6A-C1E3-4B50-B6DD-0B2F08E0AD1F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1028">
            <a:extLst>
              <a:ext uri="{FF2B5EF4-FFF2-40B4-BE49-F238E27FC236}">
                <a16:creationId xmlns:a16="http://schemas.microsoft.com/office/drawing/2014/main" id="{40C99A80-F80C-460B-8B9D-ECD65919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80313"/>
            <a:ext cx="4652866" cy="45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8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57E-3679-4FEF-A7DC-CF88BEC1B7B1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Abstract class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A class that cannot be instantiated and is meant to be extended.</a:t>
            </a:r>
          </a:p>
          <a:p>
            <a:pPr lvl="1"/>
            <a:r>
              <a:rPr lang="en-US" dirty="0"/>
              <a:t>Provides a base class with common properties and behaviors for subclasses.</a:t>
            </a:r>
          </a:p>
          <a:p>
            <a:pPr lvl="1"/>
            <a:r>
              <a:rPr lang="en-US" dirty="0"/>
              <a:t>Can contain abstract methods and concrete methods.</a:t>
            </a:r>
          </a:p>
          <a:p>
            <a:pPr lvl="1"/>
            <a:r>
              <a:rPr lang="en-US" dirty="0"/>
              <a:t>Can have constructors, fields, and static methods.</a:t>
            </a:r>
          </a:p>
          <a:p>
            <a:pPr lvl="1"/>
            <a:r>
              <a:rPr lang="en-US" dirty="0"/>
              <a:t>A subclass must override all abstract methods or declare itself abstract.</a:t>
            </a:r>
          </a:p>
          <a:p>
            <a:pPr lvl="1"/>
            <a:r>
              <a:rPr lang="en-US" dirty="0"/>
              <a:t>Cannot create objects of an abstract class directly.</a:t>
            </a:r>
          </a:p>
          <a:p>
            <a:pPr lvl="1"/>
            <a:r>
              <a:rPr lang="en-US" dirty="0"/>
              <a:t>Supports multiple levels of inheritance.</a:t>
            </a:r>
          </a:p>
          <a:p>
            <a:pPr lvl="1"/>
            <a:endParaRPr lang="en-US" dirty="0"/>
          </a:p>
          <a:p>
            <a:r>
              <a:rPr lang="en-US" b="1" dirty="0"/>
              <a:t>Abstract method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A method without a body.</a:t>
            </a:r>
          </a:p>
          <a:p>
            <a:pPr lvl="1"/>
            <a:r>
              <a:rPr lang="en-US" dirty="0"/>
              <a:t>Must be implemented by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113550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5AC2-6F73-4419-ABEE-5C5A9B74D93A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Method overriding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When a subclass provides a specific implementation of a method that is already defined in its superclass.</a:t>
            </a:r>
          </a:p>
          <a:p>
            <a:pPr lvl="1"/>
            <a:r>
              <a:rPr lang="en-US" dirty="0"/>
              <a:t>The method in the subclass must have the same name, return type, and parameters as in the superclass.</a:t>
            </a:r>
          </a:p>
          <a:p>
            <a:pPr lvl="1"/>
            <a:r>
              <a:rPr lang="en-US" dirty="0"/>
              <a:t>Overriding can only occur when a subclass inherits from a superclass.</a:t>
            </a:r>
          </a:p>
          <a:p>
            <a:pPr lvl="1"/>
            <a:r>
              <a:rPr lang="en-US" dirty="0"/>
              <a:t>Cannot reduce the visibility, but can increase it.</a:t>
            </a:r>
          </a:p>
          <a:p>
            <a:pPr lvl="1"/>
            <a:r>
              <a:rPr lang="en-US" dirty="0"/>
              <a:t>Constructors, static, and final methods can not be overridden.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Enhances Code Flexibility and Reusability.</a:t>
            </a:r>
          </a:p>
        </p:txBody>
      </p:sp>
    </p:spTree>
    <p:extLst>
      <p:ext uri="{BB962C8B-B14F-4D97-AF65-F5344CB8AC3E}">
        <p14:creationId xmlns:p14="http://schemas.microsoft.com/office/powerpoint/2010/main" val="14237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EE14-B385-43F6-8463-B1768B99BF51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B37801-650A-41D7-8EFF-95183448C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80" y="2274470"/>
            <a:ext cx="7834039" cy="23090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F798DC-0E64-43BA-AA8C-12A0722D86E1}"/>
              </a:ext>
            </a:extLst>
          </p:cNvPr>
          <p:cNvSpPr txBox="1">
            <a:spLocks/>
          </p:cNvSpPr>
          <p:nvPr/>
        </p:nvSpPr>
        <p:spPr>
          <a:xfrm>
            <a:off x="838200" y="1268963"/>
            <a:ext cx="1076908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redesigning book-purchase process by applying IT –</a:t>
            </a:r>
          </a:p>
        </p:txBody>
      </p:sp>
    </p:spTree>
    <p:extLst>
      <p:ext uri="{BB962C8B-B14F-4D97-AF65-F5344CB8AC3E}">
        <p14:creationId xmlns:p14="http://schemas.microsoft.com/office/powerpoint/2010/main" val="87017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65AA-B9F4-4212-AF8E-FE55B47A2417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Compile time polymorphism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Method binding happens at compile-time.</a:t>
            </a:r>
          </a:p>
          <a:p>
            <a:pPr lvl="1"/>
            <a:r>
              <a:rPr lang="en-US" dirty="0"/>
              <a:t>Achieved through method overloading and operator overloading</a:t>
            </a:r>
          </a:p>
          <a:p>
            <a:pPr lvl="1"/>
            <a:r>
              <a:rPr lang="en-US" dirty="0"/>
              <a:t>Resolved by the compiler before execution.</a:t>
            </a:r>
          </a:p>
          <a:p>
            <a:pPr lvl="1"/>
            <a:r>
              <a:rPr lang="en-US" dirty="0"/>
              <a:t>Less flexible but faster.</a:t>
            </a:r>
          </a:p>
          <a:p>
            <a:pPr lvl="1"/>
            <a:r>
              <a:rPr lang="en-US" dirty="0"/>
              <a:t>Can work within the same class.</a:t>
            </a:r>
          </a:p>
          <a:p>
            <a:pPr lvl="1"/>
            <a:endParaRPr lang="en-US" b="1" dirty="0"/>
          </a:p>
          <a:p>
            <a:r>
              <a:rPr lang="en-US" b="1" dirty="0"/>
              <a:t>Run time polymorphism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Method binding happens at runtime.</a:t>
            </a:r>
          </a:p>
          <a:p>
            <a:pPr lvl="1"/>
            <a:r>
              <a:rPr lang="en-US" dirty="0"/>
              <a:t>Achieved through method overriding and upcasting.</a:t>
            </a:r>
          </a:p>
          <a:p>
            <a:pPr lvl="1"/>
            <a:r>
              <a:rPr lang="en-US" dirty="0"/>
              <a:t>Resolved during runtime based on the actual object.</a:t>
            </a:r>
          </a:p>
          <a:p>
            <a:pPr lvl="1"/>
            <a:r>
              <a:rPr lang="en-US" dirty="0"/>
              <a:t>More flexible but slightly slower.</a:t>
            </a:r>
          </a:p>
          <a:p>
            <a:pPr lvl="1"/>
            <a:r>
              <a:rPr lang="en-US" dirty="0"/>
              <a:t>Requires inheritance and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3409686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Inheritance and 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4506-999F-427A-B663-4AB093AF28CC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41</a:t>
            </a:fld>
            <a:endParaRPr lang="en-US"/>
          </a:p>
        </p:txBody>
      </p:sp>
      <p:pic>
        <p:nvPicPr>
          <p:cNvPr id="10" name="Picture 10" descr="Picture 1">
            <a:extLst>
              <a:ext uri="{FF2B5EF4-FFF2-40B4-BE49-F238E27FC236}">
                <a16:creationId xmlns:a16="http://schemas.microsoft.com/office/drawing/2014/main" id="{1DF92FC0-E6EC-461A-93B6-6F08268F9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968" y="1054360"/>
            <a:ext cx="8158064" cy="5301990"/>
          </a:xfrm>
        </p:spPr>
      </p:pic>
    </p:spTree>
    <p:extLst>
      <p:ext uri="{BB962C8B-B14F-4D97-AF65-F5344CB8AC3E}">
        <p14:creationId xmlns:p14="http://schemas.microsoft.com/office/powerpoint/2010/main" val="303381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18-A122-4D93-AF3E-C1DC3C7B71B6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1C9687-5BC9-47D1-8032-D09BB50F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3019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Casting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The process of converting one data type into another.</a:t>
            </a:r>
          </a:p>
          <a:p>
            <a:pPr lvl="1"/>
            <a:r>
              <a:rPr lang="en-US" b="1" dirty="0"/>
              <a:t>Implicit</a:t>
            </a:r>
            <a:r>
              <a:rPr lang="en-US" dirty="0"/>
              <a:t> – Done by the compiler.</a:t>
            </a:r>
          </a:p>
          <a:p>
            <a:pPr lvl="1"/>
            <a:r>
              <a:rPr lang="en-US" b="1" dirty="0"/>
              <a:t>Explicit</a:t>
            </a:r>
            <a:r>
              <a:rPr lang="en-US" dirty="0"/>
              <a:t> – Done be the programmer.</a:t>
            </a:r>
          </a:p>
          <a:p>
            <a:pPr lvl="1"/>
            <a:r>
              <a:rPr lang="en-US" b="1" dirty="0"/>
              <a:t>Primitive type casting</a:t>
            </a:r>
            <a:r>
              <a:rPr lang="en-US" dirty="0"/>
              <a:t> –</a:t>
            </a:r>
          </a:p>
          <a:p>
            <a:pPr lvl="2"/>
            <a:r>
              <a:rPr lang="en-US" b="1" dirty="0"/>
              <a:t>Widening</a:t>
            </a:r>
            <a:r>
              <a:rPr lang="en-US" dirty="0"/>
              <a:t> –</a:t>
            </a:r>
          </a:p>
          <a:p>
            <a:pPr lvl="3"/>
            <a:r>
              <a:rPr lang="en-US" sz="2200" dirty="0"/>
              <a:t>Smaller to large data types.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int var1 = 10; long var2 = (long) var1;</a:t>
            </a:r>
          </a:p>
          <a:p>
            <a:pPr lvl="2"/>
            <a:r>
              <a:rPr lang="en-US" b="1" dirty="0"/>
              <a:t>Narrowing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Larger to smaller data types.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long var1 = 10; int var2 = (int) var1;</a:t>
            </a:r>
          </a:p>
          <a:p>
            <a:pPr lvl="1"/>
            <a:r>
              <a:rPr lang="en-US" b="1" dirty="0"/>
              <a:t>Reference type casting </a:t>
            </a:r>
            <a:r>
              <a:rPr lang="en-US" dirty="0"/>
              <a:t>–</a:t>
            </a:r>
          </a:p>
          <a:p>
            <a:pPr lvl="2"/>
            <a:r>
              <a:rPr lang="en-US" b="1" dirty="0"/>
              <a:t>Upcasting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Converting a subclass to a superclass.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Superclass obj = new Subclass();</a:t>
            </a:r>
          </a:p>
          <a:p>
            <a:pPr lvl="2"/>
            <a:r>
              <a:rPr lang="en-US" b="1" dirty="0"/>
              <a:t>Downcasting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Converting a superclass to a subclass.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Superclass obj1; Subclass obj2 = (subclass) obj1;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8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5818-BD9F-4EA7-9B30-5896B4F15DFA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3C0FB-99B4-47A5-91B1-FB5C5115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Interfaces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A feature in java.</a:t>
            </a:r>
          </a:p>
          <a:p>
            <a:pPr lvl="1"/>
            <a:r>
              <a:rPr lang="en-US" dirty="0"/>
              <a:t>Only abstract, default, and static methods are allowed.</a:t>
            </a:r>
          </a:p>
          <a:p>
            <a:pPr lvl="1"/>
            <a:r>
              <a:rPr lang="en-US" dirty="0"/>
              <a:t>Cannot have instance variables and constructors.</a:t>
            </a:r>
          </a:p>
          <a:p>
            <a:pPr lvl="1"/>
            <a:r>
              <a:rPr lang="en-US" dirty="0"/>
              <a:t>A class can implement multiple interfaces.</a:t>
            </a:r>
          </a:p>
          <a:p>
            <a:pPr lvl="1"/>
            <a:r>
              <a:rPr lang="en-US" dirty="0"/>
              <a:t>Ex: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interface Animal { void makeSound(); 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class Dog implements Animal { </a:t>
            </a:r>
          </a:p>
          <a:p>
            <a:pPr marL="1371600" lvl="3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public void makeSound() { System.out.println("Dog barks"); 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public class Main {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public static void main(String[]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 {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Animal myDog = new Dog(); myDog.makeSound();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// Output: Dog barks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832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775C-3FF8-45E1-A754-92428054F72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Access specifiers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Only the methods of the current class can access.</a:t>
            </a:r>
          </a:p>
          <a:p>
            <a:pPr lvl="1"/>
            <a:r>
              <a:rPr lang="en-US" dirty="0"/>
              <a:t>Protected</a:t>
            </a:r>
          </a:p>
          <a:p>
            <a:pPr lvl="2"/>
            <a:r>
              <a:rPr lang="en-US" dirty="0"/>
              <a:t>Inherited classes can also access these variables.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Classes within the same package can access.</a:t>
            </a:r>
          </a:p>
          <a:p>
            <a:pPr lvl="2"/>
            <a:r>
              <a:rPr lang="en-US" dirty="0"/>
              <a:t>Not in C++.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Anybody can access.</a:t>
            </a:r>
          </a:p>
        </p:txBody>
      </p:sp>
    </p:spTree>
    <p:extLst>
      <p:ext uri="{BB962C8B-B14F-4D97-AF65-F5344CB8AC3E}">
        <p14:creationId xmlns:p14="http://schemas.microsoft.com/office/powerpoint/2010/main" val="3421844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AB5-B03C-4B5D-AA72-C04A618AD598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1"/>
            <a:ext cx="10515600" cy="2696546"/>
          </a:xfrm>
        </p:spPr>
        <p:txBody>
          <a:bodyPr>
            <a:normAutofit/>
          </a:bodyPr>
          <a:lstStyle/>
          <a:p>
            <a:r>
              <a:rPr lang="en-US" sz="2600" b="1" dirty="0"/>
              <a:t>Threads –</a:t>
            </a:r>
          </a:p>
          <a:p>
            <a:pPr lvl="1"/>
            <a:r>
              <a:rPr lang="en-US" dirty="0"/>
              <a:t>a single path of execution in a program. </a:t>
            </a:r>
          </a:p>
          <a:p>
            <a:pPr lvl="1"/>
            <a:r>
              <a:rPr lang="en-US" dirty="0"/>
              <a:t>Each thread can run a specific task.</a:t>
            </a:r>
          </a:p>
          <a:p>
            <a:pPr lvl="1"/>
            <a:r>
              <a:rPr lang="en-US" b="1" dirty="0"/>
              <a:t>Multithreading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Running multiple tasks simultaneously in the same program.</a:t>
            </a:r>
          </a:p>
          <a:p>
            <a:pPr lvl="2"/>
            <a:r>
              <a:rPr lang="en-US" dirty="0"/>
              <a:t>A program can have multiple threads (e.g., handling user input, data processing, and UI updates at once).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BEF80-469A-4F83-83D7-9F4F3326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24" y="3615661"/>
            <a:ext cx="5655076" cy="2551411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13C4F0C-0354-405E-812F-7598F1D71826}"/>
              </a:ext>
            </a:extLst>
          </p:cNvPr>
          <p:cNvSpPr txBox="1">
            <a:spLocks/>
          </p:cNvSpPr>
          <p:nvPr/>
        </p:nvSpPr>
        <p:spPr>
          <a:xfrm>
            <a:off x="838200" y="3844212"/>
            <a:ext cx="4860524" cy="2458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Concurrency</a:t>
            </a:r>
            <a:r>
              <a:rPr lang="en-US" sz="2600" dirty="0"/>
              <a:t> means allowing multiple tasks to progress simultaneously.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Parallelism</a:t>
            </a:r>
            <a:r>
              <a:rPr lang="en-US" sz="2600" dirty="0"/>
              <a:t> means performing multiple tasks simultaneously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551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82A3-9048-479C-843C-48BF6AC1E16C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Programming style guidelines </a:t>
            </a:r>
            <a:r>
              <a:rPr lang="en-US" dirty="0"/>
              <a:t>–</a:t>
            </a:r>
          </a:p>
          <a:p>
            <a:pPr lvl="1"/>
            <a:r>
              <a:rPr lang="en-US" sz="2600" dirty="0"/>
              <a:t>Codes should be easy-to-understand, readable, portable and maintainable.</a:t>
            </a:r>
          </a:p>
          <a:p>
            <a:pPr lvl="1"/>
            <a:r>
              <a:rPr lang="en-US" sz="2600" dirty="0"/>
              <a:t>Reject clever code that is hard to understand.</a:t>
            </a:r>
          </a:p>
          <a:p>
            <a:pPr lvl="1"/>
            <a:r>
              <a:rPr lang="en-US" sz="2600" dirty="0"/>
              <a:t>Shorter code is not necessarily better.</a:t>
            </a:r>
          </a:p>
          <a:p>
            <a:pPr lvl="1"/>
            <a:r>
              <a:rPr lang="en-US" sz="2600" dirty="0"/>
              <a:t>Choose good and highly descriptive names.</a:t>
            </a:r>
          </a:p>
          <a:p>
            <a:pPr lvl="1"/>
            <a:r>
              <a:rPr lang="en-US" sz="2600" dirty="0"/>
              <a:t>Comment extensively. Comments should be about 25-50% of the code.</a:t>
            </a:r>
          </a:p>
          <a:p>
            <a:pPr lvl="1"/>
            <a:r>
              <a:rPr lang="en-US" sz="2600" dirty="0"/>
              <a:t>Do not comment the obvious.</a:t>
            </a:r>
          </a:p>
          <a:p>
            <a:pPr lvl="1"/>
            <a:r>
              <a:rPr lang="en-US" sz="2600" dirty="0"/>
              <a:t>Be consistent with organizing class elements and code layout. </a:t>
            </a:r>
          </a:p>
          <a:p>
            <a:pPr lvl="1"/>
            <a:r>
              <a:rPr lang="en-US" sz="2600" dirty="0"/>
              <a:t>Adhere to OOP principles and standard tech-stack-specific practices.</a:t>
            </a:r>
          </a:p>
          <a:p>
            <a:pPr lvl="1"/>
            <a:r>
              <a:rPr lang="en-US" sz="2600" dirty="0"/>
              <a:t>Avoid code duplication.</a:t>
            </a:r>
          </a:p>
          <a:p>
            <a:pPr lvl="1"/>
            <a:r>
              <a:rPr lang="en-US" sz="2600" dirty="0"/>
              <a:t>Prefer </a:t>
            </a:r>
            <a:r>
              <a:rPr lang="en-US" sz="2600" dirty="0">
                <a:latin typeface="Consolas" panose="020B0609020204030204" pitchFamily="49" charset="0"/>
              </a:rPr>
              <a:t>private</a:t>
            </a:r>
            <a:r>
              <a:rPr lang="en-US" sz="2600" dirty="0"/>
              <a:t> as opposed to </a:t>
            </a:r>
            <a:r>
              <a:rPr lang="en-US" sz="2600" dirty="0">
                <a:latin typeface="Consolas" panose="020B0609020204030204" pitchFamily="49" charset="0"/>
              </a:rPr>
              <a:t>public</a:t>
            </a:r>
            <a:r>
              <a:rPr lang="en-US" sz="2600" dirty="0">
                <a:latin typeface="Courier" pitchFamily="-84" charset="0"/>
              </a:rPr>
              <a:t>.</a:t>
            </a:r>
          </a:p>
          <a:p>
            <a:pPr lvl="1"/>
            <a:r>
              <a:rPr lang="en-US" sz="2600" dirty="0"/>
              <a:t>Do not mix user interface code with non-user interface code.</a:t>
            </a:r>
          </a:p>
          <a:p>
            <a:pPr lvl="1"/>
            <a:r>
              <a:rPr lang="en-US" sz="2600" dirty="0"/>
              <a:t>Consider language evolution and depreciated features.</a:t>
            </a:r>
          </a:p>
          <a:p>
            <a:pPr lvl="1"/>
            <a:r>
              <a:rPr lang="en-US" sz="2600" dirty="0"/>
              <a:t>Be efficient in choosing languages and features.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3" y="1059024"/>
            <a:ext cx="10591801" cy="529732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System Analysis and Design – Elias M. Awad</a:t>
            </a:r>
          </a:p>
          <a:p>
            <a:pPr lvl="1"/>
            <a:r>
              <a:rPr lang="en-US" sz="2200" dirty="0"/>
              <a:t>Chapter 2</a:t>
            </a:r>
            <a:endParaRPr lang="en-US" sz="2600" dirty="0"/>
          </a:p>
          <a:p>
            <a:r>
              <a:rPr lang="fi-FI" sz="2600" dirty="0"/>
              <a:t>Software Engineering – Roger S. Pressman</a:t>
            </a:r>
          </a:p>
          <a:p>
            <a:pPr lvl="1"/>
            <a:r>
              <a:rPr lang="fi-FI" sz="2200" dirty="0"/>
              <a:t>Chapter 2, 17</a:t>
            </a:r>
          </a:p>
          <a:p>
            <a:r>
              <a:rPr lang="fi-FI" sz="2600" dirty="0"/>
              <a:t>Object-Oriented Software Engineering – Timothy C. Leithbridge, Robert Lagniere</a:t>
            </a:r>
          </a:p>
          <a:p>
            <a:pPr lvl="1"/>
            <a:r>
              <a:rPr lang="fi-FI" sz="2200" dirty="0"/>
              <a:t>Chapter 10</a:t>
            </a:r>
          </a:p>
          <a:p>
            <a:r>
              <a:rPr lang="en-US" sz="2600" dirty="0"/>
              <a:t>Management Information System – </a:t>
            </a:r>
            <a:r>
              <a:rPr lang="fi-FI" sz="2600" dirty="0"/>
              <a:t>Kenneth C. Laudon, Jane P. Laudon</a:t>
            </a:r>
          </a:p>
          <a:p>
            <a:pPr lvl="1"/>
            <a:r>
              <a:rPr lang="fi-FI" sz="2200" dirty="0"/>
              <a:t>Chapter 2, 13</a:t>
            </a:r>
            <a:endParaRPr lang="fi-FI" sz="2600" dirty="0"/>
          </a:p>
          <a:p>
            <a:r>
              <a:rPr lang="fi-FI" sz="2600" dirty="0">
                <a:hlinkClick r:id="rId3"/>
              </a:rPr>
              <a:t>https://www.geeksforgeeks.org/system-development-life-cycle/</a:t>
            </a:r>
            <a:endParaRPr lang="fi-FI" sz="2600" dirty="0">
              <a:hlinkClick r:id="rId4"/>
            </a:endParaRPr>
          </a:p>
          <a:p>
            <a:r>
              <a:rPr lang="fi-FI" sz="2600" dirty="0">
                <a:hlinkClick r:id="rId4"/>
              </a:rPr>
              <a:t>https://www.tutorialspoint.com/system_analysis_and_design/system_analysis_and_design_development_life_cycle.htm</a:t>
            </a:r>
            <a:endParaRPr lang="fi-FI" sz="2600" dirty="0">
              <a:hlinkClick r:id="rId5"/>
            </a:endParaRPr>
          </a:p>
          <a:p>
            <a:r>
              <a:rPr lang="fi-FI" sz="2600" dirty="0">
                <a:hlinkClick r:id="rId5"/>
              </a:rPr>
              <a:t>https://en.wikipedia.org/wiki/Systems_development_life_cycle</a:t>
            </a:r>
            <a:endParaRPr lang="fi-FI" sz="2600" dirty="0"/>
          </a:p>
          <a:p>
            <a:r>
              <a:rPr lang="en-US" sz="2600" dirty="0">
                <a:hlinkClick r:id="rId6"/>
              </a:rPr>
              <a:t>https://www.tutorialspoint.com/sdlc/sdlc_software_prototyping.htm</a:t>
            </a:r>
            <a:endParaRPr lang="en-US" sz="2600" dirty="0"/>
          </a:p>
          <a:p>
            <a:r>
              <a:rPr lang="en-US" sz="2600" dirty="0">
                <a:hlinkClick r:id="rId7"/>
              </a:rPr>
              <a:t>https://www.geeksforgeeks.org/software-development-life-cycle-sdlc/</a:t>
            </a:r>
            <a:endParaRPr lang="en-US" sz="2600" dirty="0"/>
          </a:p>
          <a:p>
            <a:r>
              <a:rPr lang="en-US" sz="2600" dirty="0"/>
              <a:t>Internet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85C-864F-4FA6-BDF2-11FD6ABA5023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7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0948"/>
            <a:ext cx="12192000" cy="1036104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629B-210E-4AC4-8690-B2C13F8CF486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/>
          </a:bodyPr>
          <a:lstStyle/>
          <a:p>
            <a:r>
              <a:rPr lang="en-US" dirty="0"/>
              <a:t>Successfully developed system may result in –</a:t>
            </a:r>
          </a:p>
          <a:p>
            <a:pPr lvl="1"/>
            <a:r>
              <a:rPr lang="en-US" dirty="0"/>
              <a:t>Improve efficiency and operational performance.</a:t>
            </a:r>
          </a:p>
          <a:p>
            <a:pPr lvl="1"/>
            <a:r>
              <a:rPr lang="en-US" dirty="0"/>
              <a:t>Optimized workflows.	</a:t>
            </a:r>
          </a:p>
          <a:p>
            <a:pPr lvl="1"/>
            <a:r>
              <a:rPr lang="en-US" dirty="0"/>
              <a:t>Lower headcount i.e. reduced number of workers.</a:t>
            </a:r>
          </a:p>
          <a:p>
            <a:pPr lvl="1"/>
            <a:r>
              <a:rPr lang="en-US" dirty="0"/>
              <a:t>Fewer disputes, costs, and errors.</a:t>
            </a:r>
          </a:p>
          <a:p>
            <a:pPr lvl="1"/>
            <a:r>
              <a:rPr lang="en-US" dirty="0"/>
              <a:t>Accurate financial information.</a:t>
            </a:r>
          </a:p>
          <a:p>
            <a:pPr lvl="1"/>
            <a:r>
              <a:rPr lang="en-US" dirty="0"/>
              <a:t>High return on investment.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D61F-AD1B-4920-B449-ED4212C5F975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D402-8564-4A70-8EC1-294AF5918F41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8EF8-B293-4644-B4F7-D613B150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36910"/>
            <a:ext cx="4900127" cy="331944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4A6F79-38F7-4AD9-B6C8-C0AB0E111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1065"/>
            <a:ext cx="5257800" cy="32540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09D29D-9F7A-4FC5-BAFF-40B113EA9344}"/>
              </a:ext>
            </a:extLst>
          </p:cNvPr>
          <p:cNvSpPr txBox="1">
            <a:spLocks/>
          </p:cNvSpPr>
          <p:nvPr/>
        </p:nvSpPr>
        <p:spPr>
          <a:xfrm>
            <a:off x="838200" y="1054361"/>
            <a:ext cx="10515600" cy="1982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BMW Oracle Racing organization won the 33rd America’s Cup yacht in 2010.</a:t>
            </a:r>
          </a:p>
          <a:p>
            <a:r>
              <a:rPr lang="en-US" sz="2600" dirty="0"/>
              <a:t>The BMW Oracle boat USA, backed by software billionaire Larry Ellison, beat Alinghi, the Swiss boat backed by Ernesto Bertarelli, a Swiss billionaire.</a:t>
            </a:r>
          </a:p>
        </p:txBody>
      </p:sp>
    </p:spTree>
    <p:extLst>
      <p:ext uri="{BB962C8B-B14F-4D97-AF65-F5344CB8AC3E}">
        <p14:creationId xmlns:p14="http://schemas.microsoft.com/office/powerpoint/2010/main" val="9084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720" y="1268963"/>
            <a:ext cx="5068079" cy="4544008"/>
          </a:xfrm>
        </p:spPr>
        <p:txBody>
          <a:bodyPr>
            <a:normAutofit/>
          </a:bodyPr>
          <a:lstStyle/>
          <a:p>
            <a:r>
              <a:rPr lang="en-US" dirty="0"/>
              <a:t>System Development Life Cycle (SDLC) has 7 steps –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Planning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Maintenance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E99A-9878-4B17-8CC4-8E4FC08A6E62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6FB90-5777-4BA6-BE8F-6C14AFDEB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837"/>
            <a:ext cx="5068078" cy="33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SDLC can mean various things </a:t>
            </a:r>
            <a:r>
              <a:rPr lang="en-US" sz="2600" dirty="0"/>
              <a:t>–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System Development Life Cycle</a:t>
            </a:r>
          </a:p>
          <a:p>
            <a:pPr lvl="2"/>
            <a:r>
              <a:rPr lang="en-US" sz="2400" dirty="0"/>
              <a:t>Can be applied to any system.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Software Development Life Cycle</a:t>
            </a:r>
          </a:p>
          <a:p>
            <a:pPr lvl="2"/>
            <a:r>
              <a:rPr lang="en-US" sz="2400" dirty="0"/>
              <a:t>Focuses on software systems.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System Design Life Cycle</a:t>
            </a:r>
          </a:p>
          <a:p>
            <a:pPr lvl="2"/>
            <a:r>
              <a:rPr lang="en-US" sz="2400" dirty="0"/>
              <a:t>Focuses on the phase where the designing of the architecture, components, and interactions of the system takes 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B214-5FAB-44BA-85C8-01F4D23899D4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Identify the system objectives, recognize the needs.</a:t>
            </a:r>
          </a:p>
          <a:p>
            <a:r>
              <a:rPr lang="en-US" sz="2600" dirty="0"/>
              <a:t>Define the problems and scope.</a:t>
            </a:r>
          </a:p>
          <a:p>
            <a:r>
              <a:rPr lang="en-US" sz="2600" dirty="0"/>
              <a:t>Set timeline and schedule.</a:t>
            </a:r>
          </a:p>
          <a:p>
            <a:r>
              <a:rPr lang="en-US" sz="2600" dirty="0"/>
              <a:t>Allocate necessary resources.</a:t>
            </a:r>
          </a:p>
          <a:p>
            <a:r>
              <a:rPr lang="en-US" sz="2600" dirty="0"/>
              <a:t>Perform feasibility study i.e. preliminary analysis.</a:t>
            </a:r>
          </a:p>
          <a:p>
            <a:r>
              <a:rPr lang="en-US" sz="2600" dirty="0"/>
              <a:t>Consider threats, constraints, integration, and security of the system.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DE1D-67DB-4B2E-A74D-0B9EC60547B3}" type="datetime5">
              <a:rPr lang="en-US" smtClean="0"/>
              <a:t>29-Jul-25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17299</TotalTime>
  <Words>3310</Words>
  <Application>Microsoft Office PowerPoint</Application>
  <PresentationFormat>Widescreen</PresentationFormat>
  <Paragraphs>587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</vt:lpstr>
      <vt:lpstr>Times</vt:lpstr>
      <vt:lpstr>Times New Roman</vt:lpstr>
      <vt:lpstr>Office Theme</vt:lpstr>
      <vt:lpstr>Information System Development</vt:lpstr>
      <vt:lpstr>Information System Development</vt:lpstr>
      <vt:lpstr>Information System Development</vt:lpstr>
      <vt:lpstr>Information System Development</vt:lpstr>
      <vt:lpstr>Information System Development</vt:lpstr>
      <vt:lpstr>Information System Development</vt:lpstr>
      <vt:lpstr>System Development Life Cycle (SDLC)</vt:lpstr>
      <vt:lpstr>SDLC</vt:lpstr>
      <vt:lpstr>Planning</vt:lpstr>
      <vt:lpstr>Planning</vt:lpstr>
      <vt:lpstr>Analysis</vt:lpstr>
      <vt:lpstr>Design, Development</vt:lpstr>
      <vt:lpstr>Testing</vt:lpstr>
      <vt:lpstr>Testing</vt:lpstr>
      <vt:lpstr>Testing</vt:lpstr>
      <vt:lpstr>Testing</vt:lpstr>
      <vt:lpstr>Testing</vt:lpstr>
      <vt:lpstr>Implementation, Maintenance</vt:lpstr>
      <vt:lpstr>Prototyping</vt:lpstr>
      <vt:lpstr>Software Development Models</vt:lpstr>
      <vt:lpstr>Software Development Models</vt:lpstr>
      <vt:lpstr>The Waterfall SDLC Model</vt:lpstr>
      <vt:lpstr>The V-shaped Model</vt:lpstr>
      <vt:lpstr>The Phased-Release Model</vt:lpstr>
      <vt:lpstr>The Iterative Incremental Model</vt:lpstr>
      <vt:lpstr>Spiral Model</vt:lpstr>
      <vt:lpstr>Evolutionary Model</vt:lpstr>
      <vt:lpstr>The Concurrent Engineering Model</vt:lpstr>
      <vt:lpstr>The Rapid Action Development (RAD) Model</vt:lpstr>
      <vt:lpstr>Structured Methodologies</vt:lpstr>
      <vt:lpstr>Structured Methodologies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Inheritance and Polymorphism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USER</dc:creator>
  <cp:lastModifiedBy>Mahin Ahmed</cp:lastModifiedBy>
  <cp:revision>305</cp:revision>
  <dcterms:created xsi:type="dcterms:W3CDTF">2024-12-25T16:40:24Z</dcterms:created>
  <dcterms:modified xsi:type="dcterms:W3CDTF">2025-07-29T16:09:11Z</dcterms:modified>
</cp:coreProperties>
</file>