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00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CD11A-EA81-4ACC-9D4C-85FC666A0F06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54BD5-36D8-49E8-AD8E-D44F07F0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7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C983-81D0-1160-8961-6B6584AA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933A-9A79-C453-3893-28914708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19715-EC38-9A02-5F58-36243A78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EE3-B08E-4786-8D6B-B80817436393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B0AD-CC9D-D370-9D8A-BF57A191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BC01-B926-450F-78D0-68F8D76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1734-777A-C5D7-0EDF-97E93D9F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D2309-9DE1-18FC-0982-54A9E581D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09AC-40EE-BACD-C16F-4968C8F1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643E-7799-47D8-AA3B-FFF4DB9F2319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73A6-12A8-7D82-926F-DC6B6969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43A07-6A08-BFC3-B234-B347BAE0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B18B8-2B2F-82DE-A8DB-47B0D552C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A371B-4498-6029-5667-9C6FB3F7B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B844-2EC5-81E6-18D1-891CC828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781F-AE56-4B0F-96F8-71EA02FCF6DE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54D4-78AA-6DBF-4C9E-92454043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E3F6-A601-4555-1070-EAA4ABD8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E1B1-8849-A37E-5D67-4BFE75D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1344-2A71-EA6F-DF7E-EAC8C5BD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830C-6756-CC04-ABD1-81131011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8F76-4400-4FC0-BAE6-77CBEC9A3C53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058C-34F3-3C81-BC19-E90B0C08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C8DD-7B81-F208-7E52-EC8DEBD8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91AE-E7A6-C907-1AB6-22D22BD6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8D2B-DE88-3BB9-C1EA-C02654972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C7BF-10F7-99C4-E894-E70432AD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84E3-B213-4D84-85CE-5A0E3C0E222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0012-0D3D-78FF-EFE7-28B21D42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4A63-AA8B-3F77-A7B4-4ED8A1D0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51E2-C40A-12FE-26FD-877E563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60B2-2DF8-4E8C-D8F6-02C60423F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5035-2FE2-F724-9496-9E2AC9389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C9C6-E40B-2222-DC2E-962DF9C0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24806-191F-46A7-A39E-D7C5DFAF65AA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4FA8-30C9-D6E5-35BA-806CC665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1E61-2797-97F3-4C13-8D8D192E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4B3-069D-45F6-68C3-C37F17DB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2875-32DE-43D3-68D4-922DD3391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AEEF2-F64B-A725-36FC-F70EFC67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6D2FD-E2DA-F688-2402-D8AA1E4A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76EC1-0E65-9E17-DFFE-16C1984BC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C7F37-87A7-D1A1-6BF3-0F10F159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B714-4F75-47BC-8CC0-472C7781C777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B9B94-5215-1F3E-59DE-5D61601A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8F706-FC06-9DB1-58A7-68B63B27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AF6D-EA6B-329C-7F7F-EE9F7F98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14AF6-CF7B-6A31-61C8-AA6C709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55C7-BAEC-4AD5-A703-BD48190ECD99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022F8-2961-6736-90C9-428D13C7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13FBA-70D9-21F8-1CFC-EB9501A7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BE72-59AC-65BC-302E-5C1537EE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0ADA-3447-4233-8F26-22D6163B9527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0A10C-66E8-E080-F8E2-0ED6733B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2487-B286-0A90-680B-10FCC0C0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8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16D-26AB-B523-92F4-ACCBFA71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9471-CE59-9639-D5E4-74FA18CA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F793-A32A-6D71-A1FA-B16D29C8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EC67-7E1A-CE6B-F902-D12F9316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A2C9-CE37-4C1D-8A07-30ACA290DADA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D2FC2-19FB-CDBE-0764-C42FC57C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473D5-16AD-0514-CDFB-1A073327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EA46-44D7-BBAB-45A0-38189F5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FF88B-8803-7FC0-FF99-959DE6A90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C2505-476F-94EB-8D7C-11D00F5E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E882A-0C41-9045-84E9-4C2D6D01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1D43-5E60-4A67-8FCB-1DDE52139A5E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E8913-4F6B-B31A-8581-D7807D94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65945-D4BA-2B5B-57C4-18607226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A0254-9488-7313-CD4F-5D1088B1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14AF6-22E3-F706-77A5-279C968F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B8BA-F077-EA14-FCFF-603D6C4F9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16F5-9F67-47CB-9C18-EB2FA3A505EF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F06A-241A-A4D6-265C-6473EBCD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B92C-51BD-05CE-A8B5-87CA4DD0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77E4-F5F5-4147-89EF-A372787D3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78F9A-B802-D980-B06B-57246DE95318}"/>
              </a:ext>
            </a:extLst>
          </p:cNvPr>
          <p:cNvSpPr txBox="1"/>
          <p:nvPr/>
        </p:nvSpPr>
        <p:spPr>
          <a:xfrm>
            <a:off x="2993436" y="1819617"/>
            <a:ext cx="5459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u="sng" dirty="0"/>
              <a:t>JavaScript-02</a:t>
            </a:r>
          </a:p>
          <a:p>
            <a:pPr algn="ctr"/>
            <a:r>
              <a:rPr lang="en-US" sz="2400" b="1" dirty="0"/>
              <a:t>Kindly read this slide on slide show mood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ECD19-2758-6D59-7180-F9F70099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0347-EF55-4821-9DEB-4885619C00E0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E634E-9AF1-4635-980B-909A9D0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3DA8A-5221-B909-92E3-15BC42D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1BD2DC-0E74-133B-1750-8C7C33D32839}"/>
              </a:ext>
            </a:extLst>
          </p:cNvPr>
          <p:cNvSpPr txBox="1"/>
          <p:nvPr/>
        </p:nvSpPr>
        <p:spPr>
          <a:xfrm>
            <a:off x="1604210" y="738806"/>
            <a:ext cx="71465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loop1: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loop2: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loop2;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 +=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21D83-B247-CED5-6DDA-E4D566790BDA}"/>
              </a:ext>
            </a:extLst>
          </p:cNvPr>
          <p:cNvSpPr txBox="1"/>
          <p:nvPr/>
        </p:nvSpPr>
        <p:spPr>
          <a:xfrm>
            <a:off x="1604210" y="3429000"/>
            <a:ext cx="71465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list: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5A78E-0EAA-4794-D6BE-C98180F0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ACB0-4B55-4169-8EC4-CCA4ED207EBE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B979B-5DEB-3E78-6831-264A58C4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085A3-0B10-EC65-A99B-76C91AB1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778A2-EA4B-4E32-093F-CB6E48D6FDF8}"/>
              </a:ext>
            </a:extLst>
          </p:cNvPr>
          <p:cNvSpPr txBox="1"/>
          <p:nvPr/>
        </p:nvSpPr>
        <p:spPr>
          <a:xfrm>
            <a:off x="962526" y="4644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Continue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941F2-1841-70AB-B54D-835F04A0663E}"/>
              </a:ext>
            </a:extLst>
          </p:cNvPr>
          <p:cNvSpPr txBox="1"/>
          <p:nvPr/>
        </p:nvSpPr>
        <p:spPr>
          <a:xfrm>
            <a:off x="1760491" y="1046487"/>
            <a:ext cx="784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statement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skips the current iteration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in a loop.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83D05-D4D2-0EBC-7954-6EDD76CB935C}"/>
              </a:ext>
            </a:extLst>
          </p:cNvPr>
          <p:cNvSpPr txBox="1"/>
          <p:nvPr/>
        </p:nvSpPr>
        <p:spPr>
          <a:xfrm>
            <a:off x="525248" y="1638425"/>
            <a:ext cx="524576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console.log(text);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599FE-8981-F3E3-14EE-79F98F47828D}"/>
              </a:ext>
            </a:extLst>
          </p:cNvPr>
          <p:cNvSpPr txBox="1"/>
          <p:nvPr/>
        </p:nvSpPr>
        <p:spPr>
          <a:xfrm>
            <a:off x="6542589" y="1638425"/>
            <a:ext cx="524576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loop1: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loop2: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loop1;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 +=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console.log(text)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74443-9A8F-D845-8C46-9C257D1F6706}"/>
              </a:ext>
            </a:extLst>
          </p:cNvPr>
          <p:cNvSpPr txBox="1"/>
          <p:nvPr/>
        </p:nvSpPr>
        <p:spPr>
          <a:xfrm>
            <a:off x="525248" y="3690948"/>
            <a:ext cx="549623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loop1: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loop2: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 +=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console.log(text);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38E28-B61F-F4CE-8887-F7AEC0C6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DF24-E252-4379-8D28-A5AF5C3093F1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2EBE-68E1-1B80-D36B-A819615E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8370-325E-96AC-405F-B42BC05B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ECC52-5F66-2870-21A4-E46D27DE5B6A}"/>
              </a:ext>
            </a:extLst>
          </p:cNvPr>
          <p:cNvSpPr txBox="1"/>
          <p:nvPr/>
        </p:nvSpPr>
        <p:spPr>
          <a:xfrm>
            <a:off x="6542589" y="5382382"/>
            <a:ext cx="3704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Write the output of above codes.</a:t>
            </a:r>
          </a:p>
        </p:txBody>
      </p:sp>
    </p:spTree>
    <p:extLst>
      <p:ext uri="{BB962C8B-B14F-4D97-AF65-F5344CB8AC3E}">
        <p14:creationId xmlns:p14="http://schemas.microsoft.com/office/powerpoint/2010/main" val="25202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A4D332-1AE0-9E6F-5BAF-C37407DD7DFB}"/>
              </a:ext>
            </a:extLst>
          </p:cNvPr>
          <p:cNvSpPr txBox="1"/>
          <p:nvPr/>
        </p:nvSpPr>
        <p:spPr>
          <a:xfrm>
            <a:off x="4461516" y="347663"/>
            <a:ext cx="3268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FC820-BE65-113F-7AAD-2668E94B7246}"/>
              </a:ext>
            </a:extLst>
          </p:cNvPr>
          <p:cNvSpPr txBox="1"/>
          <p:nvPr/>
        </p:nvSpPr>
        <p:spPr>
          <a:xfrm>
            <a:off x="962524" y="1030140"/>
            <a:ext cx="5133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Strings are for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storing text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Strings are written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 quotes</a:t>
            </a:r>
            <a:endParaRPr lang="en-US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34F4A-139D-C02D-9F40-D48F96B0DD19}"/>
              </a:ext>
            </a:extLst>
          </p:cNvPr>
          <p:cNvSpPr txBox="1"/>
          <p:nvPr/>
        </p:nvSpPr>
        <p:spPr>
          <a:xfrm>
            <a:off x="6331975" y="960218"/>
            <a:ext cx="56043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answer1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"It's alright"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answer2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 is called 'Johnny'"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answer3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 is called "Johnny"'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C2DC5-A772-F251-3E04-686C7220D033}"/>
              </a:ext>
            </a:extLst>
          </p:cNvPr>
          <p:cNvSpPr txBox="1"/>
          <p:nvPr/>
        </p:nvSpPr>
        <p:spPr>
          <a:xfrm>
            <a:off x="990600" y="2239265"/>
            <a:ext cx="6096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"ABCDEFGHIJKLMNOPQRSTUVWXYZ"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1CA6-80C7-C830-780B-8BB04B84515F}"/>
              </a:ext>
            </a:extLst>
          </p:cNvPr>
          <p:cNvSpPr txBox="1"/>
          <p:nvPr/>
        </p:nvSpPr>
        <p:spPr>
          <a:xfrm>
            <a:off x="990600" y="3299918"/>
            <a:ext cx="8999621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"We are the so-called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Vikings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from the north."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A8CA9F-76DB-35A3-E2FF-6A2EC8FA5BCF}"/>
              </a:ext>
            </a:extLst>
          </p:cNvPr>
          <p:cNvSpPr txBox="1"/>
          <p:nvPr/>
        </p:nvSpPr>
        <p:spPr>
          <a:xfrm>
            <a:off x="990600" y="4117349"/>
            <a:ext cx="92236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"We are the so-called \"Vikings\" from the north."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8A482-15CE-1BDF-5768-8C5E997F3814}"/>
              </a:ext>
            </a:extLst>
          </p:cNvPr>
          <p:cNvSpPr txBox="1"/>
          <p:nvPr/>
        </p:nvSpPr>
        <p:spPr>
          <a:xfrm>
            <a:off x="990600" y="4971883"/>
            <a:ext cx="6096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'It\'s alright.'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1E66E-27EA-E1E6-9524-FCDBEDAE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F6DE-368C-463F-B712-EBF701871A56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E9692-8996-106F-8D77-007E744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79276-82FF-093C-DEA9-C3FDA810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40133-C2EF-0A87-1919-C55A19E5C965}"/>
              </a:ext>
            </a:extLst>
          </p:cNvPr>
          <p:cNvSpPr txBox="1"/>
          <p:nvPr/>
        </p:nvSpPr>
        <p:spPr>
          <a:xfrm>
            <a:off x="1219200" y="5092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959CF-8895-4B7D-6D49-CC241B4FF269}"/>
              </a:ext>
            </a:extLst>
          </p:cNvPr>
          <p:cNvSpPr txBox="1"/>
          <p:nvPr/>
        </p:nvSpPr>
        <p:spPr>
          <a:xfrm>
            <a:off x="1670450" y="1032475"/>
            <a:ext cx="98332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Template Strings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use back-ticks (``) rather than the quotes ("") to define a string: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7121E-878F-6136-19C9-136A39A6058F}"/>
              </a:ext>
            </a:extLst>
          </p:cNvPr>
          <p:cNvSpPr txBox="1"/>
          <p:nvPr/>
        </p:nvSpPr>
        <p:spPr>
          <a:xfrm>
            <a:off x="1975250" y="1592665"/>
            <a:ext cx="39830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`Hello World!`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9E94E-4BB6-1D18-C73D-3239FC5C4F9F}"/>
              </a:ext>
            </a:extLst>
          </p:cNvPr>
          <p:cNvSpPr txBox="1"/>
          <p:nvPr/>
        </p:nvSpPr>
        <p:spPr>
          <a:xfrm>
            <a:off x="1670450" y="438121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Template Strings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allow both single and double quotes inside a string: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1037-29E0-E17F-0CED-9E2140FE2F08}"/>
              </a:ext>
            </a:extLst>
          </p:cNvPr>
          <p:cNvSpPr txBox="1"/>
          <p:nvPr/>
        </p:nvSpPr>
        <p:spPr>
          <a:xfrm>
            <a:off x="1975250" y="5237140"/>
            <a:ext cx="6096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`He's often called "Johnny"`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4A32A-925F-239F-AA8A-CB4F22709562}"/>
              </a:ext>
            </a:extLst>
          </p:cNvPr>
          <p:cNvSpPr txBox="1"/>
          <p:nvPr/>
        </p:nvSpPr>
        <p:spPr>
          <a:xfrm>
            <a:off x="1975250" y="2622782"/>
            <a:ext cx="276027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</a:t>
            </a:r>
            <a:br>
              <a:rPr lang="en-US" dirty="0"/>
            </a:br>
            <a: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`The quick</a:t>
            </a:r>
            <a:b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brown fox</a:t>
            </a:r>
            <a:b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jumps over</a:t>
            </a:r>
            <a:b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the lazy dog`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B6ABC-207E-D9E3-A1F9-3B723BFE6EBA}"/>
              </a:ext>
            </a:extLst>
          </p:cNvPr>
          <p:cNvSpPr txBox="1"/>
          <p:nvPr/>
        </p:nvSpPr>
        <p:spPr>
          <a:xfrm>
            <a:off x="1670451" y="2151685"/>
            <a:ext cx="10324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Template Strings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allow multiline strings: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17C9F-588B-52C9-AE4C-9C0F94B9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8C16-103D-4659-8C77-1D55320D3BE3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FBBFC-4E0C-CCDC-27B0-C501935A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B59A-9442-49D3-E561-9E493B0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1" grpId="0" animBg="1"/>
      <p:bldP spid="13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DCE159-C7CF-3D30-6FAE-D646DD75161F}"/>
              </a:ext>
            </a:extLst>
          </p:cNvPr>
          <p:cNvSpPr txBox="1"/>
          <p:nvPr/>
        </p:nvSpPr>
        <p:spPr>
          <a:xfrm>
            <a:off x="978568" y="1046292"/>
            <a:ext cx="10072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Template Strings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allow variables in strings.</a:t>
            </a:r>
          </a:p>
          <a:p>
            <a:pPr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Template strings provide an easy way to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interpolate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variables in strings.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6D74A-5163-440F-DBB5-7CAB7B45078C}"/>
              </a:ext>
            </a:extLst>
          </p:cNvPr>
          <p:cNvSpPr txBox="1"/>
          <p:nvPr/>
        </p:nvSpPr>
        <p:spPr>
          <a:xfrm>
            <a:off x="1527623" y="2002249"/>
            <a:ext cx="437173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`Welcome ${</a:t>
            </a:r>
            <a:r>
              <a:rPr lang="en-US" sz="2000" b="0" i="0" dirty="0" err="1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}, ${</a:t>
            </a:r>
            <a:r>
              <a:rPr lang="en-US" sz="2000" b="0" i="0" dirty="0" err="1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}!`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8333-CC07-E7A3-3C2E-1BE01F0ED370}"/>
              </a:ext>
            </a:extLst>
          </p:cNvPr>
          <p:cNvSpPr txBox="1"/>
          <p:nvPr/>
        </p:nvSpPr>
        <p:spPr>
          <a:xfrm>
            <a:off x="978567" y="3952503"/>
            <a:ext cx="8843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Template Strings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allow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interpolation of expressions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in strings: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F406-20AC-225C-DD2B-F3CE251DDD56}"/>
              </a:ext>
            </a:extLst>
          </p:cNvPr>
          <p:cNvSpPr txBox="1"/>
          <p:nvPr/>
        </p:nvSpPr>
        <p:spPr>
          <a:xfrm>
            <a:off x="1527623" y="4521454"/>
            <a:ext cx="60960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VAT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 = 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`Total: ${(price * (1 + VAT)).</a:t>
            </a:r>
            <a:r>
              <a:rPr lang="en-US" sz="2000" b="0" i="0" dirty="0" err="1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2000" b="0" i="0" dirty="0">
                <a:solidFill>
                  <a:srgbClr val="FF5500"/>
                </a:solidFill>
                <a:effectLst/>
                <a:latin typeface="Consolas" panose="020B0609020204030204" pitchFamily="49" charset="0"/>
              </a:rPr>
              <a:t>(2)}`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479D1-7C00-3C0D-BE3B-7A3A1384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69AA-205E-4F88-B613-4FCF682C812B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8081-B39E-A574-F5A4-CB8A5E32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03FBA-1735-5051-D5E9-D521C86F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8FD84-908E-2714-6202-C326BD9F42B2}"/>
              </a:ext>
            </a:extLst>
          </p:cNvPr>
          <p:cNvSpPr txBox="1"/>
          <p:nvPr/>
        </p:nvSpPr>
        <p:spPr>
          <a:xfrm>
            <a:off x="1040150" y="6529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Basic String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85765-F742-0991-2B97-ABA07B404725}"/>
              </a:ext>
            </a:extLst>
          </p:cNvPr>
          <p:cNvSpPr txBox="1"/>
          <p:nvPr/>
        </p:nvSpPr>
        <p:spPr>
          <a:xfrm>
            <a:off x="1137436" y="1254322"/>
            <a:ext cx="10250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strings are primitive and immutable: All string methods produce a new string without altering the original string.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9F507-87DC-E6F0-D63C-DF47656CEC38}"/>
              </a:ext>
            </a:extLst>
          </p:cNvPr>
          <p:cNvSpPr txBox="1"/>
          <p:nvPr/>
        </p:nvSpPr>
        <p:spPr>
          <a:xfrm>
            <a:off x="3048000" y="2187358"/>
            <a:ext cx="6096000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 let str = "  Hello JavaScript!  ";</a:t>
            </a:r>
          </a:p>
          <a:p>
            <a:endParaRPr lang="en-US" sz="2000" dirty="0"/>
          </a:p>
          <a:p>
            <a:r>
              <a:rPr lang="en-US" sz="2000" dirty="0"/>
              <a:t>    let result1 = str.at(2);</a:t>
            </a:r>
          </a:p>
          <a:p>
            <a:r>
              <a:rPr lang="en-US" sz="2000" dirty="0"/>
              <a:t>    let result2 = </a:t>
            </a:r>
            <a:r>
              <a:rPr lang="en-US" sz="2000" dirty="0" err="1"/>
              <a:t>str.charAt</a:t>
            </a:r>
            <a:r>
              <a:rPr lang="en-US" sz="2000" dirty="0"/>
              <a:t>(2);</a:t>
            </a:r>
          </a:p>
          <a:p>
            <a:r>
              <a:rPr lang="en-US" sz="2000" dirty="0"/>
              <a:t>    let result3 = </a:t>
            </a:r>
            <a:r>
              <a:rPr lang="en-US" sz="2000" dirty="0" err="1"/>
              <a:t>str.toUpperCase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let result4 = </a:t>
            </a:r>
            <a:r>
              <a:rPr lang="en-US" sz="2000" dirty="0" err="1"/>
              <a:t>str.toLowerCase</a:t>
            </a:r>
            <a:r>
              <a:rPr lang="en-US" sz="2000" dirty="0"/>
              <a:t>();</a:t>
            </a:r>
          </a:p>
          <a:p>
            <a:r>
              <a:rPr lang="en-US" sz="2000" dirty="0"/>
              <a:t>    let result5 = </a:t>
            </a:r>
            <a:r>
              <a:rPr lang="en-US" sz="2000" dirty="0" err="1"/>
              <a:t>str.slice</a:t>
            </a:r>
            <a:r>
              <a:rPr lang="en-US" sz="2000" dirty="0"/>
              <a:t>(2, 7);</a:t>
            </a:r>
          </a:p>
          <a:p>
            <a:r>
              <a:rPr lang="en-US" sz="2000" dirty="0"/>
              <a:t>    let result6 = </a:t>
            </a:r>
            <a:r>
              <a:rPr lang="en-US" sz="2000" dirty="0" err="1"/>
              <a:t>str.substring</a:t>
            </a:r>
            <a:r>
              <a:rPr lang="en-US" sz="2000" dirty="0"/>
              <a:t>(2, 7);</a:t>
            </a:r>
          </a:p>
          <a:p>
            <a:r>
              <a:rPr lang="en-US" sz="2000" dirty="0"/>
              <a:t>    let result7 = </a:t>
            </a:r>
            <a:r>
              <a:rPr lang="en-US" sz="2000" dirty="0" err="1"/>
              <a:t>str.substr</a:t>
            </a:r>
            <a:r>
              <a:rPr lang="en-US" sz="2000" dirty="0"/>
              <a:t>(2, 5);</a:t>
            </a:r>
          </a:p>
          <a:p>
            <a:endParaRPr lang="en-US" sz="2000" dirty="0"/>
          </a:p>
          <a:p>
            <a:r>
              <a:rPr lang="en-US" sz="2000" dirty="0"/>
              <a:t>    let </a:t>
            </a:r>
            <a:r>
              <a:rPr lang="en-US" sz="2000" dirty="0" err="1"/>
              <a:t>shortStr</a:t>
            </a:r>
            <a:r>
              <a:rPr lang="en-US" sz="2000" dirty="0"/>
              <a:t> = "123";</a:t>
            </a:r>
          </a:p>
          <a:p>
            <a:r>
              <a:rPr lang="en-US" sz="2000" dirty="0"/>
              <a:t>    let result11 = </a:t>
            </a:r>
            <a:r>
              <a:rPr lang="en-US" sz="2000" dirty="0" err="1"/>
              <a:t>shortStr.padStart</a:t>
            </a:r>
            <a:r>
              <a:rPr lang="en-US" sz="2000" dirty="0"/>
              <a:t>(6, '0');</a:t>
            </a:r>
          </a:p>
          <a:p>
            <a:r>
              <a:rPr lang="en-US" sz="2000" dirty="0"/>
              <a:t>    let result12 = </a:t>
            </a:r>
            <a:r>
              <a:rPr lang="en-US" sz="2000" dirty="0" err="1"/>
              <a:t>shortStr.padEnd</a:t>
            </a:r>
            <a:r>
              <a:rPr lang="en-US" sz="2000" dirty="0"/>
              <a:t>(6, '0');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4EA4B-DFA3-A76F-04B9-1DF6946D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0AB7-1195-448C-BB16-74FEADAAC103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1E3F-1592-8585-E86F-9A9DCC1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5035-77ED-61E8-EA35-20856124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3DEFC0-D204-6549-999D-E80CC299E750}"/>
              </a:ext>
            </a:extLst>
          </p:cNvPr>
          <p:cNvSpPr txBox="1"/>
          <p:nvPr/>
        </p:nvSpPr>
        <p:spPr>
          <a:xfrm>
            <a:off x="4038600" y="967259"/>
            <a:ext cx="4395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8E99F-4A9C-400D-4333-E94BDDA0F379}"/>
              </a:ext>
            </a:extLst>
          </p:cNvPr>
          <p:cNvSpPr txBox="1"/>
          <p:nvPr/>
        </p:nvSpPr>
        <p:spPr>
          <a:xfrm>
            <a:off x="838200" y="1984729"/>
            <a:ext cx="107343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Functions are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fundamental building blocks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in all programming.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Functions enable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better code organization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modularity, and efficiency.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Functions are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reusable block of code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designed to perform a particular task.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execute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when they are "called" or "invoked"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4F24-0D09-5BA1-30A5-9C665772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8369-8DF9-4C9C-9997-9962DEAA6F08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E5FF2-8F42-BBEE-F269-F61F540E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2013-5E0D-EBCC-66A1-FC4FA85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2E334-A954-5570-AD80-3A3B8EA1FCA5}"/>
              </a:ext>
            </a:extLst>
          </p:cNvPr>
          <p:cNvSpPr txBox="1"/>
          <p:nvPr/>
        </p:nvSpPr>
        <p:spPr>
          <a:xfrm>
            <a:off x="770020" y="1845984"/>
            <a:ext cx="517849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// Function to compute the product of p1 and p2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(p1, p2) {</a:t>
            </a:r>
          </a:p>
          <a:p>
            <a:r>
              <a:rPr lang="en-US" sz="2000" dirty="0"/>
              <a:t>  return p1 * p2;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let result = </a:t>
            </a:r>
            <a:r>
              <a:rPr lang="en-US" sz="2000" dirty="0" err="1"/>
              <a:t>myFunction</a:t>
            </a:r>
            <a:r>
              <a:rPr lang="en-US" sz="2000" dirty="0"/>
              <a:t>(4, 3);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F6597-78C2-A947-1968-411BC32C80F1}"/>
              </a:ext>
            </a:extLst>
          </p:cNvPr>
          <p:cNvSpPr txBox="1"/>
          <p:nvPr/>
        </p:nvSpPr>
        <p:spPr>
          <a:xfrm>
            <a:off x="770021" y="1082660"/>
            <a:ext cx="6096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p1, p2, p3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}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0218E-5BF8-C577-DB22-2BC3B9262476}"/>
              </a:ext>
            </a:extLst>
          </p:cNvPr>
          <p:cNvSpPr txBox="1"/>
          <p:nvPr/>
        </p:nvSpPr>
        <p:spPr>
          <a:xfrm>
            <a:off x="6453584" y="1951672"/>
            <a:ext cx="496839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(fahrenheit-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73D2-DE32-B904-296F-94C1CA6B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DDEE5-BDC8-43C5-8001-BBAC1ACEEEAA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DE964-EA67-B2BF-EFA3-9E29E8E6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E0FE-561A-874B-C529-C3A965C3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D65B1-F9EF-501E-1893-AB89AA7301E3}"/>
              </a:ext>
            </a:extLst>
          </p:cNvPr>
          <p:cNvSpPr txBox="1"/>
          <p:nvPr/>
        </p:nvSpPr>
        <p:spPr>
          <a:xfrm>
            <a:off x="655656" y="330104"/>
            <a:ext cx="1007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Arrow functions = a concise way to write function expressions good for simple functions that you use only once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EA2D8-3594-9AE7-249D-6C87B138D902}"/>
              </a:ext>
            </a:extLst>
          </p:cNvPr>
          <p:cNvSpPr txBox="1"/>
          <p:nvPr/>
        </p:nvSpPr>
        <p:spPr>
          <a:xfrm>
            <a:off x="4503161" y="1288454"/>
            <a:ext cx="31529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(parameters) =&gt; some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4FABA-29CB-0C9E-FDED-F684AD53ABC9}"/>
              </a:ext>
            </a:extLst>
          </p:cNvPr>
          <p:cNvSpPr txBox="1"/>
          <p:nvPr/>
        </p:nvSpPr>
        <p:spPr>
          <a:xfrm>
            <a:off x="1910398" y="1862735"/>
            <a:ext cx="840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arrow function is a shorter way to write functions in </a:t>
            </a:r>
            <a:r>
              <a:rPr lang="en-US" sz="2400" dirty="0" err="1"/>
              <a:t>Javascript</a:t>
            </a:r>
            <a:r>
              <a:rPr lang="en-US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761B6-D115-1AAD-9531-641CAA0CF0C4}"/>
              </a:ext>
            </a:extLst>
          </p:cNvPr>
          <p:cNvSpPr txBox="1"/>
          <p:nvPr/>
        </p:nvSpPr>
        <p:spPr>
          <a:xfrm>
            <a:off x="439347" y="2383981"/>
            <a:ext cx="42506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){</a:t>
            </a:r>
          </a:p>
          <a:p>
            <a:r>
              <a:rPr lang="en-US" sz="2000" dirty="0"/>
              <a:t>return a*b;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let result = </a:t>
            </a:r>
            <a:r>
              <a:rPr lang="en-US" sz="2000" dirty="0" err="1"/>
              <a:t>myFunction</a:t>
            </a:r>
            <a:r>
              <a:rPr lang="en-US" sz="2000" dirty="0"/>
              <a:t>(4, 3);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58289-DE2F-79F8-196F-5F132F5B354F}"/>
              </a:ext>
            </a:extLst>
          </p:cNvPr>
          <p:cNvSpPr txBox="1"/>
          <p:nvPr/>
        </p:nvSpPr>
        <p:spPr>
          <a:xfrm>
            <a:off x="6852572" y="3897662"/>
            <a:ext cx="330208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myFunction</a:t>
            </a:r>
            <a:r>
              <a:rPr lang="en-US" sz="2000" dirty="0"/>
              <a:t> = (a, b) =&gt; a * b;</a:t>
            </a:r>
          </a:p>
          <a:p>
            <a:endParaRPr lang="en-US" sz="2000" dirty="0"/>
          </a:p>
          <a:p>
            <a:r>
              <a:rPr lang="en-US" sz="2000" dirty="0"/>
              <a:t>let result = </a:t>
            </a:r>
            <a:r>
              <a:rPr lang="en-US" sz="2000" dirty="0" err="1"/>
              <a:t>myFunction</a:t>
            </a:r>
            <a:r>
              <a:rPr lang="en-US" sz="2000" dirty="0"/>
              <a:t>(4, 5);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044EF-8E55-3668-CF38-ECCA72D7ED7A}"/>
              </a:ext>
            </a:extLst>
          </p:cNvPr>
          <p:cNvSpPr txBox="1"/>
          <p:nvPr/>
        </p:nvSpPr>
        <p:spPr>
          <a:xfrm>
            <a:off x="6852572" y="2368304"/>
            <a:ext cx="484730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myFunction</a:t>
            </a:r>
            <a:r>
              <a:rPr lang="en-US" sz="2000" dirty="0"/>
              <a:t> = function (a, b) {return  a * b;}</a:t>
            </a:r>
          </a:p>
          <a:p>
            <a:endParaRPr lang="en-US" sz="2000" dirty="0"/>
          </a:p>
          <a:p>
            <a:r>
              <a:rPr lang="en-US" sz="2000" dirty="0"/>
              <a:t>let result = </a:t>
            </a:r>
            <a:r>
              <a:rPr lang="en-US" sz="2000" dirty="0" err="1"/>
              <a:t>myFunction</a:t>
            </a:r>
            <a:r>
              <a:rPr lang="en-US" sz="2000" dirty="0"/>
              <a:t>(4, 5);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5F217-BFB6-0F89-1F3D-92448BE4EA69}"/>
              </a:ext>
            </a:extLst>
          </p:cNvPr>
          <p:cNvSpPr txBox="1"/>
          <p:nvPr/>
        </p:nvSpPr>
        <p:spPr>
          <a:xfrm>
            <a:off x="439346" y="3903627"/>
            <a:ext cx="633507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 This will not work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(x, y) =&gt; { x * y } 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This will not work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(x, y) =&gt;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 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Only this will work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(x, y) =&gt;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 };</a:t>
            </a:r>
            <a:endParaRPr lang="en-US" sz="2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42AF7-BB45-54E6-0B94-2796A1A9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1FB-49D3-43C7-845E-18588F16AE8F}" type="datetime1">
              <a:rPr lang="en-US" smtClean="0"/>
              <a:t>10/4/2025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3F4F773-7B04-F6D5-F435-450F757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19B85F-4D67-0FF9-18EA-13604F8B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8" grpId="0" animBg="1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9E1B9-6B82-55E9-5AAF-46FA91DC2365}"/>
              </a:ext>
            </a:extLst>
          </p:cNvPr>
          <p:cNvSpPr txBox="1"/>
          <p:nvPr/>
        </p:nvSpPr>
        <p:spPr>
          <a:xfrm>
            <a:off x="838199" y="411772"/>
            <a:ext cx="668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Parameters and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19B2E-02D6-99C5-5AAD-89563FC11B7F}"/>
              </a:ext>
            </a:extLst>
          </p:cNvPr>
          <p:cNvSpPr txBox="1"/>
          <p:nvPr/>
        </p:nvSpPr>
        <p:spPr>
          <a:xfrm>
            <a:off x="1661651" y="956409"/>
            <a:ext cx="6096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81E36-BAEA-A88F-F416-7CB82C785B8C}"/>
              </a:ext>
            </a:extLst>
          </p:cNvPr>
          <p:cNvSpPr txBox="1"/>
          <p:nvPr/>
        </p:nvSpPr>
        <p:spPr>
          <a:xfrm>
            <a:off x="929149" y="2372494"/>
            <a:ext cx="91145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function definitions do not specify data types for parameters.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functions do not perform type checking on the passed arguments.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functions do not check the number of arguments received.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function is called with 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arguments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(less than declared), the missing values are set to </a:t>
            </a:r>
            <a:r>
              <a:rPr lang="en-US" sz="2000" dirty="0">
                <a:solidFill>
                  <a:srgbClr val="DC1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this is acceptable, but sometimes it is better to assign a default value to the 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3F532-1443-6DBA-6EFE-A1354230B185}"/>
              </a:ext>
            </a:extLst>
          </p:cNvPr>
          <p:cNvSpPr txBox="1"/>
          <p:nvPr/>
        </p:nvSpPr>
        <p:spPr>
          <a:xfrm>
            <a:off x="639098" y="4702235"/>
            <a:ext cx="411480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(y ===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y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}}</a:t>
            </a:r>
          </a:p>
          <a:p>
            <a:r>
              <a:rPr lang="en-US" sz="2000" dirty="0" err="1"/>
              <a:t>myFunction</a:t>
            </a:r>
            <a:r>
              <a:rPr lang="en-US" sz="2000" dirty="0"/>
              <a:t>(5);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674CCC-6465-221C-9131-22822B6AA822}"/>
              </a:ext>
            </a:extLst>
          </p:cNvPr>
          <p:cNvSpPr txBox="1"/>
          <p:nvPr/>
        </p:nvSpPr>
        <p:spPr>
          <a:xfrm>
            <a:off x="5275005" y="4674996"/>
            <a:ext cx="44933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//default argument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+ y;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FBA8A-D1B2-E0A3-25B9-4AF4BB10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04FE-06CD-462C-ADAF-D2566B5454BA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844D-1850-2343-6FF1-7AB0032D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3550-E9A8-5BF2-3EB9-3D475376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D05D4E-43B9-C284-60AB-FCB0DD5797BB}"/>
              </a:ext>
            </a:extLst>
          </p:cNvPr>
          <p:cNvSpPr txBox="1"/>
          <p:nvPr/>
        </p:nvSpPr>
        <p:spPr>
          <a:xfrm>
            <a:off x="3361597" y="661425"/>
            <a:ext cx="546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9D8ED-9843-E17A-3F4C-87AA0D1AE983}"/>
              </a:ext>
            </a:extLst>
          </p:cNvPr>
          <p:cNvSpPr txBox="1"/>
          <p:nvPr/>
        </p:nvSpPr>
        <p:spPr>
          <a:xfrm>
            <a:off x="552677" y="2090172"/>
            <a:ext cx="38226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 if...else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ternary (? :)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FB908-550D-E268-9445-4770E7D55C81}"/>
              </a:ext>
            </a:extLst>
          </p:cNvPr>
          <p:cNvSpPr txBox="1"/>
          <p:nvPr/>
        </p:nvSpPr>
        <p:spPr>
          <a:xfrm>
            <a:off x="4045976" y="1611398"/>
            <a:ext cx="7541342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750"/>
              </a:spcBef>
              <a:spcAft>
                <a:spcPts val="750"/>
              </a:spcAft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to use Conditionals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be executed, if a specified condition is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block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be executed, if the same condition is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test, if the first condition is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specify many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alternative code blocks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be executed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(? :)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(ternary) as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if...else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85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60824B-C2B9-B495-C3B8-44E51CC5968F}"/>
              </a:ext>
            </a:extLst>
          </p:cNvPr>
          <p:cNvSpPr txBox="1"/>
          <p:nvPr/>
        </p:nvSpPr>
        <p:spPr>
          <a:xfrm>
            <a:off x="838200" y="1087950"/>
            <a:ext cx="6096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(...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2000" b="0" dirty="0">
                <a:solidFill>
                  <a:srgbClr val="8F08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2000" b="0" dirty="0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2000" b="0" dirty="0">
                <a:solidFill>
                  <a:srgbClr val="8F08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2000" b="0" dirty="0">
                <a:solidFill>
                  <a:srgbClr val="1F377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>
                <a:solidFill>
                  <a:srgbClr val="7453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7453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076B4-5E46-EDB8-5447-A38E40A32071}"/>
              </a:ext>
            </a:extLst>
          </p:cNvPr>
          <p:cNvSpPr txBox="1"/>
          <p:nvPr/>
        </p:nvSpPr>
        <p:spPr>
          <a:xfrm>
            <a:off x="270387" y="603411"/>
            <a:ext cx="11651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rest parameter (...) allows a function to treat an indefinite number of arguments as an array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62674-A941-4005-7B22-8AD6ED5829B9}"/>
              </a:ext>
            </a:extLst>
          </p:cNvPr>
          <p:cNvSpPr txBox="1"/>
          <p:nvPr/>
        </p:nvSpPr>
        <p:spPr>
          <a:xfrm>
            <a:off x="855407" y="3745796"/>
            <a:ext cx="10707328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Arguments are Passed by Value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arguments are passed by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The function only gets to know the values, not the argument's locations.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 function changes an argument's value, it does not change the parameter's original value.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Changes to arguments are not visible (reflected) outside the function.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667A-2BFC-B987-63C3-08407DD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D496-968D-4C18-BDA0-A11F5F39034E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C9DDE-F803-302C-D1A0-FF0899CC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02432-CF95-A9DC-F90B-5A31175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6B40D-5E0D-A4F4-1171-AD9015DE6DB5}"/>
              </a:ext>
            </a:extLst>
          </p:cNvPr>
          <p:cNvSpPr txBox="1"/>
          <p:nvPr/>
        </p:nvSpPr>
        <p:spPr>
          <a:xfrm>
            <a:off x="658761" y="3059668"/>
            <a:ext cx="8603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Objects are Passed by Reference (Actually reference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5AEA9-B3C1-937F-ACAA-9D043FA175E4}"/>
              </a:ext>
            </a:extLst>
          </p:cNvPr>
          <p:cNvSpPr txBox="1"/>
          <p:nvPr/>
        </p:nvSpPr>
        <p:spPr>
          <a:xfrm>
            <a:off x="1406010" y="3521333"/>
            <a:ext cx="9507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 a function changes an object property, it changes the original value.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Changes to object properties are visible (reflected) outside the function.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CD228-9370-52AB-9288-D02C7118BC96}"/>
              </a:ext>
            </a:extLst>
          </p:cNvPr>
          <p:cNvSpPr txBox="1"/>
          <p:nvPr/>
        </p:nvSpPr>
        <p:spPr>
          <a:xfrm>
            <a:off x="1179870" y="731986"/>
            <a:ext cx="772815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changeObject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2000" b="0" dirty="0">
                <a:solidFill>
                  <a:srgbClr val="808080"/>
                </a:solidFill>
                <a:effectLst/>
                <a:latin typeface="cascadia code" panose="020B0609020000020004" pitchFamily="49" charset="0"/>
              </a:rPr>
              <a:t>obj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 {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</a:t>
            </a:r>
            <a:r>
              <a:rPr lang="en-US" sz="2000" b="0" dirty="0">
                <a:solidFill>
                  <a:srgbClr val="808080"/>
                </a:solidFill>
                <a:effectLst/>
                <a:latin typeface="cascadia code" panose="020B0609020000020004" pitchFamily="49" charset="0"/>
              </a:rPr>
              <a:t>obj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.name = 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Updated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person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{ name</a:t>
            </a:r>
            <a:r>
              <a:rPr lang="en-US" sz="2000" b="0" dirty="0">
                <a:solidFill>
                  <a:srgbClr val="001080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Manirujjaman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};</a:t>
            </a:r>
          </a:p>
          <a:p>
            <a:pPr>
              <a:buNone/>
            </a:pP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2000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Before function call: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person.name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changeObject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person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sz="2000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Outside function:</a:t>
            </a:r>
            <a:r>
              <a:rPr lang="en-US" sz="2000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sz="2000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person.name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5931-322A-DDC4-AAAC-81C40394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8E8C-32D4-433C-937F-4FDF4DFD9E59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E73E5-4140-42E6-EF19-0780AF65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6308-F9C8-1316-730A-9B5FECC5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7CD54-C77E-C9CF-8E69-F676D7361334}"/>
              </a:ext>
            </a:extLst>
          </p:cNvPr>
          <p:cNvSpPr txBox="1"/>
          <p:nvPr/>
        </p:nvSpPr>
        <p:spPr>
          <a:xfrm>
            <a:off x="2935012" y="2349910"/>
            <a:ext cx="6461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DOM</a:t>
            </a:r>
          </a:p>
          <a:p>
            <a:pPr algn="ctr"/>
            <a:r>
              <a:rPr lang="en-US" sz="4800" b="1" dirty="0"/>
              <a:t>Document Object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504ED-12DE-5225-0FC4-B0C0C7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9273-7B78-4ED7-AF3F-26B529A65E53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55515-2E2F-8022-2F39-526953AD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49D45-98D5-7959-8741-E6D3ADD6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00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7F862D-4AF1-0F73-153C-171F435113FF}"/>
              </a:ext>
            </a:extLst>
          </p:cNvPr>
          <p:cNvSpPr txBox="1"/>
          <p:nvPr/>
        </p:nvSpPr>
        <p:spPr>
          <a:xfrm>
            <a:off x="550605" y="356983"/>
            <a:ext cx="104025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With the HTML DOM, JavaScript can access and change all the elements of an HTML document.</a:t>
            </a:r>
            <a:endParaRPr lang="en-US" sz="2400" b="1" dirty="0"/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6A1EC15A-87FF-BB65-6574-9492F296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61" y="2094271"/>
            <a:ext cx="7828478" cy="42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3A0CF-C2E3-56C0-6CED-0B0A1DBF6B8D}"/>
              </a:ext>
            </a:extLst>
          </p:cNvPr>
          <p:cNvSpPr txBox="1"/>
          <p:nvPr/>
        </p:nvSpPr>
        <p:spPr>
          <a:xfrm>
            <a:off x="924231" y="1187980"/>
            <a:ext cx="99404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a web page is loaded, the browser creates a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ocument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bject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odel of the page.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DOM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model is constructed as a tree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Objects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5A5D5-2F91-2DCB-3869-AB43949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67D6-72F2-4397-B1E4-4FE81AC94DAA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17AD8-C87C-13AC-72AB-5760C838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FAF4-EF90-E7EF-4EB9-B5EDB09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FFE41-A5DD-6D1D-0031-A81996053FD3}"/>
              </a:ext>
            </a:extLst>
          </p:cNvPr>
          <p:cNvSpPr txBox="1"/>
          <p:nvPr/>
        </p:nvSpPr>
        <p:spPr>
          <a:xfrm>
            <a:off x="373626" y="827210"/>
            <a:ext cx="10658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object model, JavaScript gets all the power it needs to create dynamic HTML: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81F0D-E765-618F-0210-681EC694FD26}"/>
              </a:ext>
            </a:extLst>
          </p:cNvPr>
          <p:cNvSpPr txBox="1"/>
          <p:nvPr/>
        </p:nvSpPr>
        <p:spPr>
          <a:xfrm>
            <a:off x="1602658" y="2011514"/>
            <a:ext cx="89866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change all the HTML elements in the page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change all the HTML attributes in the page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change all the CSS styles in the page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remove existing HTML elements and attributes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add new HTML elements and attributes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react to all existing HTML events in the page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can create new HTML events in the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BA44F-7485-7CA1-7A5A-C98983C0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E9FF-76B0-48A6-9589-B743283210F9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7CE25-F6C9-AA45-4180-F082B9FD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8F78-C448-4404-A67A-78931BC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B1666C-3B71-757D-2DBE-753F06B97B60}"/>
              </a:ext>
            </a:extLst>
          </p:cNvPr>
          <p:cNvSpPr txBox="1"/>
          <p:nvPr/>
        </p:nvSpPr>
        <p:spPr>
          <a:xfrm>
            <a:off x="825908" y="241604"/>
            <a:ext cx="9144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- HTML DOM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A0978-D377-91E3-B175-A4E170B5666C}"/>
              </a:ext>
            </a:extLst>
          </p:cNvPr>
          <p:cNvSpPr txBox="1"/>
          <p:nvPr/>
        </p:nvSpPr>
        <p:spPr>
          <a:xfrm>
            <a:off x="1523999" y="798157"/>
            <a:ext cx="8888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DOM methods are actions you can perform (on HTML Elements).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46496-C2B6-EE10-E38D-245CE574BE26}"/>
              </a:ext>
            </a:extLst>
          </p:cNvPr>
          <p:cNvSpPr txBox="1"/>
          <p:nvPr/>
        </p:nvSpPr>
        <p:spPr>
          <a:xfrm>
            <a:off x="231058" y="1411154"/>
            <a:ext cx="722179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 Finding (Selecting) Elements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methods help you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find elements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HTML document: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("id")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→ Find element by ID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("class")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→ Find elements by class name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document.getElementsByTagName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("tag")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→ Find elements by tag name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("selector")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→ Find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first matching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 (like CSS selector)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document.querySelectorAll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("selector")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→ Find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matching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elements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B68C3B-32BC-4464-BB11-D8EC346AA107}"/>
              </a:ext>
            </a:extLst>
          </p:cNvPr>
          <p:cNvSpPr txBox="1"/>
          <p:nvPr/>
        </p:nvSpPr>
        <p:spPr>
          <a:xfrm>
            <a:off x="7231626" y="2483774"/>
            <a:ext cx="472931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2. Changing Content</a:t>
            </a:r>
          </a:p>
          <a:p>
            <a:pPr lvl="1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to modify text or HTML: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element.innerHTML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"new content“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Change HTML content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element.textContent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"new text"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Change only text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element.innerText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"new text"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Change visible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0085-40DA-660B-9720-C3C1C529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49C-E6F2-4FE6-BE0E-6081FF81040A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D8719-8513-2748-B629-A1D81DDF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E7C9-4E8B-C03B-4D59-9A964AA8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158423-20B0-808B-516E-22DB91AE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06" b="26640"/>
          <a:stretch>
            <a:fillRect/>
          </a:stretch>
        </p:blipFill>
        <p:spPr>
          <a:xfrm>
            <a:off x="73742" y="3714136"/>
            <a:ext cx="4758813" cy="27063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7E5D43-EA69-E661-E95A-298D4FF45BA6}"/>
              </a:ext>
            </a:extLst>
          </p:cNvPr>
          <p:cNvSpPr txBox="1"/>
          <p:nvPr/>
        </p:nvSpPr>
        <p:spPr>
          <a:xfrm>
            <a:off x="4906297" y="3620150"/>
            <a:ext cx="728570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head1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//let head=</a:t>
            </a:r>
            <a:r>
              <a:rPr lang="en-US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document.getElementsByClassName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("Thead1");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//let head=</a:t>
            </a:r>
            <a:r>
              <a:rPr lang="en-US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document.getElementsByTagName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("h1");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//let head=</a:t>
            </a:r>
            <a:r>
              <a:rPr lang="en-US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document.querySelector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(".Thead1");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//let head=</a:t>
            </a:r>
            <a:r>
              <a:rPr lang="en-US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document.querySelector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("#head1");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//let head=</a:t>
            </a:r>
            <a:r>
              <a:rPr lang="en-US" b="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document.querySelector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("h1");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6B4EDF-7BCE-895D-A64F-9747983B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2" y="226142"/>
            <a:ext cx="6642370" cy="339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D6BDDD-0258-D959-75FF-1A5DB3609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327" y="226142"/>
            <a:ext cx="5019034" cy="325882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93880-BBDF-586A-5A22-EA358F4F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FC8A-78EA-4745-B1AF-18721254682D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63C0C-F198-A8DD-4E1F-355DF0AE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A5861-2035-E640-4CB3-5EAECD66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A7312A-A172-EDCF-7EDC-20D37B15A940}"/>
              </a:ext>
            </a:extLst>
          </p:cNvPr>
          <p:cNvSpPr txBox="1"/>
          <p:nvPr/>
        </p:nvSpPr>
        <p:spPr>
          <a:xfrm>
            <a:off x="206479" y="425320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pdemo1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E8CA0-D7E5-971B-8A23-008ACA7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1" r="16540"/>
          <a:stretch>
            <a:fillRect/>
          </a:stretch>
        </p:blipFill>
        <p:spPr>
          <a:xfrm>
            <a:off x="157317" y="1347020"/>
            <a:ext cx="6538451" cy="1973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125462-1137-1B7F-C928-CF53D53EA5A9}"/>
              </a:ext>
            </a:extLst>
          </p:cNvPr>
          <p:cNvSpPr txBox="1"/>
          <p:nvPr/>
        </p:nvSpPr>
        <p:spPr>
          <a:xfrm>
            <a:off x="157317" y="3320386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pdemo1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innerText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88907F-6096-1A28-C0C1-D0AEDF3AAE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67"/>
          <a:stretch>
            <a:fillRect/>
          </a:stretch>
        </p:blipFill>
        <p:spPr>
          <a:xfrm>
            <a:off x="206479" y="4154823"/>
            <a:ext cx="3382298" cy="2277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FF7B9-0D3E-D178-C647-69F63551A5C1}"/>
              </a:ext>
            </a:extLst>
          </p:cNvPr>
          <p:cNvSpPr txBox="1"/>
          <p:nvPr/>
        </p:nvSpPr>
        <p:spPr>
          <a:xfrm>
            <a:off x="6253317" y="3320385"/>
            <a:ext cx="59386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pdemo1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para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textContent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660F0E-EE80-F6E9-A513-7BE46CA7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60"/>
          <a:stretch>
            <a:fillRect/>
          </a:stretch>
        </p:blipFill>
        <p:spPr>
          <a:xfrm>
            <a:off x="6917327" y="4066333"/>
            <a:ext cx="4794283" cy="2275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886408-698C-B186-E661-8CC24F200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327" y="425319"/>
            <a:ext cx="5117356" cy="25735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63296-6974-4C2E-18A4-5A0B188A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6D8D-C547-4038-8D87-A3D391D7D468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71501-E9ED-5829-3A6D-0A21DE6D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7109D-891A-75EF-4D2E-04E05F6D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14D85-EF57-2182-D2CF-49DE15EC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805"/>
          <a:stretch>
            <a:fillRect/>
          </a:stretch>
        </p:blipFill>
        <p:spPr>
          <a:xfrm>
            <a:off x="440641" y="97571"/>
            <a:ext cx="3639746" cy="29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A841A-6B72-4541-6018-78F1D48FCD14}"/>
              </a:ext>
            </a:extLst>
          </p:cNvPr>
          <p:cNvSpPr txBox="1"/>
          <p:nvPr/>
        </p:nvSpPr>
        <p:spPr>
          <a:xfrm>
            <a:off x="4778477" y="2266405"/>
            <a:ext cx="5338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querySelector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EECBC-75CB-7171-4506-133E6E84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95" b="33160"/>
          <a:stretch>
            <a:fillRect/>
          </a:stretch>
        </p:blipFill>
        <p:spPr>
          <a:xfrm>
            <a:off x="4080387" y="97572"/>
            <a:ext cx="4072362" cy="199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DB903-4A34-9237-EABB-E389F5D3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7" y="3563442"/>
            <a:ext cx="4552336" cy="185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389EC6-E8FD-9F10-6473-6C27A24D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805"/>
          <a:stretch>
            <a:fillRect/>
          </a:stretch>
        </p:blipFill>
        <p:spPr>
          <a:xfrm>
            <a:off x="440641" y="3563442"/>
            <a:ext cx="3639746" cy="2987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662D57-E469-6CA8-B38D-B988E5796EE7}"/>
              </a:ext>
            </a:extLst>
          </p:cNvPr>
          <p:cNvSpPr txBox="1"/>
          <p:nvPr/>
        </p:nvSpPr>
        <p:spPr>
          <a:xfrm>
            <a:off x="4704735" y="5572980"/>
            <a:ext cx="58157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querySelectorAll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h1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head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D6886-FFA2-7319-EC1E-04F704AA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6A1-DC79-487B-9C0A-21207751E604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F8B83-3D14-503E-1A9E-7AAC96C6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ECFCF-C329-0015-4593-A55B7E8F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D4BAA-B2C5-A19A-B57E-99CF3B57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4" y="249901"/>
            <a:ext cx="4266334" cy="158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1B856-C7E6-D42C-038B-1CD174B0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4" y="244163"/>
            <a:ext cx="4266334" cy="1584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BFA2F-B567-4379-233C-A0A1531EED85}"/>
              </a:ext>
            </a:extLst>
          </p:cNvPr>
          <p:cNvSpPr txBox="1"/>
          <p:nvPr/>
        </p:nvSpPr>
        <p:spPr>
          <a:xfrm>
            <a:off x="526025" y="1998366"/>
            <a:ext cx="11139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demo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Hello JavaScript!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"'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4622D-9F01-C04E-8361-6487F75A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793" y="2997194"/>
            <a:ext cx="4231635" cy="1313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3FDE1-E014-5520-781B-EDF6B788C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793" y="3007754"/>
            <a:ext cx="5968181" cy="1882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6D872-87C5-B525-AAF0-642541339A46}"/>
              </a:ext>
            </a:extLst>
          </p:cNvPr>
          <p:cNvSpPr txBox="1"/>
          <p:nvPr/>
        </p:nvSpPr>
        <p:spPr>
          <a:xfrm>
            <a:off x="526025" y="5219163"/>
            <a:ext cx="111399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demo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fontSize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35px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531F-400D-6F59-EEDC-57640FFB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37F-317F-4360-A851-22CBF84B13E1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2E850-0589-41E9-70A8-C9F4269F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202E52-861C-D2FE-7747-06150C44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0C158-8785-7969-4F93-D8CC0008FDF4}"/>
              </a:ext>
            </a:extLst>
          </p:cNvPr>
          <p:cNvSpPr txBox="1"/>
          <p:nvPr/>
        </p:nvSpPr>
        <p:spPr>
          <a:xfrm>
            <a:off x="216310" y="424387"/>
            <a:ext cx="2775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if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7C4BE-5012-0FB1-F720-B1DFCB403772}"/>
              </a:ext>
            </a:extLst>
          </p:cNvPr>
          <p:cNvSpPr txBox="1"/>
          <p:nvPr/>
        </p:nvSpPr>
        <p:spPr>
          <a:xfrm>
            <a:off x="159903" y="1060885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 is true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2582D-C25F-A804-2DF2-0B0ECF7D0235}"/>
              </a:ext>
            </a:extLst>
          </p:cNvPr>
          <p:cNvSpPr txBox="1"/>
          <p:nvPr/>
        </p:nvSpPr>
        <p:spPr>
          <a:xfrm>
            <a:off x="304800" y="22537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else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AD49-50C6-A090-A51D-4117570826C1}"/>
              </a:ext>
            </a:extLst>
          </p:cNvPr>
          <p:cNvSpPr txBox="1"/>
          <p:nvPr/>
        </p:nvSpPr>
        <p:spPr>
          <a:xfrm>
            <a:off x="144378" y="2933105"/>
            <a:ext cx="625642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 is true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 is false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3755B-8EF3-29E6-6000-5C04A22794A9}"/>
              </a:ext>
            </a:extLst>
          </p:cNvPr>
          <p:cNvSpPr txBox="1"/>
          <p:nvPr/>
        </p:nvSpPr>
        <p:spPr>
          <a:xfrm>
            <a:off x="6663684" y="4503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else if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DB2CA-2C06-445A-376D-5B82C84E11EB}"/>
              </a:ext>
            </a:extLst>
          </p:cNvPr>
          <p:cNvSpPr txBox="1"/>
          <p:nvPr/>
        </p:nvSpPr>
        <p:spPr>
          <a:xfrm>
            <a:off x="6545697" y="1086446"/>
            <a:ext cx="54864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condition1 is true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cond1 is false and condition2 is true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condition1 is false and condition2 is false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60214-344F-015A-E391-9A896246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EDFF-FCAC-4CD3-B4EA-EB61E670E691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95560-C867-E400-05AF-83CFB49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C383-C3EA-D27D-7102-CF154517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75F3BA-4304-F2D2-CE66-AC3D958C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60" y="945188"/>
            <a:ext cx="3522527" cy="1144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E24BA-F3C2-598F-C39F-AC7ADB28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260" y="945188"/>
            <a:ext cx="3770432" cy="114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40BD2-D589-FE96-D385-216BA4A582A7}"/>
              </a:ext>
            </a:extLst>
          </p:cNvPr>
          <p:cNvSpPr txBox="1"/>
          <p:nvPr/>
        </p:nvSpPr>
        <p:spPr>
          <a:xfrm>
            <a:off x="336632" y="90500"/>
            <a:ext cx="11412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demo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none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619B-25F6-20C6-B02C-11561EB7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56" y="3297517"/>
            <a:ext cx="3337849" cy="1371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B8475-2117-60D6-BF47-B642C3767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90" y="3068889"/>
            <a:ext cx="3487915" cy="16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CDCF2F-1A07-2834-B616-9FA9D4725180}"/>
              </a:ext>
            </a:extLst>
          </p:cNvPr>
          <p:cNvSpPr txBox="1"/>
          <p:nvPr/>
        </p:nvSpPr>
        <p:spPr>
          <a:xfrm>
            <a:off x="540774" y="2213707"/>
            <a:ext cx="11490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demo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block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7F077-582F-90B8-D4B8-195DBF9D1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01" y="3381094"/>
            <a:ext cx="4335509" cy="1757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921C54-5B80-FF93-857D-346A5E15EFAA}"/>
              </a:ext>
            </a:extLst>
          </p:cNvPr>
          <p:cNvSpPr txBox="1"/>
          <p:nvPr/>
        </p:nvSpPr>
        <p:spPr>
          <a:xfrm>
            <a:off x="646347" y="5659504"/>
            <a:ext cx="111032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demo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innerText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&lt;span style=</a:t>
            </a:r>
            <a:r>
              <a:rPr lang="en-US" b="0" dirty="0">
                <a:solidFill>
                  <a:srgbClr val="B776FB"/>
                </a:solidFill>
                <a:effectLst/>
                <a:latin typeface="cascadia code" panose="020B0609020000020004" pitchFamily="49" charset="0"/>
              </a:rPr>
              <a:t>\'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color:red</a:t>
            </a:r>
            <a:r>
              <a:rPr lang="en-US" b="0" dirty="0">
                <a:solidFill>
                  <a:srgbClr val="B776FB"/>
                </a:solidFill>
                <a:effectLst/>
                <a:latin typeface="cascadia code" panose="020B0609020000020004" pitchFamily="49" charset="0"/>
              </a:rPr>
              <a:t>\'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&gt;Changed text &lt;/span&gt;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Me!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D8C51-9DAC-BFBC-D1A4-4A28038FE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601" y="3381094"/>
            <a:ext cx="4335508" cy="1757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197459-2E69-F680-05F2-E6C6D8F2FB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774" y="5601466"/>
            <a:ext cx="11317253" cy="762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ED6C50-CD98-5296-62BD-1B50DB6D33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1601" y="3376247"/>
            <a:ext cx="4507091" cy="1767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B74B0C-1F19-FEC7-9D6F-948FBF09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794-9E44-45D3-AD3E-83AE06812137}" type="datetime1">
              <a:rPr lang="en-US" smtClean="0"/>
              <a:t>10/4/2025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E176D-BE51-32A1-7D48-B0739A9D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B98F8-7D88-1F0D-8B6A-7A64BC38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42ECF7-E91B-E228-F24B-24E66CB7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6" y="109134"/>
            <a:ext cx="6862482" cy="399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47CB9-8936-47F5-DD7F-039CE2F6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25" y="109135"/>
            <a:ext cx="6890074" cy="39917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2241B-FE3F-5CB7-0BA8-19A399969109}"/>
              </a:ext>
            </a:extLst>
          </p:cNvPr>
          <p:cNvSpPr txBox="1"/>
          <p:nvPr/>
        </p:nvSpPr>
        <p:spPr>
          <a:xfrm>
            <a:off x="344129" y="4234764"/>
            <a:ext cx="1164139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myImage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images/LightOn.png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Turn on the light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myImage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images/imageOff.png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width:100px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 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myImage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images/imageOff.png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'"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Turn off the light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30D9-4FF2-7E37-F5AF-126E8C19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29D7-DD76-4A90-BDED-DA0B4E7D34A5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B97B-1A03-1215-297D-2E3AF6FE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7D0D-0431-D254-CA19-40573975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3E4A1-8F62-2CC0-86BD-2790CD2F76C2}"/>
              </a:ext>
            </a:extLst>
          </p:cNvPr>
          <p:cNvSpPr txBox="1"/>
          <p:nvPr/>
        </p:nvSpPr>
        <p:spPr>
          <a:xfrm>
            <a:off x="1504336" y="914400"/>
            <a:ext cx="4072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Others properties of 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6D774-14B2-4AAE-809B-40336E5D9A57}"/>
              </a:ext>
            </a:extLst>
          </p:cNvPr>
          <p:cNvSpPr txBox="1"/>
          <p:nvPr/>
        </p:nvSpPr>
        <p:spPr>
          <a:xfrm>
            <a:off x="1936955" y="1681316"/>
            <a:ext cx="87703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err="1"/>
              <a:t>document.body</a:t>
            </a:r>
            <a:r>
              <a:rPr lang="en-US" sz="2400" b="1" dirty="0"/>
              <a:t>: </a:t>
            </a:r>
            <a:r>
              <a:rPr lang="en-US" sz="2400" dirty="0"/>
              <a:t>Represents the </a:t>
            </a:r>
            <a:r>
              <a:rPr lang="en-US" sz="2400" b="1" dirty="0"/>
              <a:t>&lt;body&gt;</a:t>
            </a:r>
            <a:r>
              <a:rPr lang="en-US" sz="2400" dirty="0"/>
              <a:t> element of the webpage. Everything you see (text, images, buttons) lives inside </a:t>
            </a:r>
            <a:r>
              <a:rPr lang="en-US" sz="2400" dirty="0" err="1"/>
              <a:t>document.body</a:t>
            </a:r>
            <a:r>
              <a:rPr lang="en-US" sz="2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err="1"/>
              <a:t>document.head</a:t>
            </a:r>
            <a:r>
              <a:rPr lang="en-US" sz="2400" b="1" dirty="0"/>
              <a:t>: </a:t>
            </a:r>
            <a:r>
              <a:rPr lang="en-US" sz="2400" dirty="0"/>
              <a:t>Represents the </a:t>
            </a:r>
            <a:r>
              <a:rPr lang="en-US" sz="2400" b="1" dirty="0"/>
              <a:t>&lt;head&gt;</a:t>
            </a:r>
            <a:r>
              <a:rPr lang="en-US" sz="2400" dirty="0"/>
              <a:t> part of the document (metadata, title, scripts, links, styles).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err="1"/>
              <a:t>document.forms</a:t>
            </a:r>
            <a:r>
              <a:rPr lang="en-US" sz="2400" b="1" dirty="0"/>
              <a:t>: </a:t>
            </a:r>
            <a:r>
              <a:rPr lang="en-US" sz="2400" dirty="0"/>
              <a:t>This is a </a:t>
            </a:r>
            <a:r>
              <a:rPr lang="en-US" sz="2400" b="1" dirty="0"/>
              <a:t>collection of all &lt;form&gt; elements</a:t>
            </a:r>
            <a:r>
              <a:rPr lang="en-US" sz="2400" dirty="0"/>
              <a:t> in the document. You can access forms by index or name.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84CD2-CD1C-4B73-499F-C2B70E78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66E5-880A-4C3B-A680-376A06372664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5B09D-16F9-8B63-E7DB-9B8DA54F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9760-9812-A03B-F72E-02108835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2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0BD685-0C94-2C4F-63D9-D5A46B1CB6F1}"/>
              </a:ext>
            </a:extLst>
          </p:cNvPr>
          <p:cNvSpPr txBox="1"/>
          <p:nvPr/>
        </p:nvSpPr>
        <p:spPr>
          <a:xfrm>
            <a:off x="1052051" y="660908"/>
            <a:ext cx="2635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document.body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A6750-F4CE-E255-13AB-5762DF06C3D4}"/>
              </a:ext>
            </a:extLst>
          </p:cNvPr>
          <p:cNvSpPr txBox="1"/>
          <p:nvPr/>
        </p:nvSpPr>
        <p:spPr>
          <a:xfrm>
            <a:off x="1524000" y="2589572"/>
            <a:ext cx="9419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 prints all body content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  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7615E3-02D0-8F64-B22A-18137C41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39" y="644599"/>
            <a:ext cx="5283432" cy="1794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3DD43E-4C8B-A952-B937-8ECA8E47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24" y="1275201"/>
            <a:ext cx="3936571" cy="1166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921E3-4E3C-3144-F3DA-8A5058C0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23" y="1275201"/>
            <a:ext cx="3936571" cy="1234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0C428E-1432-701A-B7C5-F564AAF7A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239" y="652753"/>
            <a:ext cx="5283432" cy="1777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DC876A-5775-0A5B-441C-5ED89BA896E4}"/>
              </a:ext>
            </a:extLst>
          </p:cNvPr>
          <p:cNvSpPr txBox="1"/>
          <p:nvPr/>
        </p:nvSpPr>
        <p:spPr>
          <a:xfrm>
            <a:off x="1809135" y="3200273"/>
            <a:ext cx="733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doucment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&lt;h1&gt;New Body&lt;/h1&gt;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D18DDA-FF1B-4027-0AC6-93F49BF3E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023" y="4358085"/>
            <a:ext cx="7334865" cy="2216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79E7D4-4B56-D2C1-B8BB-37E2E9756078}"/>
              </a:ext>
            </a:extLst>
          </p:cNvPr>
          <p:cNvSpPr txBox="1"/>
          <p:nvPr/>
        </p:nvSpPr>
        <p:spPr>
          <a:xfrm>
            <a:off x="1184786" y="3899097"/>
            <a:ext cx="299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textContent</a:t>
            </a:r>
            <a:r>
              <a:rPr lang="en-US" b="1" dirty="0"/>
              <a:t> Return Text Only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9FDCB-E452-639B-F88D-08F73ED3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788AE-8FB3-4202-8B88-6BD825E68A28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ACA03-B6A9-75AA-43FD-2BB87926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C015F-DBE0-D158-F26F-ADEDE24D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414E6-D02D-C583-CFB2-8DAFB381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6" y="1315623"/>
            <a:ext cx="3108165" cy="1818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335D83-3C31-D1DB-6BCA-730D3EAEC9E3}"/>
              </a:ext>
            </a:extLst>
          </p:cNvPr>
          <p:cNvSpPr txBox="1"/>
          <p:nvPr/>
        </p:nvSpPr>
        <p:spPr>
          <a:xfrm>
            <a:off x="1052051" y="660908"/>
            <a:ext cx="2635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document.body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789A1-289C-CD4E-948C-74B6F5335D87}"/>
              </a:ext>
            </a:extLst>
          </p:cNvPr>
          <p:cNvSpPr txBox="1"/>
          <p:nvPr/>
        </p:nvSpPr>
        <p:spPr>
          <a:xfrm>
            <a:off x="4758812" y="1734734"/>
            <a:ext cx="70988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lightblue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body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fontFamily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Arial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4B499-2BFE-EB12-3FDE-48790AA7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36" y="1315623"/>
            <a:ext cx="3108165" cy="1908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C0900E-EEF2-3883-68D1-438879CB2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52" y="3633855"/>
            <a:ext cx="8852095" cy="2473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CAC05-6FD4-E1F6-4034-F834B72B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EF9D-6DC3-4F72-BE11-D15FB6B4E76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BF4A-FD18-B641-57E2-2FFA0C8D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D495-9419-B533-E2AD-BD90F24D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6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CC38E-AB7B-5D7B-05F6-340E5B79DB21}"/>
              </a:ext>
            </a:extLst>
          </p:cNvPr>
          <p:cNvSpPr txBox="1"/>
          <p:nvPr/>
        </p:nvSpPr>
        <p:spPr>
          <a:xfrm>
            <a:off x="648929" y="521109"/>
            <a:ext cx="2539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document.head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7F686-0377-1B53-05F4-BFDAD392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4" y="1489302"/>
            <a:ext cx="10308045" cy="1571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7CA56-2B68-2594-6958-43FF88CD459C}"/>
              </a:ext>
            </a:extLst>
          </p:cNvPr>
          <p:cNvSpPr txBox="1"/>
          <p:nvPr/>
        </p:nvSpPr>
        <p:spPr>
          <a:xfrm>
            <a:off x="576264" y="1119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Shows or changes everything inside </a:t>
            </a:r>
            <a:r>
              <a:rPr lang="en-US" b="1" dirty="0">
                <a:latin typeface="Courier New" panose="02070309020205020404" pitchFamily="49" charset="0"/>
              </a:rPr>
              <a:t>&lt;head&gt;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5CECE-A60C-CE6D-8556-07BC9021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3796721"/>
            <a:ext cx="7136938" cy="2209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52B4B-88D5-ED34-E5E0-C40819B698B2}"/>
              </a:ext>
            </a:extLst>
          </p:cNvPr>
          <p:cNvSpPr txBox="1"/>
          <p:nvPr/>
        </p:nvSpPr>
        <p:spPr>
          <a:xfrm>
            <a:off x="576264" y="34273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</a:t>
            </a:r>
            <a:r>
              <a:rPr lang="en-US" b="1" dirty="0">
                <a:latin typeface="Courier New" panose="02070309020205020404" pitchFamily="49" charset="0"/>
              </a:rPr>
              <a:t>&lt;meta&gt;</a:t>
            </a:r>
            <a:r>
              <a:rPr lang="en-US" b="1" dirty="0"/>
              <a:t> tags inside the head.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F907C-D7F0-5D3C-1AD1-8D5CEA08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F0CD-3DAF-4C5C-A0BB-F8CAA23E00A7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C45F-7B2F-FD6B-0BC4-13915D65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3842D-A4AB-D9FC-E6EC-6A52A1F8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3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D6570-B1DF-EC2C-CBFD-D6063EF2F994}"/>
              </a:ext>
            </a:extLst>
          </p:cNvPr>
          <p:cNvSpPr txBox="1"/>
          <p:nvPr/>
        </p:nvSpPr>
        <p:spPr>
          <a:xfrm>
            <a:off x="178363" y="90422"/>
            <a:ext cx="2651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document.forms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6236E-868E-5371-E81A-127FB631052D}"/>
              </a:ext>
            </a:extLst>
          </p:cNvPr>
          <p:cNvSpPr txBox="1"/>
          <p:nvPr/>
        </p:nvSpPr>
        <p:spPr>
          <a:xfrm>
            <a:off x="1357190" y="555630"/>
            <a:ext cx="838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document.forms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collection of all &lt;form&gt; elements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the page.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form can be accessed by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54ED3-5D1C-BFCB-74E7-2139B1F8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1" y="1332342"/>
            <a:ext cx="10024233" cy="137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BBB2C-DAFC-66E8-9ACA-F76CB9FA2904}"/>
              </a:ext>
            </a:extLst>
          </p:cNvPr>
          <p:cNvSpPr txBox="1"/>
          <p:nvPr/>
        </p:nvSpPr>
        <p:spPr>
          <a:xfrm>
            <a:off x="8288593" y="2680307"/>
            <a:ext cx="360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.length shows the number of forms.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C3386-55A8-0B76-8D97-6CE53997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81" y="3049640"/>
            <a:ext cx="10460616" cy="1763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6BFA40-FA8B-2D27-C1C2-9519248DEA09}"/>
              </a:ext>
            </a:extLst>
          </p:cNvPr>
          <p:cNvSpPr txBox="1"/>
          <p:nvPr/>
        </p:nvSpPr>
        <p:spPr>
          <a:xfrm>
            <a:off x="9114210" y="481314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Accessing form by index.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D09BA1-B6C3-1B09-B8EC-74C339EA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73" y="4947703"/>
            <a:ext cx="8466176" cy="181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7A8424-DE44-6851-5BDD-4D3DD108950C}"/>
              </a:ext>
            </a:extLst>
          </p:cNvPr>
          <p:cNvSpPr txBox="1"/>
          <p:nvPr/>
        </p:nvSpPr>
        <p:spPr>
          <a:xfrm>
            <a:off x="9006349" y="6391982"/>
            <a:ext cx="301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Accessing form by form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186F1-2439-1323-7272-E1FDDEC6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9BDA-F156-49BB-AC1E-4F3ACB4A650C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3D8A-BB2A-D642-6921-11CCCD35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36F6FB-29C7-7161-5FE2-B9F2BE2D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4A9E6-252F-C562-CB16-3214C28954E2}"/>
              </a:ext>
            </a:extLst>
          </p:cNvPr>
          <p:cNvSpPr txBox="1"/>
          <p:nvPr/>
        </p:nvSpPr>
        <p:spPr>
          <a:xfrm>
            <a:off x="865239" y="462116"/>
            <a:ext cx="2651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document.forms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1AFB7-B1E7-CB68-FE24-524D86E2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17" y="985336"/>
            <a:ext cx="9729097" cy="1837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C467C-8C57-541A-F0BF-FDDF16A0D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23" y="3026195"/>
            <a:ext cx="9752291" cy="2302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AB6F6-1815-195C-2A20-F0C2CD78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6B48-47A1-49DC-9CC8-039B83BC8D13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79712-356B-F4F9-8B4C-DE8C8CDE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945FD-4D24-6C01-EBD4-EED9F695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BE77D-65B9-0102-9CF0-DF46649DDCE8}"/>
              </a:ext>
            </a:extLst>
          </p:cNvPr>
          <p:cNvSpPr txBox="1"/>
          <p:nvPr/>
        </p:nvSpPr>
        <p:spPr>
          <a:xfrm>
            <a:off x="4817806" y="462116"/>
            <a:ext cx="115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2B8FE-4475-6189-EB17-A6A98C2A92DD}"/>
              </a:ext>
            </a:extLst>
          </p:cNvPr>
          <p:cNvSpPr txBox="1"/>
          <p:nvPr/>
        </p:nvSpPr>
        <p:spPr>
          <a:xfrm>
            <a:off x="1214284" y="13814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DDBEE-DB82-F278-790A-44D11094BDD4}"/>
              </a:ext>
            </a:extLst>
          </p:cNvPr>
          <p:cNvSpPr txBox="1"/>
          <p:nvPr/>
        </p:nvSpPr>
        <p:spPr>
          <a:xfrm>
            <a:off x="1214283" y="1257285"/>
            <a:ext cx="10161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actions or occurrences that happen in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can be used to “listen” and “respond” to these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 make a webpage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826C2-5D14-C56A-8B84-3145B5B22D02}"/>
              </a:ext>
            </a:extLst>
          </p:cNvPr>
          <p:cNvSpPr txBox="1"/>
          <p:nvPr/>
        </p:nvSpPr>
        <p:spPr>
          <a:xfrm>
            <a:off x="1399015" y="25081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</a:rPr>
              <a:t>onclick</a:t>
            </a:r>
            <a:r>
              <a:rPr lang="en-US" dirty="0"/>
              <a:t> 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E1EE-4FA6-C69A-272E-41F37F011CE1}"/>
              </a:ext>
            </a:extLst>
          </p:cNvPr>
          <p:cNvSpPr txBox="1"/>
          <p:nvPr/>
        </p:nvSpPr>
        <p:spPr>
          <a:xfrm>
            <a:off x="2507226" y="32000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</a:rPr>
              <a:t>onclick</a:t>
            </a:r>
            <a:r>
              <a:rPr lang="en-US" b="1" dirty="0"/>
              <a:t> event</a:t>
            </a:r>
            <a:r>
              <a:rPr lang="en-US" dirty="0"/>
              <a:t> is one of the most commonly used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triggered when a user </a:t>
            </a:r>
            <a:r>
              <a:rPr lang="en-US" b="1" dirty="0"/>
              <a:t>clicks on an element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applied to buttons, links, or any clickable HTML element.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1FC2D66-5861-3530-67E8-14EF734E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31B8-3F89-4F9C-AB6D-8DD5C60726BC}" type="datetime1">
              <a:rPr lang="en-US" smtClean="0"/>
              <a:t>10/4/2025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DC95656-FE48-6F79-7DD7-75CD0011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F88D833-FF6A-AC2B-FDB6-B84E3A43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7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2C687-9F15-4C0A-E069-6466A08B8D15}"/>
              </a:ext>
            </a:extLst>
          </p:cNvPr>
          <p:cNvSpPr txBox="1"/>
          <p:nvPr/>
        </p:nvSpPr>
        <p:spPr>
          <a:xfrm>
            <a:off x="917233" y="781415"/>
            <a:ext cx="35564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latin typeface="Courier New" panose="02070309020205020404" pitchFamily="49" charset="0"/>
              </a:rPr>
              <a:t>onclick</a:t>
            </a:r>
            <a:r>
              <a:rPr lang="en-US" sz="2800" b="1" dirty="0"/>
              <a:t>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2EB32-C25C-4F63-F4CA-34D51BB1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2" y="216310"/>
            <a:ext cx="5632147" cy="2615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309E9-0562-CB54-5103-70E5BADDFF14}"/>
              </a:ext>
            </a:extLst>
          </p:cNvPr>
          <p:cNvSpPr txBox="1"/>
          <p:nvPr/>
        </p:nvSpPr>
        <p:spPr>
          <a:xfrm>
            <a:off x="560436" y="3109993"/>
            <a:ext cx="10058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changDiv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()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Simple Button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54B9F-99C5-FACD-D6B4-BD84EEAB9B67}"/>
              </a:ext>
            </a:extLst>
          </p:cNvPr>
          <p:cNvSpPr txBox="1"/>
          <p:nvPr/>
        </p:nvSpPr>
        <p:spPr>
          <a:xfrm>
            <a:off x="560435" y="3531252"/>
            <a:ext cx="10058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changDiv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=()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The content of this div has been changed!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Red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1B10F0-FAEB-C98A-B472-607359CF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05" y="216310"/>
            <a:ext cx="5766619" cy="2730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4A15C6-16FE-7FFB-A507-28448B801039}"/>
              </a:ext>
            </a:extLst>
          </p:cNvPr>
          <p:cNvSpPr txBox="1"/>
          <p:nvPr/>
        </p:nvSpPr>
        <p:spPr>
          <a:xfrm>
            <a:off x="560435" y="6179077"/>
            <a:ext cx="100583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ondblclick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changDiv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()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Simple Button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FADE4-0FDB-35E5-06EC-D6E259E20170}"/>
              </a:ext>
            </a:extLst>
          </p:cNvPr>
          <p:cNvSpPr txBox="1"/>
          <p:nvPr/>
        </p:nvSpPr>
        <p:spPr>
          <a:xfrm>
            <a:off x="907399" y="5655857"/>
            <a:ext cx="4402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>
                <a:latin typeface="Courier New" panose="02070309020205020404" pitchFamily="49" charset="0"/>
              </a:rPr>
              <a:t>ondblclick</a:t>
            </a:r>
            <a:r>
              <a:rPr lang="en-US" sz="2800" b="1" dirty="0"/>
              <a:t> Event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BF6C847-9B66-34B9-795C-4B372C07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2358-6409-49E5-B42E-B6D524C1F3EC}" type="datetime1">
              <a:rPr lang="en-US" smtClean="0"/>
              <a:t>10/4/2025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C4EB25A-3D22-B216-D674-5AFF098E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72B0A4-4637-54B5-2844-4ED93BD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213CDA-8BE4-D302-C359-A4367D4B1781}"/>
              </a:ext>
            </a:extLst>
          </p:cNvPr>
          <p:cNvSpPr txBox="1"/>
          <p:nvPr/>
        </p:nvSpPr>
        <p:spPr>
          <a:xfrm>
            <a:off x="5792234" y="209717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switch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9C421-73AE-E9EC-93A8-064FEBFB995F}"/>
              </a:ext>
            </a:extLst>
          </p:cNvPr>
          <p:cNvSpPr txBox="1"/>
          <p:nvPr/>
        </p:nvSpPr>
        <p:spPr>
          <a:xfrm>
            <a:off x="5947481" y="2713268"/>
            <a:ext cx="311216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 block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49C3D-250D-CB74-5BCD-14CCA7DA49D2}"/>
              </a:ext>
            </a:extLst>
          </p:cNvPr>
          <p:cNvSpPr txBox="1"/>
          <p:nvPr/>
        </p:nvSpPr>
        <p:spPr>
          <a:xfrm>
            <a:off x="5790165" y="602703"/>
            <a:ext cx="36291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Ternary Operator (? :)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98CE0-13E3-50F7-B64E-4C76C1262D32}"/>
              </a:ext>
            </a:extLst>
          </p:cNvPr>
          <p:cNvSpPr txBox="1"/>
          <p:nvPr/>
        </p:nvSpPr>
        <p:spPr>
          <a:xfrm>
            <a:off x="5792234" y="1170710"/>
            <a:ext cx="6096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expression2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3BBAD-EA9B-2EBA-3C18-E07D44A887F2}"/>
              </a:ext>
            </a:extLst>
          </p:cNvPr>
          <p:cNvSpPr txBox="1"/>
          <p:nvPr/>
        </p:nvSpPr>
        <p:spPr>
          <a:xfrm>
            <a:off x="303766" y="1174926"/>
            <a:ext cx="3393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else if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54804-4F87-B5E6-36B3-A2A2C5A61B03}"/>
              </a:ext>
            </a:extLst>
          </p:cNvPr>
          <p:cNvSpPr txBox="1"/>
          <p:nvPr/>
        </p:nvSpPr>
        <p:spPr>
          <a:xfrm>
            <a:off x="412955" y="1724708"/>
            <a:ext cx="497512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condition1 is true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condition1 is false and condition2 is true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 code to execute if the condition1 is false and condition2 is false</a:t>
            </a:r>
            <a:br>
              <a:rPr lang="en-US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20816-F62A-B32B-B166-DEAE5C5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467-E304-4718-8F46-F4E48BEFEE13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1F80E-AB6F-BA8B-5F50-1A5BF523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4B0D-B684-A26C-AACA-246CACC3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/>
      <p:bldP spid="9" grpId="0" animBg="1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D2F2C-44F3-4EC4-BDA0-9795F1A2707C}"/>
              </a:ext>
            </a:extLst>
          </p:cNvPr>
          <p:cNvSpPr txBox="1"/>
          <p:nvPr/>
        </p:nvSpPr>
        <p:spPr>
          <a:xfrm>
            <a:off x="688256" y="3889441"/>
            <a:ext cx="997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button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myBtn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Simple Button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A5798-0D0D-2418-A4C7-8DBD189E7592}"/>
              </a:ext>
            </a:extLst>
          </p:cNvPr>
          <p:cNvSpPr txBox="1"/>
          <p:nvPr/>
        </p:nvSpPr>
        <p:spPr>
          <a:xfrm>
            <a:off x="609598" y="4258773"/>
            <a:ext cx="10658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changDiv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=()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The content of this div has been changed!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Red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myBtn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click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changDiv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14112-EC4E-F79E-01E1-BA958FBC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31" y="731023"/>
            <a:ext cx="5046367" cy="2343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9A72D-15E6-613F-D7A4-7B98B32D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311" y="731023"/>
            <a:ext cx="5166853" cy="2446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B6628-42BA-9651-8476-6A9136609696}"/>
              </a:ext>
            </a:extLst>
          </p:cNvPr>
          <p:cNvSpPr txBox="1"/>
          <p:nvPr/>
        </p:nvSpPr>
        <p:spPr>
          <a:xfrm>
            <a:off x="847311" y="432620"/>
            <a:ext cx="245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  <a:r>
              <a:rPr lang="en-US" sz="2400" b="1" dirty="0" err="1"/>
              <a:t>addEventListener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F224F-52B3-396D-0266-5480A2E263BD}"/>
              </a:ext>
            </a:extLst>
          </p:cNvPr>
          <p:cNvSpPr txBox="1"/>
          <p:nvPr/>
        </p:nvSpPr>
        <p:spPr>
          <a:xfrm>
            <a:off x="511276" y="894285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Inline event issues.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Mixes HTML structure + JavaScript behavior → looks messy.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Only one handler allowed → new one overwrites the old.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addEventListener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Keeps HTML clean (all JavaScript is separated).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Supports multiple handlers (all run).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Easier to maintain and more flexible.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5CAD83E-443D-6050-BC51-974229B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1EF2-9874-4474-9957-BF14221D860F}" type="datetime1">
              <a:rPr lang="en-US" smtClean="0"/>
              <a:t>10/4/2025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23F1976-6AA6-B1C9-BE12-5E7D298D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5E77543-0641-4D16-153D-AA7DD50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3EC07-4B8F-9B3E-B429-8C3AF0DE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66" y="219746"/>
            <a:ext cx="5046367" cy="2343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D76F3-F4CC-C39D-92D2-56D4126A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66" y="219746"/>
            <a:ext cx="5104838" cy="2343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E9F6B-27CD-0626-DA9A-6FA580D4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566" y="125856"/>
            <a:ext cx="5120539" cy="2519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A3AE-E158-B85D-CBF2-12856034BC5A}"/>
              </a:ext>
            </a:extLst>
          </p:cNvPr>
          <p:cNvSpPr txBox="1"/>
          <p:nvPr/>
        </p:nvSpPr>
        <p:spPr>
          <a:xfrm>
            <a:off x="181067" y="35080"/>
            <a:ext cx="265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.mouseover Event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7F1706-C4CB-65F4-0B69-559F948D01EB}"/>
              </a:ext>
            </a:extLst>
          </p:cNvPr>
          <p:cNvSpPr txBox="1"/>
          <p:nvPr/>
        </p:nvSpPr>
        <p:spPr>
          <a:xfrm>
            <a:off x="390872" y="449231"/>
            <a:ext cx="6413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Triggered when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mouse pointer enters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styles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hover.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applied to buttons,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links,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94D0B-EAA5-9E30-CD0F-EBAF5FE23BFE}"/>
              </a:ext>
            </a:extLst>
          </p:cNvPr>
          <p:cNvSpPr txBox="1"/>
          <p:nvPr/>
        </p:nvSpPr>
        <p:spPr>
          <a:xfrm>
            <a:off x="419914" y="19740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Triggered when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mouse pointer leaves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element.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used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the style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mouseover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together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mouseover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create hover effects.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E204A-9767-7D64-0A4B-2A0493948A53}"/>
              </a:ext>
            </a:extLst>
          </p:cNvPr>
          <p:cNvSpPr txBox="1"/>
          <p:nvPr/>
        </p:nvSpPr>
        <p:spPr>
          <a:xfrm>
            <a:off x="181067" y="1561769"/>
            <a:ext cx="234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</a:t>
            </a:r>
            <a:r>
              <a:rPr lang="en-US" sz="2400" b="1" dirty="0" err="1"/>
              <a:t>mouseout</a:t>
            </a:r>
            <a:r>
              <a:rPr lang="en-US" sz="2400" b="1" dirty="0"/>
              <a:t>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A06C5-7084-BCA4-F2F0-3C46BAB4D149}"/>
              </a:ext>
            </a:extLst>
          </p:cNvPr>
          <p:cNvSpPr txBox="1"/>
          <p:nvPr/>
        </p:nvSpPr>
        <p:spPr>
          <a:xfrm>
            <a:off x="624348" y="3164607"/>
            <a:ext cx="105745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mouseover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lightblue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Mouse is over me!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});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BC375-E72B-E037-1A47-C94FBD0219B7}"/>
              </a:ext>
            </a:extLst>
          </p:cNvPr>
          <p:cNvSpPr txBox="1"/>
          <p:nvPr/>
        </p:nvSpPr>
        <p:spPr>
          <a:xfrm>
            <a:off x="624348" y="4909153"/>
            <a:ext cx="1057459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mouseout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myDiv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style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lightgray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divBox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Hover your mouse over this box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});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BF76D362-6597-CDD2-CB63-7EBCE40C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9F80-E817-46CC-9567-0634D79BD0EA}" type="datetime1">
              <a:rPr lang="en-US" smtClean="0"/>
              <a:t>10/4/2025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4E2A0E4-6013-577F-F5B8-FC54F219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488DC6D-10B5-D422-FE42-B57D5302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6" grpId="0"/>
      <p:bldP spid="18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B2804-4E6A-6ECB-C287-B645A6AB246D}"/>
              </a:ext>
            </a:extLst>
          </p:cNvPr>
          <p:cNvSpPr txBox="1"/>
          <p:nvPr/>
        </p:nvSpPr>
        <p:spPr>
          <a:xfrm>
            <a:off x="68827" y="78659"/>
            <a:ext cx="226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</a:t>
            </a:r>
            <a:r>
              <a:rPr lang="en-US" sz="2400" b="1" dirty="0" err="1"/>
              <a:t>onsubmit</a:t>
            </a:r>
            <a:r>
              <a:rPr lang="en-US" sz="2400" b="1" dirty="0"/>
              <a:t>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A85C6-3F18-3C66-E9AB-E0AC2C7FC302}"/>
              </a:ext>
            </a:extLst>
          </p:cNvPr>
          <p:cNvSpPr txBox="1"/>
          <p:nvPr/>
        </p:nvSpPr>
        <p:spPr>
          <a:xfrm>
            <a:off x="167148" y="519865"/>
            <a:ext cx="952582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Triggered when the form is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clicking the Submit button).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input data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sending it to the server.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validation fails, we can use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event.preventDefault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stop the form from submitting.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1A9A2B-D99D-17E5-B923-49E3F688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95" y="1719192"/>
            <a:ext cx="4253557" cy="1641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B03ED3-FAFC-A935-A97C-117AD62F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884"/>
          <a:stretch>
            <a:fillRect/>
          </a:stretch>
        </p:blipFill>
        <p:spPr>
          <a:xfrm>
            <a:off x="5190451" y="1690872"/>
            <a:ext cx="4979835" cy="19310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C89CAF-6313-C971-C5CD-64753A32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555"/>
          <a:stretch>
            <a:fillRect/>
          </a:stretch>
        </p:blipFill>
        <p:spPr>
          <a:xfrm>
            <a:off x="702229" y="1690871"/>
            <a:ext cx="4488222" cy="19310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D8C323-2839-1B8A-6D97-791BF409CC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671"/>
          <a:stretch>
            <a:fillRect/>
          </a:stretch>
        </p:blipFill>
        <p:spPr>
          <a:xfrm>
            <a:off x="5190451" y="1690869"/>
            <a:ext cx="4979835" cy="1875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75FF57-E7FE-74A4-788C-2BEA964C3B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1184"/>
          <a:stretch>
            <a:fillRect/>
          </a:stretch>
        </p:blipFill>
        <p:spPr>
          <a:xfrm>
            <a:off x="702229" y="1690870"/>
            <a:ext cx="4488222" cy="1875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65D3301-ABF7-E0D0-CB7A-7879C4BAAE6B}"/>
              </a:ext>
            </a:extLst>
          </p:cNvPr>
          <p:cNvSpPr txBox="1"/>
          <p:nvPr/>
        </p:nvSpPr>
        <p:spPr>
          <a:xfrm>
            <a:off x="353961" y="3637955"/>
            <a:ext cx="1078598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myForm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submit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, (</a:t>
            </a:r>
            <a:r>
              <a:rPr lang="en-US" b="0" dirty="0">
                <a:solidFill>
                  <a:srgbClr val="808080"/>
                </a:solidFill>
                <a:effectLst/>
                <a:latin typeface="cascadia code" panose="020B06090200000200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forms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form1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][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fname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].value;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lname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forms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form1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][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lname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].value;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fname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===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|| </a:t>
            </a:r>
            <a:r>
              <a:rPr lang="en-US" b="0" dirty="0" err="1">
                <a:solidFill>
                  <a:srgbClr val="1F377F"/>
                </a:solidFill>
                <a:effectLst/>
                <a:latin typeface="cascadia code" panose="020B0609020000020004" pitchFamily="49" charset="0"/>
              </a:rPr>
              <a:t>lname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=== 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Both First Name and Last Name are required!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 err="1">
                <a:solidFill>
                  <a:srgbClr val="808080"/>
                </a:solidFill>
                <a:effectLst/>
                <a:latin typeface="cascadia code" panose="020B06090200000200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preventDefault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(); 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 stops form from submitting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} </a:t>
            </a:r>
            <a:r>
              <a:rPr lang="en-US" b="0" dirty="0">
                <a:solidFill>
                  <a:srgbClr val="8F08C4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  </a:t>
            </a:r>
            <a:r>
              <a:rPr lang="en-US" b="0" dirty="0">
                <a:solidFill>
                  <a:srgbClr val="74531F"/>
                </a:solidFill>
                <a:effectLst/>
                <a:latin typeface="cascadia code" panose="020B06090200000200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Form submitted successfully!</a:t>
            </a:r>
            <a:r>
              <a:rPr lang="en-US" b="0" dirty="0">
                <a:solidFill>
                  <a:srgbClr val="E21F1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});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3F4B337A-C19C-6FA9-B6E8-860B27C4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942E-4557-4DFE-9836-4037E27C144B}" type="datetime1">
              <a:rPr lang="en-US" smtClean="0"/>
              <a:t>10/4/2025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63341A0-D9D9-1D8C-5F1E-E351048F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F461D5B-78F1-315D-6B76-FE81FFEE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433DA-E143-E9DC-9970-87362FC690F3}"/>
              </a:ext>
            </a:extLst>
          </p:cNvPr>
          <p:cNvSpPr txBox="1"/>
          <p:nvPr/>
        </p:nvSpPr>
        <p:spPr>
          <a:xfrm>
            <a:off x="1002889" y="626325"/>
            <a:ext cx="94881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Other Form Events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onchange</a:t>
            </a:r>
            <a:r>
              <a:rPr lang="en-US" sz="2400" dirty="0"/>
              <a:t> → Triggered when the value of an input changes.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onfocus</a:t>
            </a:r>
            <a:r>
              <a:rPr lang="en-US" sz="2400" dirty="0"/>
              <a:t> → Triggered when an element gains focus.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onblur</a:t>
            </a:r>
            <a:r>
              <a:rPr lang="en-US" sz="2400" dirty="0"/>
              <a:t> → Triggered when an element loses focus.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oninput</a:t>
            </a:r>
            <a:r>
              <a:rPr lang="en-US" sz="2400" dirty="0"/>
              <a:t> → Triggered immediately when the user types or changes input.</a:t>
            </a:r>
          </a:p>
          <a:p>
            <a:pPr>
              <a:buNone/>
            </a:pPr>
            <a:r>
              <a:rPr lang="en-US" sz="2400" b="1" dirty="0"/>
              <a:t>Try experimenting with these yourself!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9F755-29D0-560D-F7B4-F837F83AB5BE}"/>
              </a:ext>
            </a:extLst>
          </p:cNvPr>
          <p:cNvSpPr txBox="1"/>
          <p:nvPr/>
        </p:nvSpPr>
        <p:spPr>
          <a:xfrm>
            <a:off x="904568" y="3554020"/>
            <a:ext cx="95667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Keyboard Events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onkeydown</a:t>
            </a:r>
            <a:r>
              <a:rPr lang="en-US" sz="2400" dirty="0"/>
              <a:t> → Triggered when a key is pressed down.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urier New" panose="02070309020205020404" pitchFamily="49" charset="0"/>
              </a:rPr>
              <a:t>onkeyup</a:t>
            </a:r>
            <a:r>
              <a:rPr lang="en-US" sz="2400" dirty="0"/>
              <a:t> → Triggered when a key is released.</a:t>
            </a:r>
          </a:p>
          <a:p>
            <a:pPr>
              <a:buNone/>
            </a:pPr>
            <a:r>
              <a:rPr lang="en-US" sz="2400" b="1" dirty="0"/>
              <a:t>Practice and explore these on your own!</a:t>
            </a: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9C90B-86DB-6974-BFF7-6F3862A4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F15E-E741-4305-B435-F01568B5394D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E7D67-5E18-FB75-8E65-4429B9F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7C645-ADD0-1B15-6B7F-5C983465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CC732-767B-1720-944D-015D2EB11941}"/>
              </a:ext>
            </a:extLst>
          </p:cNvPr>
          <p:cNvSpPr txBox="1"/>
          <p:nvPr/>
        </p:nvSpPr>
        <p:spPr>
          <a:xfrm>
            <a:off x="3680082" y="5585344"/>
            <a:ext cx="483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events related practice code in following link</a:t>
            </a:r>
          </a:p>
          <a:p>
            <a:pPr algn="ctr"/>
            <a:r>
              <a:rPr lang="en-US" dirty="0"/>
              <a:t>https://jsbin.com/fuhuval/edit?html,output</a:t>
            </a:r>
          </a:p>
        </p:txBody>
      </p:sp>
    </p:spTree>
    <p:extLst>
      <p:ext uri="{BB962C8B-B14F-4D97-AF65-F5344CB8AC3E}">
        <p14:creationId xmlns:p14="http://schemas.microsoft.com/office/powerpoint/2010/main" val="2067651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A0342-04FC-FC81-22B6-E64A29CFFDBE}"/>
              </a:ext>
            </a:extLst>
          </p:cNvPr>
          <p:cNvSpPr txBox="1"/>
          <p:nvPr/>
        </p:nvSpPr>
        <p:spPr>
          <a:xfrm>
            <a:off x="4098113" y="2321004"/>
            <a:ext cx="3995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Thank You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A6003-6EFF-71E2-BCD9-22DEAFA3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327E-06F9-4FA9-8D65-D256D79136A3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5CAF-3480-EFC7-5B22-D42B289D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B7C04-3D7F-8E7A-D26E-85BB4449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11D5F-929E-5A65-2012-1EAB1C9402AF}"/>
              </a:ext>
            </a:extLst>
          </p:cNvPr>
          <p:cNvSpPr txBox="1"/>
          <p:nvPr/>
        </p:nvSpPr>
        <p:spPr>
          <a:xfrm>
            <a:off x="4156976" y="264892"/>
            <a:ext cx="339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CDB81-4CF1-A37E-4065-66812610CF00}"/>
              </a:ext>
            </a:extLst>
          </p:cNvPr>
          <p:cNvSpPr txBox="1"/>
          <p:nvPr/>
        </p:nvSpPr>
        <p:spPr>
          <a:xfrm>
            <a:off x="2231922" y="887027"/>
            <a:ext cx="8131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Loops can execute a block of code a number of times.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479D-A259-1113-3B33-7C2C579DC07E}"/>
              </a:ext>
            </a:extLst>
          </p:cNvPr>
          <p:cNvSpPr txBox="1"/>
          <p:nvPr/>
        </p:nvSpPr>
        <p:spPr>
          <a:xfrm>
            <a:off x="735350" y="1695089"/>
            <a:ext cx="1673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11D92-65B1-B5FD-F8B8-A06C7833550D}"/>
              </a:ext>
            </a:extLst>
          </p:cNvPr>
          <p:cNvSpPr txBox="1"/>
          <p:nvPr/>
        </p:nvSpPr>
        <p:spPr>
          <a:xfrm>
            <a:off x="866273" y="2258847"/>
            <a:ext cx="60960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FE64-3402-FB07-F519-045BF96D8970}"/>
              </a:ext>
            </a:extLst>
          </p:cNvPr>
          <p:cNvSpPr txBox="1"/>
          <p:nvPr/>
        </p:nvSpPr>
        <p:spPr>
          <a:xfrm>
            <a:off x="866273" y="3429000"/>
            <a:ext cx="9496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executed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one time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before the execution of the code block.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defines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condition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for executing the code block.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executed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every time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the code block has been executed.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0DDD5-845D-058B-2AC3-1D34D0CFF674}"/>
              </a:ext>
            </a:extLst>
          </p:cNvPr>
          <p:cNvSpPr txBox="1"/>
          <p:nvPr/>
        </p:nvSpPr>
        <p:spPr>
          <a:xfrm>
            <a:off x="3401961" y="4978901"/>
            <a:ext cx="6096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5CC5"/>
                </a:solidFill>
                <a:latin typeface="Consolas" panose="020B0609020204030204" pitchFamily="49" charset="0"/>
              </a:rPr>
              <a:t>let text=“”;</a:t>
            </a:r>
            <a:endParaRPr lang="en-US" sz="2000" b="0" i="0" dirty="0">
              <a:solidFill>
                <a:srgbClr val="005CC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DC2EE-8895-E050-61A9-C70E279F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4442-5DC3-4C53-904F-D7717724168B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01831-D0B1-7681-E918-DC9655B6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5C20-8109-834D-5E75-2E72B2A7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A15021-25FB-18B1-0EA3-EE14B96716BC}"/>
              </a:ext>
            </a:extLst>
          </p:cNvPr>
          <p:cNvSpPr txBox="1"/>
          <p:nvPr/>
        </p:nvSpPr>
        <p:spPr>
          <a:xfrm>
            <a:off x="235521" y="145268"/>
            <a:ext cx="479814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some code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</a:rPr>
              <a:t>// what is the value of </a:t>
            </a:r>
            <a:r>
              <a:rPr lang="en-US" sz="2000" dirty="0" err="1">
                <a:solidFill>
                  <a:srgbClr val="70809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AE6EE-6C50-1EE3-8814-AF6A08F85960}"/>
              </a:ext>
            </a:extLst>
          </p:cNvPr>
          <p:cNvSpPr txBox="1"/>
          <p:nvPr/>
        </p:nvSpPr>
        <p:spPr>
          <a:xfrm>
            <a:off x="5224035" y="163806"/>
            <a:ext cx="508327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some code</a:t>
            </a:r>
            <a:b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</a:rPr>
              <a:t>what is the value of </a:t>
            </a:r>
            <a:r>
              <a:rPr lang="en-US" sz="2000" dirty="0" err="1">
                <a:solidFill>
                  <a:srgbClr val="70809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08090"/>
                </a:solidFill>
                <a:latin typeface="Consolas" panose="020B0609020204030204" pitchFamily="49" charset="0"/>
              </a:rPr>
              <a:t> here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3C6CF-821E-B7B6-B9C0-01B23167795B}"/>
              </a:ext>
            </a:extLst>
          </p:cNvPr>
          <p:cNvSpPr txBox="1"/>
          <p:nvPr/>
        </p:nvSpPr>
        <p:spPr>
          <a:xfrm>
            <a:off x="4899570" y="2491048"/>
            <a:ext cx="667299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078AE-F318-65F3-6989-809A6C68710D}"/>
              </a:ext>
            </a:extLst>
          </p:cNvPr>
          <p:cNvSpPr txBox="1"/>
          <p:nvPr/>
        </p:nvSpPr>
        <p:spPr>
          <a:xfrm>
            <a:off x="297620" y="2475659"/>
            <a:ext cx="44392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text += cars[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A643D-22E8-33CA-6FEA-29DEEEA01411}"/>
              </a:ext>
            </a:extLst>
          </p:cNvPr>
          <p:cNvSpPr txBox="1"/>
          <p:nvPr/>
        </p:nvSpPr>
        <p:spPr>
          <a:xfrm>
            <a:off x="4899570" y="3882721"/>
            <a:ext cx="40410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FAB4E4-4B25-8CB4-22B7-65C965C24E60}"/>
              </a:ext>
            </a:extLst>
          </p:cNvPr>
          <p:cNvSpPr txBox="1"/>
          <p:nvPr/>
        </p:nvSpPr>
        <p:spPr>
          <a:xfrm>
            <a:off x="9103313" y="3900479"/>
            <a:ext cx="29988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DBFD5-CADF-53FE-FB11-FE0FFDC1854B}"/>
              </a:ext>
            </a:extLst>
          </p:cNvPr>
          <p:cNvSpPr txBox="1"/>
          <p:nvPr/>
        </p:nvSpPr>
        <p:spPr>
          <a:xfrm>
            <a:off x="297620" y="4262116"/>
            <a:ext cx="40410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 err="1"/>
              <a:t>i</a:t>
            </a:r>
            <a:r>
              <a:rPr lang="en-US" sz="2000" dirty="0"/>
              <a:t>, x = ‘’ “;</a:t>
            </a:r>
          </a:p>
          <a:p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&lt;= 5;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  x +=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}  </a:t>
            </a:r>
          </a:p>
          <a:p>
            <a:r>
              <a:rPr lang="en-US" sz="2000" dirty="0"/>
              <a:t>What will be the output of above code?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E76DF-2D73-3C44-0C10-59FAA070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51F-4BF4-423B-86C9-E0F29DDBF04D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D6F39-EEC7-0B5D-F420-A60E263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58BA-8EFE-C763-4F4D-AEFB909D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77F17-AF92-DC9B-FF51-6305CBAC3C9E}"/>
              </a:ext>
            </a:extLst>
          </p:cNvPr>
          <p:cNvSpPr txBox="1"/>
          <p:nvPr/>
        </p:nvSpPr>
        <p:spPr>
          <a:xfrm>
            <a:off x="4471736" y="1367450"/>
            <a:ext cx="289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While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DB99E-3D0D-92ED-7B84-ABCEBAD7B554}"/>
              </a:ext>
            </a:extLst>
          </p:cNvPr>
          <p:cNvSpPr txBox="1"/>
          <p:nvPr/>
        </p:nvSpPr>
        <p:spPr>
          <a:xfrm>
            <a:off x="285911" y="2307628"/>
            <a:ext cx="555444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F9985-58DE-3495-F553-620DF7B39F01}"/>
              </a:ext>
            </a:extLst>
          </p:cNvPr>
          <p:cNvSpPr txBox="1"/>
          <p:nvPr/>
        </p:nvSpPr>
        <p:spPr>
          <a:xfrm>
            <a:off x="5918049" y="2307628"/>
            <a:ext cx="563485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4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523CF-5CB9-7F7C-A0DF-22541C8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5562-EEF4-4E6E-8AB8-E26D03C8AE29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0D9E6-24CB-A8FE-760C-9E49F102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063C6-4921-1C36-C304-FD916C8B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7CC80-36E7-E296-FDC7-175BAEA2C1C8}"/>
              </a:ext>
            </a:extLst>
          </p:cNvPr>
          <p:cNvSpPr txBox="1"/>
          <p:nvPr/>
        </p:nvSpPr>
        <p:spPr>
          <a:xfrm>
            <a:off x="716202" y="379386"/>
            <a:ext cx="3570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Do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1FB76-DC78-1785-3CFC-975812D6EC69}"/>
              </a:ext>
            </a:extLst>
          </p:cNvPr>
          <p:cNvSpPr txBox="1"/>
          <p:nvPr/>
        </p:nvSpPr>
        <p:spPr>
          <a:xfrm>
            <a:off x="716202" y="1453225"/>
            <a:ext cx="445556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dirty="0"/>
            </a:br>
            <a:r>
              <a:rPr lang="en-US" sz="20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code block to be executed</a:t>
            </a:r>
            <a:br>
              <a:rPr lang="en-US" sz="2000" b="0" i="1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50C28-3E4B-E46C-B596-C16D3A71FCB8}"/>
              </a:ext>
            </a:extLst>
          </p:cNvPr>
          <p:cNvSpPr txBox="1"/>
          <p:nvPr/>
        </p:nvSpPr>
        <p:spPr>
          <a:xfrm>
            <a:off x="6051884" y="1176226"/>
            <a:ext cx="5423914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dirty="0"/>
            </a:b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7A477-FA58-950A-BBB2-59680957D0AC}"/>
              </a:ext>
            </a:extLst>
          </p:cNvPr>
          <p:cNvSpPr txBox="1"/>
          <p:nvPr/>
        </p:nvSpPr>
        <p:spPr>
          <a:xfrm>
            <a:off x="1568116" y="3465783"/>
            <a:ext cx="63125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urier New" panose="02070309020205020404" pitchFamily="49" charset="0"/>
              </a:rPr>
              <a:t>let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= 15, x = '';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do {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  x += 'The number is ' + 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}</a:t>
            </a:r>
            <a:br>
              <a:rPr lang="en-US" sz="2000" dirty="0"/>
            </a:br>
            <a:r>
              <a:rPr lang="en-US" sz="2000" b="0" i="0" dirty="0">
                <a:effectLst/>
                <a:latin typeface="Courier New" panose="02070309020205020404" pitchFamily="49" charset="0"/>
              </a:rPr>
              <a:t>while (</a:t>
            </a:r>
            <a:r>
              <a:rPr lang="en-US" sz="2000" b="0" i="0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sz="2000" b="0" i="0" dirty="0">
                <a:effectLst/>
                <a:latin typeface="Courier New" panose="02070309020205020404" pitchFamily="49" charset="0"/>
              </a:rPr>
              <a:t> &lt; 10);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Output?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52665-3A86-C74A-66F4-29292264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C80C6-EED1-4B9A-86C9-C52E8AC0F1DF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94795-86AD-93A0-E427-70A9D1F9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60AF-44A0-1CC7-53EE-76D196EF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DB6F9C-BC01-2BB1-A821-EF176137E02C}"/>
              </a:ext>
            </a:extLst>
          </p:cNvPr>
          <p:cNvSpPr txBox="1"/>
          <p:nvPr/>
        </p:nvSpPr>
        <p:spPr>
          <a:xfrm>
            <a:off x="787615" y="671744"/>
            <a:ext cx="2919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Break in Loops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521C8-1F97-60A1-B544-676487E9C274}"/>
              </a:ext>
            </a:extLst>
          </p:cNvPr>
          <p:cNvSpPr txBox="1"/>
          <p:nvPr/>
        </p:nvSpPr>
        <p:spPr>
          <a:xfrm>
            <a:off x="900945" y="1518622"/>
            <a:ext cx="6096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0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E6BAB-AFCD-3989-BF5A-95405AEB1A5A}"/>
              </a:ext>
            </a:extLst>
          </p:cNvPr>
          <p:cNvSpPr txBox="1"/>
          <p:nvPr/>
        </p:nvSpPr>
        <p:spPr>
          <a:xfrm>
            <a:off x="658760" y="3185605"/>
            <a:ext cx="2753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Labels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2B0ACE-36B3-E94C-75C6-808A69447FB3}"/>
              </a:ext>
            </a:extLst>
          </p:cNvPr>
          <p:cNvSpPr txBox="1"/>
          <p:nvPr/>
        </p:nvSpPr>
        <p:spPr>
          <a:xfrm>
            <a:off x="787615" y="3769718"/>
            <a:ext cx="3607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1055-78FF-EFE7-9698-4B095234CECC}"/>
              </a:ext>
            </a:extLst>
          </p:cNvPr>
          <p:cNvSpPr txBox="1"/>
          <p:nvPr/>
        </p:nvSpPr>
        <p:spPr>
          <a:xfrm>
            <a:off x="787615" y="4540145"/>
            <a:ext cx="311216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statements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A1D27-6F29-3510-CF0A-3C7571DD8F9F}"/>
              </a:ext>
            </a:extLst>
          </p:cNvPr>
          <p:cNvSpPr txBox="1"/>
          <p:nvPr/>
        </p:nvSpPr>
        <p:spPr>
          <a:xfrm>
            <a:off x="5574374" y="3155151"/>
            <a:ext cx="6096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loop1: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loop2: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 </a:t>
            </a:r>
            <a:r>
              <a:rPr lang="en-US" sz="20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</a:t>
            </a:r>
            <a:r>
              <a:rPr lang="en-US" sz="20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loop1;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text +=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}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82BE6-3C51-76FF-485E-A7901B1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7E2E-5F94-4287-B384-5D0A56B2CD67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6496-EB21-AF92-3739-2563894F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manirujjaman25803690@gmail.com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94F07-1F56-D629-7D33-FD5998F3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77E4-F5F5-4147-89EF-A372787D38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9" grpId="0" animBg="1"/>
      <p:bldP spid="21" grpId="0" animBg="1"/>
      <p:bldP spid="23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4171</Words>
  <Application>Microsoft Office PowerPoint</Application>
  <PresentationFormat>Widescreen</PresentationFormat>
  <Paragraphs>462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Arial Unicode MS</vt:lpstr>
      <vt:lpstr>Calibri</vt:lpstr>
      <vt:lpstr>Calibri Light</vt:lpstr>
      <vt:lpstr>cascadia code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Manirujjaman</dc:creator>
  <cp:lastModifiedBy>Md Manirujjaman</cp:lastModifiedBy>
  <cp:revision>21</cp:revision>
  <dcterms:created xsi:type="dcterms:W3CDTF">2025-09-21T03:08:02Z</dcterms:created>
  <dcterms:modified xsi:type="dcterms:W3CDTF">2025-10-04T02:36:38Z</dcterms:modified>
</cp:coreProperties>
</file>