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ec18ee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ec18e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ec18ee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9ec18ee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9ec18ee3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9ec18ee3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ec18ee3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9ec18ee3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ec18ee3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9ec18ee3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9ec18ee3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9ec18ee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9ec18ee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9ec18ee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9ec18ee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9ec18ee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9ec18ee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9ec18ee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9ec18ee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9ec18ee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9ec18ee3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9ec18ee3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9ec18ee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9ec18ee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9ec18ee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9ec18ee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www.typescriptlang.org/docs/handbook/2/everyday-types.html" TargetMode="External"/><Relationship Id="rId11" Type="http://schemas.openxmlformats.org/officeDocument/2006/relationships/hyperlink" Target="https://code.visualstudio.com/docs/languages/typescript" TargetMode="External"/><Relationship Id="rId10" Type="http://schemas.openxmlformats.org/officeDocument/2006/relationships/hyperlink" Target="https://www.digitalocean.com/community/tutorials/the-best-react-extension-for-vs-code" TargetMode="External"/><Relationship Id="rId9" Type="http://schemas.openxmlformats.org/officeDocument/2006/relationships/hyperlink" Target="https://marketplace.visualstudio.com/items?itemName=infeng.vscode-react-typescript" TargetMode="External"/><Relationship Id="rId5" Type="http://schemas.openxmlformats.org/officeDocument/2006/relationships/hyperlink" Target="https://reactjs.org/docs/static-type-checking.html#typescript" TargetMode="External"/><Relationship Id="rId6" Type="http://schemas.openxmlformats.org/officeDocument/2006/relationships/hyperlink" Target="http://www.typescriptlang.org/play/index.html?jsx=2&amp;esModuleInterop=true&amp;e=181#example/typescript-with-react" TargetMode="External"/><Relationship Id="rId7" Type="http://schemas.openxmlformats.org/officeDocument/2006/relationships/hyperlink" Target="http://www.typescriptlang.org/play/index.html" TargetMode="External"/><Relationship Id="rId8" Type="http://schemas.openxmlformats.org/officeDocument/2006/relationships/hyperlink" Target="https://marketplace.visualstudio.com/items?itemName=paulshen.paul-typescript-toolk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ypescriptlang.org/play?#code/JYWwDg9gTgLgBAKjgQwM5wEoFNkGN4BmUEIcA5FDvmQNwCwAUKJLHAN5wCuqWAyjMhhYANFx4BRAgSz44AXzhES5Snhi1GjLAA8W8XBAB2qeAGEInQ0KjjtycABsscALxwAFAEpXAPnaM4OANjeABtA0sYUR4Yc0iAXVcxPgEhdwAGT3oGAOTJaXx3L19-BkDAgBMIXE4QLCsAOhhgGCckgAMATQsgh2BcAGssCrgAEjYIqwVmutR27MC5LM0yuEoYTihDD1zAgB4K4AA3H13yvbAfbs5e-qGRiYspuBmsVD2Aekuz-YAjThgMCMcCMpj6gxcbGKLj8MTiVnck3gAGo4ABGTxyU6rcrlMF3OB1H5wT7-QFGbG4z6HE65ZYMOSMIA" TargetMode="External"/><Relationship Id="rId4" Type="http://schemas.openxmlformats.org/officeDocument/2006/relationships/hyperlink" Target="http://ts.react.new/" TargetMode="External"/><Relationship Id="rId10" Type="http://schemas.openxmlformats.org/officeDocument/2006/relationships/hyperlink" Target="https://github.com/infinitered/ignite#use-ignite-andross-infinite-red-andross-boilerplate" TargetMode="External"/><Relationship Id="rId9" Type="http://schemas.openxmlformats.org/officeDocument/2006/relationships/hyperlink" Target="https://guide.meteor.com/build-tool.html#typescript" TargetMode="External"/><Relationship Id="rId5" Type="http://schemas.openxmlformats.org/officeDocument/2006/relationships/hyperlink" Target="https://stackblitz.com/edit/react-typescript-base" TargetMode="External"/><Relationship Id="rId6" Type="http://schemas.openxmlformats.org/officeDocument/2006/relationships/hyperlink" Target="https://nextjs.org/docs/basic-features/typescript" TargetMode="External"/><Relationship Id="rId7" Type="http://schemas.openxmlformats.org/officeDocument/2006/relationships/hyperlink" Target="https://facebook.github.io/create-react-app/docs/adding-typescript" TargetMode="External"/><Relationship Id="rId8" Type="http://schemas.openxmlformats.org/officeDocument/2006/relationships/hyperlink" Target="https://vitejs.dev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46375" y="112100"/>
            <a:ext cx="8955600" cy="142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Class Components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Within TypeScript, React.Component is a generic type (aka React.Component&lt;PropType, StateType&gt;), so you want to provide it with (optional) prop and state type parameters: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FC7D5"/>
              </a:solidFill>
              <a:highlight>
                <a:srgbClr val="292D3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FC7D5"/>
              </a:solidFill>
              <a:highlight>
                <a:srgbClr val="292D3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58500" y="1226300"/>
            <a:ext cx="6209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type MyProps = {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// using `interface` is also ok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message: string;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type MyState = {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count: number; // like this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class App extends React.Component&lt;MyProps, MyState&gt; {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state: MyState = {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// optional second annotation for better type inference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count: 0,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render() {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return (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	&lt;div&gt;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  		{this.props.message} {this.state.count}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	&lt;/div&gt;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);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210225" y="238275"/>
            <a:ext cx="89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Class Methods</a:t>
            </a:r>
            <a:r>
              <a:rPr lang="en">
                <a:solidFill>
                  <a:schemeClr val="dk1"/>
                </a:solidFill>
              </a:rPr>
              <a:t>: Do it like normal, but just remember any arguments for your functions also need to be typed:</a:t>
            </a:r>
            <a:endParaRPr>
              <a:solidFill>
                <a:srgbClr val="BFC7D5"/>
              </a:solidFill>
              <a:highlight>
                <a:srgbClr val="292D3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76675" y="875950"/>
            <a:ext cx="885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class App extends React.Component&lt;{ message: string }, { count: number }&gt; {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state = { count: 0 };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render() {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return (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	&lt;div onClick={() =&gt; this.increment(1)}&gt;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  	{this.props.message} {this.state.count}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	&lt;/div&gt;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);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increment = (amt: number) =&gt; {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// like this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this.setState((state) =&gt; ({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	count: state.count + amt,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}));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301325" y="1401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Typing defaultProps</a:t>
            </a:r>
            <a:endParaRPr b="1" sz="2300">
              <a:solidFill>
                <a:srgbClr val="F5F6F7"/>
              </a:solidFill>
              <a:highlight>
                <a:srgbClr val="18191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09850" y="791850"/>
            <a:ext cx="87243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r>
              <a:rPr b="1" lang="en" sz="1800"/>
              <a:t>Function Components: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type GreetProps = { age?: number };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const Greet = ({ age = 21 }: GreetProps) =&gt; // etc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 Class Components: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type GreetProps = {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		age?: number;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class Greet extends React.Component&lt;GreetProps&gt; {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	render() {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	  		const { age = 21 } = this.props;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	  		/*...*/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		}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let el = &lt;Greet age={3} /&gt;;</a:t>
            </a:r>
            <a:endParaRPr sz="11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483525" y="3713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Forms and Events</a:t>
            </a:r>
            <a:endParaRPr b="1" sz="2300">
              <a:solidFill>
                <a:srgbClr val="F5F6F7"/>
              </a:solidFill>
              <a:highlight>
                <a:srgbClr val="18191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74625" y="1121225"/>
            <a:ext cx="8976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type State = {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text: string;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class App extends React.Component&lt;Props, State&gt; {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state = {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text: "",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// typing on RIGHT hand side of =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onChange = (e: React.FormEvent&lt;HTMLInputElement&gt;): void =&gt; {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this.setState({ text: e.currentTarget.value });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render() {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return (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	&lt;div&gt;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  	&lt;input type="text" value={this.state.text} onChange={this.onChange} /&gt;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	&lt;/div&gt;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);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05850" y="532575"/>
            <a:ext cx="44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Topics will be covered in this lecture</a:t>
            </a:r>
            <a:endParaRPr b="1" sz="1800"/>
          </a:p>
        </p:txBody>
      </p:sp>
      <p:sp>
        <p:nvSpPr>
          <p:cNvPr id="60" name="Google Shape;60;p14"/>
          <p:cNvSpPr txBox="1"/>
          <p:nvPr/>
        </p:nvSpPr>
        <p:spPr>
          <a:xfrm>
            <a:off x="1800925" y="1380475"/>
            <a:ext cx="5500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Prerequisites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VS Code Extensions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Starter Kits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Cloud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Local dev Setup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React Props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Interfaces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Guidelines for using types and interfaces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Difference between types and interfaces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Function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Class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Typing default props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Forms and Events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Project: A Todo List 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13450" y="308325"/>
            <a:ext cx="381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574625" y="953025"/>
            <a:ext cx="634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good understanding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familiarity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TypeScript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having read </a:t>
            </a:r>
            <a:r>
              <a:rPr lang="en" u="sng">
                <a:solidFill>
                  <a:schemeClr val="hlink"/>
                </a:solidFill>
                <a:hlinkClick r:id="rId5"/>
              </a:rPr>
              <a:t>the TypeScript section in the official React docs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having read </a:t>
            </a:r>
            <a:r>
              <a:rPr lang="en" u="sng">
                <a:solidFill>
                  <a:schemeClr val="hlink"/>
                </a:solidFill>
                <a:hlinkClick r:id="rId6"/>
              </a:rPr>
              <a:t>the React section of the new TypeScript playground</a:t>
            </a:r>
            <a:r>
              <a:rPr lang="en"/>
              <a:t> (optional: also step through the 40+ examples under </a:t>
            </a:r>
            <a:r>
              <a:rPr lang="en" u="sng">
                <a:solidFill>
                  <a:schemeClr val="hlink"/>
                </a:solidFill>
                <a:hlinkClick r:id="rId7"/>
              </a:rPr>
              <a:t>the playground's</a:t>
            </a:r>
            <a:r>
              <a:rPr lang="en"/>
              <a:t> Examples section)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13450" y="26288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VS Code Extensions</a:t>
            </a:r>
            <a:endParaRPr b="1" sz="1700">
              <a:solidFill>
                <a:srgbClr val="F5F6F7"/>
              </a:solidFill>
              <a:highlight>
                <a:srgbClr val="18191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74625" y="3167375"/>
            <a:ext cx="826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refactoring help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https://marketplace.visualstudio.com/items?itemName=paulshen.paul-typescript-toolkit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R+TS Code Snippets (there are a few...)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https://marketplace.visualstudio.com/items?itemName=infeng.vscode-react-typescript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https://www.digitalocean.com/community/tutorials/the-best-react-extension-for-vs-code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TypeScript official extension </a:t>
            </a:r>
            <a:r>
              <a:rPr lang="en" u="sng">
                <a:solidFill>
                  <a:schemeClr val="hlink"/>
                </a:solidFill>
                <a:hlinkClick r:id="rId11"/>
              </a:rPr>
              <a:t>https://code.visualstudio.com/docs/languages/typescript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99425" y="301325"/>
            <a:ext cx="427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React + TypeScript Starter Kits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99425" y="1023075"/>
            <a:ext cx="51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Cloud setups: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TypeScript Playground with React</a:t>
            </a:r>
            <a:r>
              <a:rPr lang="en"/>
              <a:t> just if you are debugging types (and reporting issues), not for running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CodeSandbox</a:t>
            </a:r>
            <a:r>
              <a:rPr lang="en"/>
              <a:t> - cloud IDE, boots up super fast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Stackblitz</a:t>
            </a:r>
            <a:r>
              <a:rPr lang="en"/>
              <a:t> - cloud IDE, boots up super fast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99425" y="2655825"/>
            <a:ext cx="578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Local dev setups: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Next.js</a:t>
            </a:r>
            <a:r>
              <a:rPr lang="en"/>
              <a:t>: npx create-next-app -e with-typescript will create in your current folder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Create React App</a:t>
            </a:r>
            <a:r>
              <a:rPr lang="en"/>
              <a:t>: npx create-react-app my-app --template typescript will create in new folder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Vite</a:t>
            </a:r>
            <a:r>
              <a:rPr lang="en"/>
              <a:t>: npm create vite@latest </a:t>
            </a:r>
            <a:r>
              <a:rPr lang="en">
                <a:solidFill>
                  <a:schemeClr val="dk1"/>
                </a:solidFill>
              </a:rPr>
              <a:t>my-app</a:t>
            </a:r>
            <a:r>
              <a:rPr lang="en"/>
              <a:t> --template react-ts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Meteor</a:t>
            </a:r>
            <a:r>
              <a:rPr lang="en"/>
              <a:t>: meteor create --typescript </a:t>
            </a:r>
            <a:r>
              <a:rPr lang="en">
                <a:solidFill>
                  <a:schemeClr val="dk1"/>
                </a:solidFill>
              </a:rPr>
              <a:t>my-app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Ignite</a:t>
            </a:r>
            <a:r>
              <a:rPr lang="en"/>
              <a:t> for React Native: ignite new myapp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64400" y="252275"/>
            <a:ext cx="345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React Props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69500" y="861925"/>
            <a:ext cx="70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Using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Using interface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823225" y="23335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export interface TaskInterface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id: number;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task: string;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isCompleted: boolean;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63825" y="2333500"/>
            <a:ext cx="3000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AppProps = 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message: string;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count: number;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disabled: boolean;</a:t>
            </a:r>
            <a:endParaRPr i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names: string[];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26875" y="1681800"/>
            <a:ext cx="210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/>
              <a:t>Types</a:t>
            </a:r>
            <a:endParaRPr b="1" sz="2300" u="sng"/>
          </a:p>
        </p:txBody>
      </p:sp>
      <p:sp>
        <p:nvSpPr>
          <p:cNvPr id="85" name="Google Shape;85;p17"/>
          <p:cNvSpPr txBox="1"/>
          <p:nvPr/>
        </p:nvSpPr>
        <p:spPr>
          <a:xfrm>
            <a:off x="5695325" y="1750125"/>
            <a:ext cx="210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/>
              <a:t>Interface</a:t>
            </a:r>
            <a:endParaRPr b="1" sz="2300" u="sng"/>
          </a:p>
        </p:txBody>
      </p:sp>
      <p:cxnSp>
        <p:nvCxnSpPr>
          <p:cNvPr id="86" name="Google Shape;86;p17"/>
          <p:cNvCxnSpPr/>
          <p:nvPr/>
        </p:nvCxnSpPr>
        <p:spPr>
          <a:xfrm>
            <a:off x="4477800" y="1513625"/>
            <a:ext cx="42000" cy="27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875" y="152400"/>
            <a:ext cx="464792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09650" y="6376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of TypeScript types you will likely use in a React+TypeScript app: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672725" y="546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Types or Interfaces?</a:t>
            </a:r>
            <a:endParaRPr b="1" sz="1700">
              <a:solidFill>
                <a:srgbClr val="F5F6F7"/>
              </a:solidFill>
              <a:highlight>
                <a:srgbClr val="18191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04550" y="1324950"/>
            <a:ext cx="796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always use interface for </a:t>
            </a:r>
            <a:r>
              <a:rPr b="1" lang="en"/>
              <a:t>public API's</a:t>
            </a:r>
            <a:r>
              <a:rPr lang="en"/>
              <a:t> definition when authoring a </a:t>
            </a:r>
            <a:r>
              <a:rPr b="1" lang="en"/>
              <a:t>library</a:t>
            </a:r>
            <a:r>
              <a:rPr lang="en"/>
              <a:t> or </a:t>
            </a:r>
            <a:r>
              <a:rPr b="1" lang="en"/>
              <a:t>3rd party ambient type definitions</a:t>
            </a:r>
            <a:r>
              <a:rPr lang="en"/>
              <a:t>, as this allows a consumer to extend them via </a:t>
            </a:r>
            <a:r>
              <a:rPr b="1" lang="en"/>
              <a:t>declaration merging if some definitions are missing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 using type for your React Component Props and State, for </a:t>
            </a:r>
            <a:r>
              <a:rPr b="1" lang="en"/>
              <a:t>consistency</a:t>
            </a:r>
            <a:r>
              <a:rPr lang="en"/>
              <a:t> and because it is more </a:t>
            </a:r>
            <a:r>
              <a:rPr b="1" lang="en"/>
              <a:t>constrained</a:t>
            </a:r>
            <a:r>
              <a:rPr lang="en"/>
              <a:t>.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777850" y="3566825"/>
            <a:ext cx="7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are useful for </a:t>
            </a:r>
            <a:r>
              <a:rPr b="1" lang="en"/>
              <a:t>union types</a:t>
            </a:r>
            <a:r>
              <a:rPr lang="en"/>
              <a:t>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(type MyType = TypeA | TypeB)</a:t>
            </a:r>
            <a:r>
              <a:rPr lang="en"/>
              <a:t> whereas Interfaces are better for declaring </a:t>
            </a:r>
            <a:r>
              <a:rPr b="1" lang="en"/>
              <a:t>dictionary shapes and then implementing or extending them.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26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5" y="684950"/>
            <a:ext cx="3029001" cy="430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99425" y="224250"/>
            <a:ext cx="3601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Useful table for Types vs Interfaces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201" y="1241388"/>
            <a:ext cx="5321425" cy="266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66275" y="2123275"/>
            <a:ext cx="9018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Declaring type of props - see "Typing Component Props" for more examples</a:t>
            </a:r>
            <a:endParaRPr b="1"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type AppProps = {</a:t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message: string;</a:t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}; /* use `interface` if exporting so that consumers can extend */</a:t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Easiest way to declare a Function Component; return type is inferred.</a:t>
            </a:r>
            <a:endParaRPr b="1"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const App = ({ message }: AppProps) =&gt; &lt;div&gt;{message}&lt;/div&gt;;</a:t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you can choose annotate the return type so an error is raised if you accidentally return some other type</a:t>
            </a:r>
            <a:endParaRPr b="1"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const App = ({ message }: AppProps): JSX.Element =&gt; &lt;div&gt;{message}&lt;/div&gt;;</a:t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you can also inline the type declaration; eliminates naming the prop types, but looks repetitive</a:t>
            </a:r>
            <a:endParaRPr b="1"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const App = ({ message }: { message: string }) =&gt; &lt;div&gt;{message}&lt;/div&gt;;</a:t>
            </a:r>
            <a:endParaRPr sz="10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66275" y="483525"/>
            <a:ext cx="79185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5F6F7"/>
                </a:solidFill>
                <a:highlight>
                  <a:srgbClr val="18191A"/>
                </a:highlight>
                <a:latin typeface="Roboto"/>
                <a:ea typeface="Roboto"/>
                <a:cs typeface="Roboto"/>
                <a:sym typeface="Roboto"/>
              </a:rPr>
              <a:t>Function Components</a:t>
            </a:r>
            <a:endParaRPr b="1" sz="2400">
              <a:solidFill>
                <a:srgbClr val="F5F6F7"/>
              </a:solidFill>
              <a:highlight>
                <a:srgbClr val="18191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F6F7"/>
              </a:solidFill>
              <a:highlight>
                <a:srgbClr val="18191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can be written as normal functions that take a props argument and return a JSX element.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