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Lato"/>
      <p:regular r:id="rId22"/>
      <p:bold r:id="rId23"/>
      <p:italic r:id="rId24"/>
      <p:boldItalic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regular.fntdata"/><Relationship Id="rId25" Type="http://schemas.openxmlformats.org/officeDocument/2006/relationships/font" Target="fonts/Lato-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633c12189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633c12189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635d5c0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635d5c0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633c12189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633c12189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633c12189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633c12189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5633c12189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5633c12189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5633c12189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5633c12189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5633c12189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5633c12189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633c12189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633c12189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633c12189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633c12189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635d5c03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635d5c03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633c12189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633c12189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633c12189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633c12189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haskell.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251460"/>
            <a:ext cx="8839200" cy="46405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285750" y="285750"/>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300"/>
              </a:spcAft>
              <a:buNone/>
            </a:pPr>
            <a:r>
              <a:rPr b="1" lang="en" sz="1700">
                <a:solidFill>
                  <a:schemeClr val="dk1"/>
                </a:solidFill>
                <a:highlight>
                  <a:srgbClr val="FFFFFF"/>
                </a:highlight>
                <a:latin typeface="Roboto"/>
                <a:ea typeface="Roboto"/>
                <a:cs typeface="Roboto"/>
                <a:sym typeface="Roboto"/>
              </a:rPr>
              <a:t>Declarative Programming</a:t>
            </a:r>
            <a:endParaRPr b="1" sz="1700">
              <a:solidFill>
                <a:schemeClr val="dk1"/>
              </a:solidFill>
              <a:highlight>
                <a:srgbClr val="FFFFFF"/>
              </a:highlight>
              <a:latin typeface="Roboto"/>
              <a:ea typeface="Roboto"/>
              <a:cs typeface="Roboto"/>
              <a:sym typeface="Roboto"/>
            </a:endParaRPr>
          </a:p>
        </p:txBody>
      </p:sp>
      <p:sp>
        <p:nvSpPr>
          <p:cNvPr id="115" name="Google Shape;115;p22"/>
          <p:cNvSpPr txBox="1"/>
          <p:nvPr/>
        </p:nvSpPr>
        <p:spPr>
          <a:xfrm>
            <a:off x="4850400" y="3123200"/>
            <a:ext cx="3000000" cy="124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0077AA"/>
                </a:solidFill>
                <a:latin typeface="Courier New"/>
                <a:ea typeface="Courier New"/>
                <a:cs typeface="Courier New"/>
                <a:sym typeface="Courier New"/>
              </a:rPr>
              <a:t>const</a:t>
            </a:r>
            <a:r>
              <a:rPr lang="en" sz="1100">
                <a:solidFill>
                  <a:schemeClr val="dk1"/>
                </a:solidFill>
                <a:latin typeface="Courier New"/>
                <a:ea typeface="Courier New"/>
                <a:cs typeface="Courier New"/>
                <a:sym typeface="Courier New"/>
              </a:rPr>
              <a:t> nums </a:t>
            </a:r>
            <a:r>
              <a:rPr lang="en" sz="1050">
                <a:solidFill>
                  <a:srgbClr val="9A6E3A"/>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1</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4</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3</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6</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7</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8</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9</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2</a:t>
            </a:r>
            <a:r>
              <a:rPr lang="en" sz="1050">
                <a:solidFill>
                  <a:srgbClr val="999999"/>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190500" marR="190500" rtl="0" algn="l">
              <a:lnSpc>
                <a:spcPct val="150000"/>
              </a:lnSpc>
              <a:spcBef>
                <a:spcPts val="1700"/>
              </a:spcBef>
              <a:spcAft>
                <a:spcPts val="3300"/>
              </a:spcAft>
              <a:buNone/>
            </a:pPr>
            <a:r>
              <a:rPr lang="en" sz="1100">
                <a:solidFill>
                  <a:schemeClr val="dk1"/>
                </a:solidFill>
                <a:latin typeface="Courier New"/>
                <a:ea typeface="Courier New"/>
                <a:cs typeface="Courier New"/>
                <a:sym typeface="Courier New"/>
              </a:rPr>
              <a:t>console</a:t>
            </a:r>
            <a:r>
              <a:rPr lang="en" sz="1050">
                <a:solidFill>
                  <a:srgbClr val="999999"/>
                </a:solidFill>
                <a:latin typeface="Courier New"/>
                <a:ea typeface="Courier New"/>
                <a:cs typeface="Courier New"/>
                <a:sym typeface="Courier New"/>
              </a:rPr>
              <a:t>.</a:t>
            </a:r>
            <a:r>
              <a:rPr lang="en" sz="1050">
                <a:solidFill>
                  <a:srgbClr val="DD4A68"/>
                </a:solidFill>
                <a:latin typeface="Courier New"/>
                <a:ea typeface="Courier New"/>
                <a:cs typeface="Courier New"/>
                <a:sym typeface="Courier New"/>
              </a:rPr>
              <a:t>log</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nums</a:t>
            </a:r>
            <a:r>
              <a:rPr lang="en" sz="1050">
                <a:solidFill>
                  <a:srgbClr val="999999"/>
                </a:solidFill>
                <a:latin typeface="Courier New"/>
                <a:ea typeface="Courier New"/>
                <a:cs typeface="Courier New"/>
                <a:sym typeface="Courier New"/>
              </a:rPr>
              <a:t>.</a:t>
            </a:r>
            <a:r>
              <a:rPr lang="en" sz="1050">
                <a:solidFill>
                  <a:srgbClr val="DD4A68"/>
                </a:solidFill>
                <a:latin typeface="Courier New"/>
                <a:ea typeface="Courier New"/>
                <a:cs typeface="Courier New"/>
                <a:sym typeface="Courier New"/>
              </a:rPr>
              <a:t>filter</a:t>
            </a:r>
            <a:r>
              <a:rPr lang="en" sz="1050">
                <a:solidFill>
                  <a:srgbClr val="999999"/>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num</a:t>
            </a:r>
            <a:r>
              <a:rPr lang="en" sz="1100">
                <a:solidFill>
                  <a:schemeClr val="dk1"/>
                </a:solidFill>
                <a:latin typeface="Courier New"/>
                <a:ea typeface="Courier New"/>
                <a:cs typeface="Courier New"/>
                <a:sym typeface="Courier New"/>
              </a:rPr>
              <a:t> </a:t>
            </a:r>
            <a:r>
              <a:rPr lang="en" sz="1050">
                <a:solidFill>
                  <a:srgbClr val="9A6E3A"/>
                </a:solidFill>
                <a:latin typeface="Courier New"/>
                <a:ea typeface="Courier New"/>
                <a:cs typeface="Courier New"/>
                <a:sym typeface="Courier New"/>
              </a:rPr>
              <a:t>=&gt;</a:t>
            </a:r>
            <a:r>
              <a:rPr lang="en" sz="1100">
                <a:solidFill>
                  <a:schemeClr val="dk1"/>
                </a:solidFill>
                <a:latin typeface="Courier New"/>
                <a:ea typeface="Courier New"/>
                <a:cs typeface="Courier New"/>
                <a:sym typeface="Courier New"/>
              </a:rPr>
              <a:t> num </a:t>
            </a:r>
            <a:r>
              <a:rPr lang="en" sz="1050">
                <a:solidFill>
                  <a:srgbClr val="9A6E3A"/>
                </a:solidFill>
                <a:latin typeface="Courier New"/>
                <a:ea typeface="Courier New"/>
                <a:cs typeface="Courier New"/>
                <a:sym typeface="Courier New"/>
              </a:rPr>
              <a:t>&gt;</a:t>
            </a:r>
            <a:r>
              <a:rPr lang="en" sz="1100">
                <a:solidFill>
                  <a:schemeClr val="dk1"/>
                </a:solidFill>
                <a:latin typeface="Courier New"/>
                <a:ea typeface="Courier New"/>
                <a:cs typeface="Courier New"/>
                <a:sym typeface="Courier New"/>
              </a:rPr>
              <a:t> </a:t>
            </a:r>
            <a:r>
              <a:rPr lang="en" sz="1050">
                <a:solidFill>
                  <a:srgbClr val="990055"/>
                </a:solidFill>
                <a:latin typeface="Courier New"/>
                <a:ea typeface="Courier New"/>
                <a:cs typeface="Courier New"/>
                <a:sym typeface="Courier New"/>
              </a:rPr>
              <a:t>5</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050">
                <a:solidFill>
                  <a:srgbClr val="708090"/>
                </a:solidFill>
                <a:latin typeface="Courier New"/>
                <a:ea typeface="Courier New"/>
                <a:cs typeface="Courier New"/>
                <a:sym typeface="Courier New"/>
              </a:rPr>
              <a:t>// Output: [ 6, 7, 8, 9 ]</a:t>
            </a:r>
            <a:endParaRPr sz="1050">
              <a:solidFill>
                <a:srgbClr val="708090"/>
              </a:solidFill>
              <a:latin typeface="Courier New"/>
              <a:ea typeface="Courier New"/>
              <a:cs typeface="Courier New"/>
              <a:sym typeface="Courier New"/>
            </a:endParaRPr>
          </a:p>
        </p:txBody>
      </p:sp>
      <p:sp>
        <p:nvSpPr>
          <p:cNvPr id="116" name="Google Shape;116;p22"/>
          <p:cNvSpPr txBox="1"/>
          <p:nvPr/>
        </p:nvSpPr>
        <p:spPr>
          <a:xfrm>
            <a:off x="644775" y="2461850"/>
            <a:ext cx="3000000" cy="249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0077AA"/>
                </a:solidFill>
                <a:latin typeface="Courier New"/>
                <a:ea typeface="Courier New"/>
                <a:cs typeface="Courier New"/>
                <a:sym typeface="Courier New"/>
              </a:rPr>
              <a:t>const</a:t>
            </a:r>
            <a:r>
              <a:rPr lang="en" sz="1100">
                <a:solidFill>
                  <a:schemeClr val="dk1"/>
                </a:solidFill>
                <a:latin typeface="Courier New"/>
                <a:ea typeface="Courier New"/>
                <a:cs typeface="Courier New"/>
                <a:sym typeface="Courier New"/>
              </a:rPr>
              <a:t> nums </a:t>
            </a:r>
            <a:r>
              <a:rPr lang="en" sz="1050">
                <a:solidFill>
                  <a:srgbClr val="9A6E3A"/>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1</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4</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3</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6</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7</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8</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9</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2</a:t>
            </a:r>
            <a:r>
              <a:rPr lang="en" sz="1050">
                <a:solidFill>
                  <a:srgbClr val="999999"/>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0077AA"/>
                </a:solidFill>
                <a:latin typeface="Courier New"/>
                <a:ea typeface="Courier New"/>
                <a:cs typeface="Courier New"/>
                <a:sym typeface="Courier New"/>
              </a:rPr>
              <a:t>const</a:t>
            </a:r>
            <a:r>
              <a:rPr lang="en" sz="1100">
                <a:solidFill>
                  <a:schemeClr val="dk1"/>
                </a:solidFill>
                <a:latin typeface="Courier New"/>
                <a:ea typeface="Courier New"/>
                <a:cs typeface="Courier New"/>
                <a:sym typeface="Courier New"/>
              </a:rPr>
              <a:t> result </a:t>
            </a:r>
            <a:r>
              <a:rPr lang="en" sz="1050">
                <a:solidFill>
                  <a:srgbClr val="9A6E3A"/>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050">
                <a:solidFill>
                  <a:srgbClr val="708090"/>
                </a:solidFill>
                <a:latin typeface="Courier New"/>
                <a:ea typeface="Courier New"/>
                <a:cs typeface="Courier New"/>
                <a:sym typeface="Courier New"/>
              </a:rPr>
              <a:t>// External variable</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0077AA"/>
                </a:solidFill>
                <a:latin typeface="Courier New"/>
                <a:ea typeface="Courier New"/>
                <a:cs typeface="Courier New"/>
                <a:sym typeface="Courier New"/>
              </a:rPr>
              <a:t>for</a:t>
            </a:r>
            <a:r>
              <a:rPr lang="en" sz="1100">
                <a:solidFill>
                  <a:schemeClr val="dk1"/>
                </a:solidFill>
                <a:latin typeface="Courier New"/>
                <a:ea typeface="Courier New"/>
                <a:cs typeface="Courier New"/>
                <a:sym typeface="Courier New"/>
              </a:rPr>
              <a:t> </a:t>
            </a:r>
            <a:r>
              <a:rPr lang="en" sz="1050">
                <a:solidFill>
                  <a:srgbClr val="999999"/>
                </a:solidFill>
                <a:latin typeface="Courier New"/>
                <a:ea typeface="Courier New"/>
                <a:cs typeface="Courier New"/>
                <a:sym typeface="Courier New"/>
              </a:rPr>
              <a:t>(</a:t>
            </a:r>
            <a:r>
              <a:rPr lang="en" sz="1050">
                <a:solidFill>
                  <a:srgbClr val="0077AA"/>
                </a:solidFill>
                <a:latin typeface="Courier New"/>
                <a:ea typeface="Courier New"/>
                <a:cs typeface="Courier New"/>
                <a:sym typeface="Courier New"/>
              </a:rPr>
              <a:t>let</a:t>
            </a:r>
            <a:r>
              <a:rPr lang="en" sz="1100">
                <a:solidFill>
                  <a:schemeClr val="dk1"/>
                </a:solidFill>
                <a:latin typeface="Courier New"/>
                <a:ea typeface="Courier New"/>
                <a:cs typeface="Courier New"/>
                <a:sym typeface="Courier New"/>
              </a:rPr>
              <a:t> i </a:t>
            </a:r>
            <a:r>
              <a:rPr lang="en" sz="1050">
                <a:solidFill>
                  <a:srgbClr val="9A6E3A"/>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050">
                <a:solidFill>
                  <a:srgbClr val="990055"/>
                </a:solidFill>
                <a:latin typeface="Courier New"/>
                <a:ea typeface="Courier New"/>
                <a:cs typeface="Courier New"/>
                <a:sym typeface="Courier New"/>
              </a:rPr>
              <a:t>0</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i </a:t>
            </a:r>
            <a:r>
              <a:rPr lang="en" sz="1050">
                <a:solidFill>
                  <a:srgbClr val="9A6E3A"/>
                </a:solidFill>
                <a:latin typeface="Courier New"/>
                <a:ea typeface="Courier New"/>
                <a:cs typeface="Courier New"/>
                <a:sym typeface="Courier New"/>
              </a:rPr>
              <a:t>&lt;</a:t>
            </a:r>
            <a:r>
              <a:rPr lang="en" sz="1100">
                <a:solidFill>
                  <a:schemeClr val="dk1"/>
                </a:solidFill>
                <a:latin typeface="Courier New"/>
                <a:ea typeface="Courier New"/>
                <a:cs typeface="Courier New"/>
                <a:sym typeface="Courier New"/>
              </a:rPr>
              <a:t> nums</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length</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i</a:t>
            </a:r>
            <a:r>
              <a:rPr lang="en" sz="1050">
                <a:solidFill>
                  <a:srgbClr val="9A6E3A"/>
                </a:solidFill>
                <a:latin typeface="Courier New"/>
                <a:ea typeface="Courier New"/>
                <a:cs typeface="Courier New"/>
                <a:sym typeface="Courier New"/>
              </a:rPr>
              <a:t>++</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050">
                <a:solidFill>
                  <a:srgbClr val="999999"/>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r>
              <a:rPr lang="en" sz="1050">
                <a:solidFill>
                  <a:srgbClr val="0077AA"/>
                </a:solidFill>
                <a:latin typeface="Courier New"/>
                <a:ea typeface="Courier New"/>
                <a:cs typeface="Courier New"/>
                <a:sym typeface="Courier New"/>
              </a:rPr>
              <a:t>if</a:t>
            </a:r>
            <a:r>
              <a:rPr lang="en" sz="1100">
                <a:solidFill>
                  <a:schemeClr val="dk1"/>
                </a:solidFill>
                <a:latin typeface="Courier New"/>
                <a:ea typeface="Courier New"/>
                <a:cs typeface="Courier New"/>
                <a:sym typeface="Courier New"/>
              </a:rPr>
              <a:t> </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nums</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i</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050">
                <a:solidFill>
                  <a:srgbClr val="9A6E3A"/>
                </a:solidFill>
                <a:latin typeface="Courier New"/>
                <a:ea typeface="Courier New"/>
                <a:cs typeface="Courier New"/>
                <a:sym typeface="Courier New"/>
              </a:rPr>
              <a:t>&gt;</a:t>
            </a:r>
            <a:r>
              <a:rPr lang="en" sz="1100">
                <a:solidFill>
                  <a:schemeClr val="dk1"/>
                </a:solidFill>
                <a:latin typeface="Courier New"/>
                <a:ea typeface="Courier New"/>
                <a:cs typeface="Courier New"/>
                <a:sym typeface="Courier New"/>
              </a:rPr>
              <a:t> </a:t>
            </a:r>
            <a:r>
              <a:rPr lang="en" sz="1050">
                <a:solidFill>
                  <a:srgbClr val="990055"/>
                </a:solidFill>
                <a:latin typeface="Courier New"/>
                <a:ea typeface="Courier New"/>
                <a:cs typeface="Courier New"/>
                <a:sym typeface="Courier New"/>
              </a:rPr>
              <a:t>5</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result</a:t>
            </a:r>
            <a:r>
              <a:rPr lang="en" sz="1050">
                <a:solidFill>
                  <a:srgbClr val="999999"/>
                </a:solidFill>
                <a:latin typeface="Courier New"/>
                <a:ea typeface="Courier New"/>
                <a:cs typeface="Courier New"/>
                <a:sym typeface="Courier New"/>
              </a:rPr>
              <a:t>.</a:t>
            </a:r>
            <a:r>
              <a:rPr lang="en" sz="1050">
                <a:solidFill>
                  <a:srgbClr val="DD4A68"/>
                </a:solidFill>
                <a:latin typeface="Courier New"/>
                <a:ea typeface="Courier New"/>
                <a:cs typeface="Courier New"/>
                <a:sym typeface="Courier New"/>
              </a:rPr>
              <a:t>push</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nums</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i</a:t>
            </a:r>
            <a:r>
              <a:rPr lang="en" sz="1050">
                <a:solidFill>
                  <a:srgbClr val="999999"/>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999999"/>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190500" marR="190500" rtl="0" algn="l">
              <a:lnSpc>
                <a:spcPct val="150000"/>
              </a:lnSpc>
              <a:spcBef>
                <a:spcPts val="1700"/>
              </a:spcBef>
              <a:spcAft>
                <a:spcPts val="3300"/>
              </a:spcAft>
              <a:buNone/>
            </a:pPr>
            <a:r>
              <a:rPr lang="en" sz="1100">
                <a:solidFill>
                  <a:schemeClr val="dk1"/>
                </a:solidFill>
                <a:latin typeface="Courier New"/>
                <a:ea typeface="Courier New"/>
                <a:cs typeface="Courier New"/>
                <a:sym typeface="Courier New"/>
              </a:rPr>
              <a:t>console</a:t>
            </a:r>
            <a:r>
              <a:rPr lang="en" sz="1050">
                <a:solidFill>
                  <a:srgbClr val="999999"/>
                </a:solidFill>
                <a:latin typeface="Courier New"/>
                <a:ea typeface="Courier New"/>
                <a:cs typeface="Courier New"/>
                <a:sym typeface="Courier New"/>
              </a:rPr>
              <a:t>.</a:t>
            </a:r>
            <a:r>
              <a:rPr lang="en" sz="1050">
                <a:solidFill>
                  <a:srgbClr val="DD4A68"/>
                </a:solidFill>
                <a:latin typeface="Courier New"/>
                <a:ea typeface="Courier New"/>
                <a:cs typeface="Courier New"/>
                <a:sym typeface="Courier New"/>
              </a:rPr>
              <a:t>log</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result</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050">
                <a:solidFill>
                  <a:srgbClr val="708090"/>
                </a:solidFill>
                <a:latin typeface="Courier New"/>
                <a:ea typeface="Courier New"/>
                <a:cs typeface="Courier New"/>
                <a:sym typeface="Courier New"/>
              </a:rPr>
              <a:t>// Output: [ 6, 7, 8, 9 ]</a:t>
            </a:r>
            <a:endParaRPr sz="1050">
              <a:solidFill>
                <a:srgbClr val="708090"/>
              </a:solidFill>
              <a:latin typeface="Courier New"/>
              <a:ea typeface="Courier New"/>
              <a:cs typeface="Courier New"/>
              <a:sym typeface="Courier New"/>
            </a:endParaRPr>
          </a:p>
        </p:txBody>
      </p:sp>
      <p:sp>
        <p:nvSpPr>
          <p:cNvPr id="117" name="Google Shape;117;p22"/>
          <p:cNvSpPr txBox="1"/>
          <p:nvPr/>
        </p:nvSpPr>
        <p:spPr>
          <a:xfrm>
            <a:off x="285750" y="827950"/>
            <a:ext cx="8850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solidFill>
                  <a:srgbClr val="0A0A23"/>
                </a:solidFill>
                <a:highlight>
                  <a:srgbClr val="FFFFFF"/>
                </a:highlight>
                <a:latin typeface="Lato"/>
                <a:ea typeface="Lato"/>
                <a:cs typeface="Lato"/>
                <a:sym typeface="Lato"/>
              </a:rPr>
              <a:t>Declarative programming is all about hiding away complexity and bringing programming languages closer to human language and thinking. It's the direct opposite of imperative programming in the sense that the programmer doesn't give instructions about </a:t>
            </a:r>
            <a:r>
              <a:rPr i="1" lang="en" sz="1650">
                <a:solidFill>
                  <a:schemeClr val="dk1"/>
                </a:solidFill>
                <a:highlight>
                  <a:srgbClr val="FFFFFF"/>
                </a:highlight>
                <a:latin typeface="Lato"/>
                <a:ea typeface="Lato"/>
                <a:cs typeface="Lato"/>
                <a:sym typeface="Lato"/>
              </a:rPr>
              <a:t>how </a:t>
            </a:r>
            <a:r>
              <a:rPr lang="en" sz="1650">
                <a:solidFill>
                  <a:srgbClr val="0A0A23"/>
                </a:solidFill>
                <a:highlight>
                  <a:srgbClr val="FFFFFF"/>
                </a:highlight>
                <a:latin typeface="Lato"/>
                <a:ea typeface="Lato"/>
                <a:cs typeface="Lato"/>
                <a:sym typeface="Lato"/>
              </a:rPr>
              <a:t>the computer should execute the task, but rather on </a:t>
            </a:r>
            <a:r>
              <a:rPr i="1" lang="en" sz="1650">
                <a:solidFill>
                  <a:schemeClr val="dk1"/>
                </a:solidFill>
                <a:highlight>
                  <a:srgbClr val="FFFFFF"/>
                </a:highlight>
                <a:latin typeface="Lato"/>
                <a:ea typeface="Lato"/>
                <a:cs typeface="Lato"/>
                <a:sym typeface="Lato"/>
              </a:rPr>
              <a:t>what</a:t>
            </a:r>
            <a:r>
              <a:rPr lang="en" sz="1650">
                <a:solidFill>
                  <a:srgbClr val="0A0A23"/>
                </a:solidFill>
                <a:highlight>
                  <a:srgbClr val="FFFFFF"/>
                </a:highlight>
                <a:latin typeface="Lato"/>
                <a:ea typeface="Lato"/>
                <a:cs typeface="Lato"/>
                <a:sym typeface="Lato"/>
              </a:rPr>
              <a:t> result is needed.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nvSpPr>
        <p:spPr>
          <a:xfrm>
            <a:off x="0" y="0"/>
            <a:ext cx="9100200" cy="47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b="1" lang="en" sz="1700">
                <a:solidFill>
                  <a:schemeClr val="dk1"/>
                </a:solidFill>
                <a:highlight>
                  <a:srgbClr val="FFFFFF"/>
                </a:highlight>
                <a:latin typeface="Roboto"/>
                <a:ea typeface="Roboto"/>
                <a:cs typeface="Roboto"/>
                <a:sym typeface="Roboto"/>
              </a:rPr>
              <a:t>Object-Oriented Programming</a:t>
            </a:r>
            <a:endParaRPr b="1" sz="1700">
              <a:solidFill>
                <a:schemeClr val="dk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t/>
            </a:r>
            <a:endParaRPr b="1" sz="1700">
              <a:solidFill>
                <a:schemeClr val="dk1"/>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 sz="1650">
                <a:solidFill>
                  <a:srgbClr val="0A0A23"/>
                </a:solidFill>
                <a:highlight>
                  <a:srgbClr val="FFFFFF"/>
                </a:highlight>
                <a:latin typeface="Lato"/>
                <a:ea typeface="Lato"/>
                <a:cs typeface="Lato"/>
                <a:sym typeface="Lato"/>
              </a:rPr>
              <a:t>One of the most popular programming paradigms is object-oriented programming (OOP).</a:t>
            </a:r>
            <a:endParaRPr sz="1650">
              <a:solidFill>
                <a:srgbClr val="0A0A23"/>
              </a:solidFill>
              <a:highlight>
                <a:srgbClr val="FFFFFF"/>
              </a:highlight>
              <a:latin typeface="Lato"/>
              <a:ea typeface="Lato"/>
              <a:cs typeface="Lato"/>
              <a:sym typeface="Lato"/>
            </a:endParaRPr>
          </a:p>
          <a:p>
            <a:pPr indent="0" lvl="0" marL="0" rtl="0" algn="l">
              <a:lnSpc>
                <a:spcPct val="115000"/>
              </a:lnSpc>
              <a:spcBef>
                <a:spcPts val="2500"/>
              </a:spcBef>
              <a:spcAft>
                <a:spcPts val="0"/>
              </a:spcAft>
              <a:buNone/>
            </a:pPr>
            <a:r>
              <a:rPr lang="en" sz="1650">
                <a:solidFill>
                  <a:srgbClr val="0A0A23"/>
                </a:solidFill>
                <a:highlight>
                  <a:srgbClr val="FFFFFF"/>
                </a:highlight>
                <a:latin typeface="Lato"/>
                <a:ea typeface="Lato"/>
                <a:cs typeface="Lato"/>
                <a:sym typeface="Lato"/>
              </a:rPr>
              <a:t>The core concept of OOP is to separate concerns into entities which are coded as objects. Each entity will group a given set of information (properties) and actions (methods) that can be performed by the entity.</a:t>
            </a:r>
            <a:endParaRPr sz="1650">
              <a:solidFill>
                <a:srgbClr val="0A0A23"/>
              </a:solidFill>
              <a:highlight>
                <a:srgbClr val="FFFFFF"/>
              </a:highlight>
              <a:latin typeface="Lato"/>
              <a:ea typeface="Lato"/>
              <a:cs typeface="Lato"/>
              <a:sym typeface="Lato"/>
            </a:endParaRPr>
          </a:p>
          <a:p>
            <a:pPr indent="0" lvl="0" marL="0" rtl="0" algn="l">
              <a:lnSpc>
                <a:spcPct val="115000"/>
              </a:lnSpc>
              <a:spcBef>
                <a:spcPts val="2500"/>
              </a:spcBef>
              <a:spcAft>
                <a:spcPts val="0"/>
              </a:spcAft>
              <a:buNone/>
            </a:pPr>
            <a:r>
              <a:rPr lang="en" sz="1650">
                <a:solidFill>
                  <a:srgbClr val="0A0A23"/>
                </a:solidFill>
                <a:highlight>
                  <a:srgbClr val="FFFFFF"/>
                </a:highlight>
                <a:latin typeface="Lato"/>
                <a:ea typeface="Lato"/>
                <a:cs typeface="Lato"/>
                <a:sym typeface="Lato"/>
              </a:rPr>
              <a:t>OOP makes heavy usage of classes (which are a way of creating new objects starting out from a blueprint or boilerplate that the programmer sets). Objects that are created from a class are called instances.</a:t>
            </a:r>
            <a:endParaRPr sz="1650">
              <a:solidFill>
                <a:srgbClr val="0A0A23"/>
              </a:solidFill>
              <a:highlight>
                <a:srgbClr val="FFFFFF"/>
              </a:highlight>
              <a:latin typeface="Lato"/>
              <a:ea typeface="Lato"/>
              <a:cs typeface="Lato"/>
              <a:sym typeface="Lato"/>
            </a:endParaRPr>
          </a:p>
          <a:p>
            <a:pPr indent="0" lvl="0" marL="0" rtl="0" algn="l">
              <a:lnSpc>
                <a:spcPct val="115000"/>
              </a:lnSpc>
              <a:spcBef>
                <a:spcPts val="2500"/>
              </a:spcBef>
              <a:spcAft>
                <a:spcPts val="2500"/>
              </a:spcAft>
              <a:buNone/>
            </a:pPr>
            <a:r>
              <a:rPr lang="en" sz="1650">
                <a:solidFill>
                  <a:srgbClr val="0A0A23"/>
                </a:solidFill>
                <a:highlight>
                  <a:srgbClr val="FFFFFF"/>
                </a:highlight>
                <a:latin typeface="Lato"/>
                <a:ea typeface="Lato"/>
                <a:cs typeface="Lato"/>
                <a:sym typeface="Lato"/>
              </a:rPr>
              <a:t>Following our pseudo-code cooking example, now let's say in our bakery we have a main cook (called Frank) and an assistant cook (called Anthony) and each of them will have certain responsibilities in the baking process. If we used OOP, our program might look like this.</a:t>
            </a:r>
            <a:endParaRPr sz="1650">
              <a:solidFill>
                <a:srgbClr val="0A0A23"/>
              </a:solidFill>
              <a:highlight>
                <a:srgbClr val="FFFFFF"/>
              </a:highlight>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3198938" y="1198688"/>
            <a:ext cx="2746125" cy="2746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498225" y="1230925"/>
            <a:ext cx="75468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500"/>
              </a:spcAft>
              <a:buNone/>
            </a:pPr>
            <a:r>
              <a:rPr b="1" lang="en" sz="2300">
                <a:solidFill>
                  <a:schemeClr val="dk1"/>
                </a:solidFill>
                <a:highlight>
                  <a:srgbClr val="FFFFFF"/>
                </a:highlight>
                <a:latin typeface="Roboto"/>
                <a:ea typeface="Roboto"/>
                <a:cs typeface="Roboto"/>
                <a:sym typeface="Roboto"/>
              </a:rPr>
              <a:t>What is a Programming Paradigm?</a:t>
            </a:r>
            <a:endParaRPr b="1" sz="2300">
              <a:solidFill>
                <a:schemeClr val="dk1"/>
              </a:solidFill>
              <a:highlight>
                <a:srgbClr val="FFFFFF"/>
              </a:highlight>
              <a:latin typeface="Roboto"/>
              <a:ea typeface="Roboto"/>
              <a:cs typeface="Roboto"/>
              <a:sym typeface="Roboto"/>
            </a:endParaRPr>
          </a:p>
        </p:txBody>
      </p:sp>
      <p:sp>
        <p:nvSpPr>
          <p:cNvPr id="60" name="Google Shape;60;p14"/>
          <p:cNvSpPr txBox="1"/>
          <p:nvPr/>
        </p:nvSpPr>
        <p:spPr>
          <a:xfrm>
            <a:off x="498225" y="2051525"/>
            <a:ext cx="8220900" cy="1581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650">
                <a:solidFill>
                  <a:srgbClr val="0A0A23"/>
                </a:solidFill>
                <a:highlight>
                  <a:srgbClr val="FFFFFF"/>
                </a:highlight>
                <a:latin typeface="Courier New"/>
                <a:ea typeface="Courier New"/>
                <a:cs typeface="Courier New"/>
                <a:sym typeface="Courier New"/>
              </a:rPr>
              <a:t>Programming paradigms are different ways or styles in which a given program or programming language can be organized. Each paradigm consists of certain structures, features, and opinions about how common programming problems should be tackled.</a:t>
            </a:r>
            <a:endParaRPr>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152401" y="533971"/>
            <a:ext cx="8839198" cy="40755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293075" y="498250"/>
            <a:ext cx="75321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50">
                <a:solidFill>
                  <a:srgbClr val="FF0000"/>
                </a:solidFill>
                <a:highlight>
                  <a:srgbClr val="FFFFFF"/>
                </a:highlight>
                <a:latin typeface="Lato"/>
                <a:ea typeface="Lato"/>
                <a:cs typeface="Lato"/>
                <a:sym typeface="Lato"/>
              </a:rPr>
              <a:t>Programming languages aren't always tied to a specific paradigm.</a:t>
            </a:r>
            <a:endParaRPr b="1" sz="1700">
              <a:solidFill>
                <a:srgbClr val="FF0000"/>
              </a:solidFill>
            </a:endParaRPr>
          </a:p>
        </p:txBody>
      </p:sp>
      <p:sp>
        <p:nvSpPr>
          <p:cNvPr id="71" name="Google Shape;71;p16"/>
          <p:cNvSpPr txBox="1"/>
          <p:nvPr/>
        </p:nvSpPr>
        <p:spPr>
          <a:xfrm>
            <a:off x="293075" y="1282200"/>
            <a:ext cx="8279400" cy="9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solidFill>
                  <a:srgbClr val="0A0A23"/>
                </a:solidFill>
                <a:highlight>
                  <a:srgbClr val="FFFFFF"/>
                </a:highlight>
                <a:latin typeface="Lato"/>
                <a:ea typeface="Lato"/>
                <a:cs typeface="Lato"/>
                <a:sym typeface="Lato"/>
              </a:rPr>
              <a:t>There are languages that have been built with a certain paradigm in mind and have features that facilitate that kind of programming more than others (</a:t>
            </a:r>
            <a:r>
              <a:rPr lang="en" sz="1650" u="sng">
                <a:solidFill>
                  <a:schemeClr val="accent5"/>
                </a:solidFill>
                <a:highlight>
                  <a:srgbClr val="FFFFFF"/>
                </a:highlight>
                <a:latin typeface="Lato"/>
                <a:ea typeface="Lato"/>
                <a:cs typeface="Lato"/>
                <a:sym typeface="Lato"/>
                <a:hlinkClick r:id="rId3">
                  <a:extLst>
                    <a:ext uri="{A12FA001-AC4F-418D-AE19-62706E023703}">
                      <ahyp:hlinkClr val="tx"/>
                    </a:ext>
                  </a:extLst>
                </a:hlinkClick>
              </a:rPr>
              <a:t>Haskel</a:t>
            </a:r>
            <a:r>
              <a:rPr lang="en" sz="1650">
                <a:solidFill>
                  <a:srgbClr val="0A0A23"/>
                </a:solidFill>
                <a:highlight>
                  <a:srgbClr val="FFFFFF"/>
                </a:highlight>
                <a:latin typeface="Lato"/>
                <a:ea typeface="Lato"/>
                <a:cs typeface="Lato"/>
                <a:sym typeface="Lato"/>
              </a:rPr>
              <a:t> and functional programming is a good example).</a:t>
            </a:r>
            <a:endParaRPr/>
          </a:p>
        </p:txBody>
      </p:sp>
      <p:sp>
        <p:nvSpPr>
          <p:cNvPr id="72" name="Google Shape;72;p16"/>
          <p:cNvSpPr txBox="1"/>
          <p:nvPr/>
        </p:nvSpPr>
        <p:spPr>
          <a:xfrm>
            <a:off x="293075" y="2425200"/>
            <a:ext cx="8279400" cy="69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50">
                <a:solidFill>
                  <a:srgbClr val="0A0A23"/>
                </a:solidFill>
                <a:highlight>
                  <a:srgbClr val="FFFFFF"/>
                </a:highlight>
                <a:latin typeface="Lato"/>
                <a:ea typeface="Lato"/>
                <a:cs typeface="Lato"/>
                <a:sym typeface="Lato"/>
              </a:rPr>
              <a:t>But there are also "multi-paradigm" languages, meaning you can adapt your code to fit a certain paradigm or another (JavaScript and Python are good examples).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124500" y="2373925"/>
            <a:ext cx="8895000" cy="16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50">
                <a:solidFill>
                  <a:srgbClr val="0A0A23"/>
                </a:solidFill>
                <a:highlight>
                  <a:srgbClr val="FFFFFF"/>
                </a:highlight>
                <a:latin typeface="Lato"/>
                <a:ea typeface="Lato"/>
                <a:cs typeface="Lato"/>
                <a:sym typeface="Lato"/>
              </a:rPr>
              <a:t>Exploring these topics is a good way of opening your mind and helping you think outside the box and outside the tools you already know.</a:t>
            </a:r>
            <a:endParaRPr sz="1650">
              <a:solidFill>
                <a:srgbClr val="0A0A23"/>
              </a:solidFill>
              <a:highlight>
                <a:srgbClr val="FFFFFF"/>
              </a:highlight>
              <a:latin typeface="Lato"/>
              <a:ea typeface="Lato"/>
              <a:cs typeface="Lato"/>
              <a:sym typeface="Lato"/>
            </a:endParaRPr>
          </a:p>
          <a:p>
            <a:pPr indent="0" lvl="0" marL="0" rtl="0" algn="l">
              <a:lnSpc>
                <a:spcPct val="115000"/>
              </a:lnSpc>
              <a:spcBef>
                <a:spcPts val="2500"/>
              </a:spcBef>
              <a:spcAft>
                <a:spcPts val="2500"/>
              </a:spcAft>
              <a:buNone/>
            </a:pPr>
            <a:r>
              <a:rPr lang="en" sz="1650">
                <a:solidFill>
                  <a:srgbClr val="0A0A23"/>
                </a:solidFill>
                <a:highlight>
                  <a:srgbClr val="FFFFFF"/>
                </a:highlight>
                <a:latin typeface="Lato"/>
                <a:ea typeface="Lato"/>
                <a:cs typeface="Lato"/>
                <a:sym typeface="Lato"/>
              </a:rPr>
              <a:t>Moreover, these terms are used a lot in the coding world, so having a basic understanding will help you better understand other topics as well.</a:t>
            </a:r>
            <a:endParaRPr sz="1650">
              <a:solidFill>
                <a:srgbClr val="0A0A23"/>
              </a:solidFill>
              <a:highlight>
                <a:srgbClr val="FFFFFF"/>
              </a:highlight>
              <a:latin typeface="Lato"/>
              <a:ea typeface="Lato"/>
              <a:cs typeface="Lato"/>
              <a:sym typeface="Lato"/>
            </a:endParaRPr>
          </a:p>
        </p:txBody>
      </p:sp>
      <p:pic>
        <p:nvPicPr>
          <p:cNvPr id="78" name="Google Shape;78;p17"/>
          <p:cNvPicPr preferRelativeResize="0"/>
          <p:nvPr/>
        </p:nvPicPr>
        <p:blipFill>
          <a:blip r:embed="rId3">
            <a:alphaModFix/>
          </a:blip>
          <a:stretch>
            <a:fillRect/>
          </a:stretch>
        </p:blipFill>
        <p:spPr>
          <a:xfrm>
            <a:off x="3524250" y="218350"/>
            <a:ext cx="2095500" cy="1533525"/>
          </a:xfrm>
          <a:prstGeom prst="rect">
            <a:avLst/>
          </a:prstGeom>
          <a:noFill/>
          <a:ln>
            <a:noFill/>
          </a:ln>
        </p:spPr>
      </p:pic>
      <p:sp>
        <p:nvSpPr>
          <p:cNvPr id="79" name="Google Shape;79;p17"/>
          <p:cNvSpPr txBox="1"/>
          <p:nvPr/>
        </p:nvSpPr>
        <p:spPr>
          <a:xfrm>
            <a:off x="2996725" y="179350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500"/>
              </a:spcAft>
              <a:buNone/>
            </a:pPr>
            <a:r>
              <a:rPr lang="en">
                <a:solidFill>
                  <a:schemeClr val="dk1"/>
                </a:solidFill>
                <a:highlight>
                  <a:srgbClr val="FFFFFF"/>
                </a:highlight>
                <a:latin typeface="Roboto"/>
                <a:ea typeface="Roboto"/>
                <a:cs typeface="Roboto"/>
                <a:sym typeface="Roboto"/>
              </a:rPr>
              <a:t>Why should I care?</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446950" y="30772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300"/>
              </a:spcAft>
              <a:buNone/>
            </a:pPr>
            <a:r>
              <a:rPr b="1" lang="en" sz="1700">
                <a:solidFill>
                  <a:schemeClr val="dk1"/>
                </a:solidFill>
                <a:highlight>
                  <a:srgbClr val="FFFFFF"/>
                </a:highlight>
                <a:latin typeface="Roboto"/>
                <a:ea typeface="Roboto"/>
                <a:cs typeface="Roboto"/>
                <a:sym typeface="Roboto"/>
              </a:rPr>
              <a:t>Procedural Programming</a:t>
            </a:r>
            <a:endParaRPr b="1" sz="1700">
              <a:solidFill>
                <a:schemeClr val="dk1"/>
              </a:solidFill>
              <a:highlight>
                <a:srgbClr val="FFFFFF"/>
              </a:highlight>
              <a:latin typeface="Roboto"/>
              <a:ea typeface="Roboto"/>
              <a:cs typeface="Roboto"/>
              <a:sym typeface="Roboto"/>
            </a:endParaRPr>
          </a:p>
        </p:txBody>
      </p:sp>
      <p:sp>
        <p:nvSpPr>
          <p:cNvPr id="85" name="Google Shape;85;p18"/>
          <p:cNvSpPr txBox="1"/>
          <p:nvPr/>
        </p:nvSpPr>
        <p:spPr>
          <a:xfrm>
            <a:off x="395650" y="879225"/>
            <a:ext cx="8088900" cy="24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solidFill>
                  <a:srgbClr val="0A0A23"/>
                </a:solidFill>
                <a:highlight>
                  <a:srgbClr val="FFFFFF"/>
                </a:highlight>
                <a:latin typeface="Lato"/>
                <a:ea typeface="Lato"/>
                <a:cs typeface="Lato"/>
                <a:sym typeface="Lato"/>
              </a:rPr>
              <a:t>Procedural programming is a derivation of imperative programming. </a:t>
            </a:r>
            <a:r>
              <a:rPr lang="en" sz="1650">
                <a:solidFill>
                  <a:srgbClr val="0A0A23"/>
                </a:solidFill>
                <a:highlight>
                  <a:srgbClr val="FFFFFF"/>
                </a:highlight>
                <a:latin typeface="Lato"/>
                <a:ea typeface="Lato"/>
                <a:cs typeface="Lato"/>
                <a:sym typeface="Lato"/>
              </a:rPr>
              <a:t>In procedural programming, the user is encouraged to subdivide the program execution into functions, as a way of improving modularity and organization.</a:t>
            </a:r>
            <a:endParaRPr sz="1650">
              <a:solidFill>
                <a:srgbClr val="0A0A23"/>
              </a:solidFill>
              <a:highlight>
                <a:srgbClr val="FFFFFF"/>
              </a:highlight>
              <a:latin typeface="Lato"/>
              <a:ea typeface="Lato"/>
              <a:cs typeface="Lato"/>
              <a:sym typeface="Lato"/>
            </a:endParaRPr>
          </a:p>
          <a:p>
            <a:pPr indent="0" lvl="0" marL="0" rtl="0" algn="l">
              <a:spcBef>
                <a:spcPts val="0"/>
              </a:spcBef>
              <a:spcAft>
                <a:spcPts val="0"/>
              </a:spcAft>
              <a:buNone/>
            </a:pPr>
            <a:r>
              <a:t/>
            </a:r>
            <a:endParaRPr sz="1650">
              <a:solidFill>
                <a:srgbClr val="0A0A23"/>
              </a:solidFill>
              <a:highlight>
                <a:srgbClr val="FFFFFF"/>
              </a:highlight>
              <a:latin typeface="Lato"/>
              <a:ea typeface="Lato"/>
              <a:cs typeface="Lato"/>
              <a:sym typeface="Lato"/>
            </a:endParaRPr>
          </a:p>
          <a:p>
            <a:pPr indent="0" lvl="0" marL="0" rtl="0" algn="l">
              <a:spcBef>
                <a:spcPts val="0"/>
              </a:spcBef>
              <a:spcAft>
                <a:spcPts val="0"/>
              </a:spcAft>
              <a:buNone/>
            </a:pPr>
            <a:r>
              <a:t/>
            </a:r>
            <a:endParaRPr sz="1650">
              <a:solidFill>
                <a:srgbClr val="0A0A23"/>
              </a:solidFill>
              <a:highlight>
                <a:srgbClr val="FFFFFF"/>
              </a:highlight>
              <a:latin typeface="Lato"/>
              <a:ea typeface="Lato"/>
              <a:cs typeface="Lato"/>
              <a:sym typeface="Lato"/>
            </a:endParaRPr>
          </a:p>
          <a:p>
            <a:pPr indent="0" lvl="0" marL="0" rtl="0" algn="l">
              <a:lnSpc>
                <a:spcPct val="150000"/>
              </a:lnSpc>
              <a:spcBef>
                <a:spcPts val="0"/>
              </a:spcBef>
              <a:spcAft>
                <a:spcPts val="0"/>
              </a:spcAft>
              <a:buNone/>
            </a:pPr>
            <a:r>
              <a:rPr lang="en" sz="1650">
                <a:solidFill>
                  <a:srgbClr val="0A0A23"/>
                </a:solidFill>
                <a:highlight>
                  <a:srgbClr val="FFFFFF"/>
                </a:highlight>
                <a:latin typeface="Lato"/>
                <a:ea typeface="Lato"/>
                <a:cs typeface="Lato"/>
                <a:sym typeface="Lato"/>
              </a:rPr>
              <a:t>Following our cake example, </a:t>
            </a:r>
            <a:endParaRPr sz="1650">
              <a:solidFill>
                <a:srgbClr val="0A0A23"/>
              </a:solidFill>
              <a:highlight>
                <a:srgbClr val="FFFFFF"/>
              </a:highlight>
              <a:latin typeface="Lato"/>
              <a:ea typeface="Lato"/>
              <a:cs typeface="Lato"/>
              <a:sym typeface="Lato"/>
            </a:endParaRPr>
          </a:p>
          <a:p>
            <a:pPr indent="0" lvl="0" marL="0" rtl="0" algn="l">
              <a:lnSpc>
                <a:spcPct val="150000"/>
              </a:lnSpc>
              <a:spcBef>
                <a:spcPts val="2500"/>
              </a:spcBef>
              <a:spcAft>
                <a:spcPts val="2500"/>
              </a:spcAft>
              <a:buNone/>
            </a:pPr>
            <a:r>
              <a:rPr lang="en" sz="1650">
                <a:solidFill>
                  <a:srgbClr val="0A0A23"/>
                </a:solidFill>
                <a:highlight>
                  <a:srgbClr val="FFFFFF"/>
                </a:highlight>
                <a:latin typeface="Lato"/>
                <a:ea typeface="Lato"/>
                <a:cs typeface="Lato"/>
                <a:sym typeface="Lato"/>
              </a:rPr>
              <a:t>procedural programming may look like this: </a:t>
            </a:r>
            <a:endParaRPr sz="1650">
              <a:solidFill>
                <a:srgbClr val="0A0A23"/>
              </a:solidFill>
              <a:highlight>
                <a:srgbClr val="FFFFFF"/>
              </a:highlight>
              <a:latin typeface="Lato"/>
              <a:ea typeface="Lato"/>
              <a:cs typeface="Lato"/>
              <a:sym typeface="Lato"/>
            </a:endParaRPr>
          </a:p>
        </p:txBody>
      </p:sp>
      <p:pic>
        <p:nvPicPr>
          <p:cNvPr id="86" name="Google Shape;86;p18"/>
          <p:cNvPicPr preferRelativeResize="0"/>
          <p:nvPr/>
        </p:nvPicPr>
        <p:blipFill>
          <a:blip r:embed="rId3">
            <a:alphaModFix/>
          </a:blip>
          <a:stretch>
            <a:fillRect/>
          </a:stretch>
        </p:blipFill>
        <p:spPr>
          <a:xfrm>
            <a:off x="5524500" y="1788925"/>
            <a:ext cx="3275125" cy="3145050"/>
          </a:xfrm>
          <a:prstGeom prst="rect">
            <a:avLst/>
          </a:prstGeom>
          <a:noFill/>
          <a:ln>
            <a:noFill/>
          </a:ln>
        </p:spPr>
      </p:pic>
      <p:sp>
        <p:nvSpPr>
          <p:cNvPr id="87" name="Google Shape;87;p18"/>
          <p:cNvSpPr txBox="1"/>
          <p:nvPr/>
        </p:nvSpPr>
        <p:spPr>
          <a:xfrm>
            <a:off x="446950" y="3648450"/>
            <a:ext cx="48651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50">
                <a:solidFill>
                  <a:srgbClr val="0A0A23"/>
                </a:solidFill>
                <a:highlight>
                  <a:srgbClr val="FFFFFF"/>
                </a:highlight>
                <a:latin typeface="Lato"/>
                <a:ea typeface="Lato"/>
                <a:cs typeface="Lato"/>
                <a:sym typeface="Lato"/>
              </a:rPr>
              <a:t>You can see that, thanks to the implementation of functions, we could just read the three function calls at the end of the file and get a good idea of what our program does.</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454275" y="359025"/>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300"/>
              </a:spcAft>
              <a:buNone/>
            </a:pPr>
            <a:r>
              <a:rPr b="1" lang="en" sz="1700">
                <a:solidFill>
                  <a:schemeClr val="dk1"/>
                </a:solidFill>
                <a:highlight>
                  <a:srgbClr val="FFFFFF"/>
                </a:highlight>
                <a:latin typeface="Roboto"/>
                <a:ea typeface="Roboto"/>
                <a:cs typeface="Roboto"/>
                <a:sym typeface="Roboto"/>
              </a:rPr>
              <a:t>Imperative Programming</a:t>
            </a:r>
            <a:endParaRPr b="1" sz="1700">
              <a:solidFill>
                <a:schemeClr val="dk1"/>
              </a:solidFill>
              <a:highlight>
                <a:srgbClr val="FFFFFF"/>
              </a:highlight>
              <a:latin typeface="Roboto"/>
              <a:ea typeface="Roboto"/>
              <a:cs typeface="Roboto"/>
              <a:sym typeface="Roboto"/>
            </a:endParaRPr>
          </a:p>
        </p:txBody>
      </p:sp>
      <p:sp>
        <p:nvSpPr>
          <p:cNvPr id="93" name="Google Shape;93;p19"/>
          <p:cNvSpPr txBox="1"/>
          <p:nvPr/>
        </p:nvSpPr>
        <p:spPr>
          <a:xfrm>
            <a:off x="454275" y="1055075"/>
            <a:ext cx="80451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solidFill>
                  <a:srgbClr val="0A0A23"/>
                </a:solidFill>
                <a:highlight>
                  <a:srgbClr val="FFFFFF"/>
                </a:highlight>
                <a:latin typeface="Lato"/>
                <a:ea typeface="Lato"/>
                <a:cs typeface="Lato"/>
                <a:sym typeface="Lato"/>
              </a:rPr>
              <a:t>Imperative programming consists of sets of detailed instructions that are given to the computer to execute in a given order. It's called "imperative" because as programmers we dictate exactly what the computer has to do, in a very specific way.</a:t>
            </a:r>
            <a:endParaRPr sz="1650">
              <a:solidFill>
                <a:srgbClr val="0A0A23"/>
              </a:solidFill>
              <a:highlight>
                <a:srgbClr val="FFFFFF"/>
              </a:highlight>
              <a:latin typeface="Lato"/>
              <a:ea typeface="Lato"/>
              <a:cs typeface="Lato"/>
              <a:sym typeface="Lato"/>
            </a:endParaRPr>
          </a:p>
          <a:p>
            <a:pPr indent="0" lvl="0" marL="0" rtl="0" algn="l">
              <a:spcBef>
                <a:spcPts val="0"/>
              </a:spcBef>
              <a:spcAft>
                <a:spcPts val="0"/>
              </a:spcAft>
              <a:buNone/>
            </a:pPr>
            <a:r>
              <a:t/>
            </a:r>
            <a:endParaRPr sz="1650">
              <a:solidFill>
                <a:srgbClr val="0A0A23"/>
              </a:solidFill>
              <a:highlight>
                <a:srgbClr val="FFFFFF"/>
              </a:highlight>
              <a:latin typeface="Lato"/>
              <a:ea typeface="Lato"/>
              <a:cs typeface="Lato"/>
              <a:sym typeface="Lato"/>
            </a:endParaRPr>
          </a:p>
          <a:p>
            <a:pPr indent="0" lvl="0" marL="0" rtl="0" algn="l">
              <a:spcBef>
                <a:spcPts val="0"/>
              </a:spcBef>
              <a:spcAft>
                <a:spcPts val="0"/>
              </a:spcAft>
              <a:buNone/>
            </a:pPr>
            <a:r>
              <a:rPr lang="en" sz="1650">
                <a:solidFill>
                  <a:srgbClr val="0A0A23"/>
                </a:solidFill>
                <a:highlight>
                  <a:srgbClr val="FFFFFF"/>
                </a:highlight>
                <a:latin typeface="Lato"/>
                <a:ea typeface="Lato"/>
                <a:cs typeface="Lato"/>
                <a:sym typeface="Lato"/>
              </a:rPr>
              <a:t>Imperative programming focuses on describing </a:t>
            </a:r>
            <a:r>
              <a:rPr i="1" lang="en" sz="1650">
                <a:solidFill>
                  <a:schemeClr val="dk1"/>
                </a:solidFill>
                <a:highlight>
                  <a:srgbClr val="FFFFFF"/>
                </a:highlight>
                <a:latin typeface="Lato"/>
                <a:ea typeface="Lato"/>
                <a:cs typeface="Lato"/>
                <a:sym typeface="Lato"/>
              </a:rPr>
              <a:t>how</a:t>
            </a:r>
            <a:r>
              <a:rPr lang="en" sz="1650">
                <a:solidFill>
                  <a:srgbClr val="0A0A23"/>
                </a:solidFill>
                <a:highlight>
                  <a:srgbClr val="FFFFFF"/>
                </a:highlight>
                <a:latin typeface="Lato"/>
                <a:ea typeface="Lato"/>
                <a:cs typeface="Lato"/>
                <a:sym typeface="Lato"/>
              </a:rPr>
              <a:t> a program operates, step by step.</a:t>
            </a:r>
            <a:endParaRPr sz="1650">
              <a:solidFill>
                <a:srgbClr val="0A0A23"/>
              </a:solidFill>
              <a:highlight>
                <a:srgbClr val="FFFFFF"/>
              </a:highlight>
              <a:latin typeface="Lato"/>
              <a:ea typeface="Lato"/>
              <a:cs typeface="Lato"/>
              <a:sym typeface="Lato"/>
            </a:endParaRPr>
          </a:p>
        </p:txBody>
      </p:sp>
      <p:sp>
        <p:nvSpPr>
          <p:cNvPr id="94" name="Google Shape;94;p19"/>
          <p:cNvSpPr txBox="1"/>
          <p:nvPr/>
        </p:nvSpPr>
        <p:spPr>
          <a:xfrm>
            <a:off x="505575" y="2901450"/>
            <a:ext cx="3000000" cy="192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Mono"/>
                <a:ea typeface="Roboto Mono"/>
                <a:cs typeface="Roboto Mono"/>
                <a:sym typeface="Roboto Mono"/>
              </a:rPr>
              <a:t>1- Pour flour in a bowl</a:t>
            </a:r>
            <a:endParaRPr sz="11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100">
                <a:solidFill>
                  <a:schemeClr val="dk1"/>
                </a:solidFill>
                <a:latin typeface="Roboto Mono"/>
                <a:ea typeface="Roboto Mono"/>
                <a:cs typeface="Roboto Mono"/>
                <a:sym typeface="Roboto Mono"/>
              </a:rPr>
              <a:t>2- Pour a couple eggs in the same bowl</a:t>
            </a:r>
            <a:endParaRPr sz="11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100">
                <a:solidFill>
                  <a:schemeClr val="dk1"/>
                </a:solidFill>
                <a:latin typeface="Roboto Mono"/>
                <a:ea typeface="Roboto Mono"/>
                <a:cs typeface="Roboto Mono"/>
                <a:sym typeface="Roboto Mono"/>
              </a:rPr>
              <a:t>3- Pour some milk in the same bowl</a:t>
            </a:r>
            <a:endParaRPr sz="11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100">
                <a:solidFill>
                  <a:schemeClr val="dk1"/>
                </a:solidFill>
                <a:latin typeface="Roboto Mono"/>
                <a:ea typeface="Roboto Mono"/>
                <a:cs typeface="Roboto Mono"/>
                <a:sym typeface="Roboto Mono"/>
              </a:rPr>
              <a:t>4- Mix the ingredients</a:t>
            </a:r>
            <a:endParaRPr sz="11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100">
                <a:solidFill>
                  <a:schemeClr val="dk1"/>
                </a:solidFill>
                <a:latin typeface="Roboto Mono"/>
                <a:ea typeface="Roboto Mono"/>
                <a:cs typeface="Roboto Mono"/>
                <a:sym typeface="Roboto Mono"/>
              </a:rPr>
              <a:t>5- Pour the mix in a mold</a:t>
            </a:r>
            <a:endParaRPr sz="11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100">
                <a:solidFill>
                  <a:schemeClr val="dk1"/>
                </a:solidFill>
                <a:latin typeface="Roboto Mono"/>
                <a:ea typeface="Roboto Mono"/>
                <a:cs typeface="Roboto Mono"/>
                <a:sym typeface="Roboto Mono"/>
              </a:rPr>
              <a:t>6- Cook for 35 minutes</a:t>
            </a:r>
            <a:endParaRPr sz="1100">
              <a:solidFill>
                <a:schemeClr val="dk1"/>
              </a:solidFill>
              <a:latin typeface="Roboto Mono"/>
              <a:ea typeface="Roboto Mono"/>
              <a:cs typeface="Roboto Mono"/>
              <a:sym typeface="Roboto Mono"/>
            </a:endParaRPr>
          </a:p>
          <a:p>
            <a:pPr indent="0" lvl="0" marL="190500" marR="190500" rtl="0" algn="l">
              <a:lnSpc>
                <a:spcPct val="150000"/>
              </a:lnSpc>
              <a:spcBef>
                <a:spcPts val="1700"/>
              </a:spcBef>
              <a:spcAft>
                <a:spcPts val="3300"/>
              </a:spcAft>
              <a:buNone/>
            </a:pPr>
            <a:r>
              <a:rPr lang="en" sz="1100">
                <a:solidFill>
                  <a:schemeClr val="dk1"/>
                </a:solidFill>
                <a:latin typeface="Roboto Mono"/>
                <a:ea typeface="Roboto Mono"/>
                <a:cs typeface="Roboto Mono"/>
                <a:sym typeface="Roboto Mono"/>
              </a:rPr>
              <a:t>7- Let chill</a:t>
            </a:r>
            <a:endParaRPr sz="1100">
              <a:solidFill>
                <a:schemeClr val="dk1"/>
              </a:solidFill>
              <a:latin typeface="Roboto Mono"/>
              <a:ea typeface="Roboto Mono"/>
              <a:cs typeface="Roboto Mono"/>
              <a:sym typeface="Roboto Mono"/>
            </a:endParaRPr>
          </a:p>
        </p:txBody>
      </p:sp>
      <p:sp>
        <p:nvSpPr>
          <p:cNvPr id="95" name="Google Shape;95;p19"/>
          <p:cNvSpPr txBox="1"/>
          <p:nvPr/>
        </p:nvSpPr>
        <p:spPr>
          <a:xfrm>
            <a:off x="5077550" y="2732950"/>
            <a:ext cx="3000000" cy="233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0077AA"/>
                </a:solidFill>
                <a:latin typeface="Courier New"/>
                <a:ea typeface="Courier New"/>
                <a:cs typeface="Courier New"/>
                <a:sym typeface="Courier New"/>
              </a:rPr>
              <a:t>const</a:t>
            </a:r>
            <a:r>
              <a:rPr lang="en" sz="1100">
                <a:solidFill>
                  <a:schemeClr val="dk1"/>
                </a:solidFill>
                <a:latin typeface="Courier New"/>
                <a:ea typeface="Courier New"/>
                <a:cs typeface="Courier New"/>
                <a:sym typeface="Courier New"/>
              </a:rPr>
              <a:t> nums </a:t>
            </a:r>
            <a:r>
              <a:rPr lang="en" sz="1050">
                <a:solidFill>
                  <a:srgbClr val="9A6E3A"/>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1</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4</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3</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6</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7</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8</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9</a:t>
            </a:r>
            <a:r>
              <a:rPr lang="en" sz="1050">
                <a:solidFill>
                  <a:srgbClr val="999999"/>
                </a:solidFill>
                <a:latin typeface="Courier New"/>
                <a:ea typeface="Courier New"/>
                <a:cs typeface="Courier New"/>
                <a:sym typeface="Courier New"/>
              </a:rPr>
              <a:t>,</a:t>
            </a:r>
            <a:r>
              <a:rPr lang="en" sz="1050">
                <a:solidFill>
                  <a:srgbClr val="990055"/>
                </a:solidFill>
                <a:latin typeface="Courier New"/>
                <a:ea typeface="Courier New"/>
                <a:cs typeface="Courier New"/>
                <a:sym typeface="Courier New"/>
              </a:rPr>
              <a:t>2</a:t>
            </a:r>
            <a:r>
              <a:rPr lang="en" sz="1050">
                <a:solidFill>
                  <a:srgbClr val="999999"/>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0077AA"/>
                </a:solidFill>
                <a:latin typeface="Courier New"/>
                <a:ea typeface="Courier New"/>
                <a:cs typeface="Courier New"/>
                <a:sym typeface="Courier New"/>
              </a:rPr>
              <a:t>const</a:t>
            </a:r>
            <a:r>
              <a:rPr lang="en" sz="1100">
                <a:solidFill>
                  <a:schemeClr val="dk1"/>
                </a:solidFill>
                <a:latin typeface="Courier New"/>
                <a:ea typeface="Courier New"/>
                <a:cs typeface="Courier New"/>
                <a:sym typeface="Courier New"/>
              </a:rPr>
              <a:t> result </a:t>
            </a:r>
            <a:r>
              <a:rPr lang="en" sz="1050">
                <a:solidFill>
                  <a:srgbClr val="9A6E3A"/>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050">
                <a:solidFill>
                  <a:srgbClr val="999999"/>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0077AA"/>
                </a:solidFill>
                <a:latin typeface="Courier New"/>
                <a:ea typeface="Courier New"/>
                <a:cs typeface="Courier New"/>
                <a:sym typeface="Courier New"/>
              </a:rPr>
              <a:t>for</a:t>
            </a:r>
            <a:r>
              <a:rPr lang="en" sz="1100">
                <a:solidFill>
                  <a:schemeClr val="dk1"/>
                </a:solidFill>
                <a:latin typeface="Courier New"/>
                <a:ea typeface="Courier New"/>
                <a:cs typeface="Courier New"/>
                <a:sym typeface="Courier New"/>
              </a:rPr>
              <a:t> </a:t>
            </a:r>
            <a:r>
              <a:rPr lang="en" sz="1050">
                <a:solidFill>
                  <a:srgbClr val="999999"/>
                </a:solidFill>
                <a:latin typeface="Courier New"/>
                <a:ea typeface="Courier New"/>
                <a:cs typeface="Courier New"/>
                <a:sym typeface="Courier New"/>
              </a:rPr>
              <a:t>(</a:t>
            </a:r>
            <a:r>
              <a:rPr lang="en" sz="1050">
                <a:solidFill>
                  <a:srgbClr val="0077AA"/>
                </a:solidFill>
                <a:latin typeface="Courier New"/>
                <a:ea typeface="Courier New"/>
                <a:cs typeface="Courier New"/>
                <a:sym typeface="Courier New"/>
              </a:rPr>
              <a:t>let</a:t>
            </a:r>
            <a:r>
              <a:rPr lang="en" sz="1100">
                <a:solidFill>
                  <a:schemeClr val="dk1"/>
                </a:solidFill>
                <a:latin typeface="Courier New"/>
                <a:ea typeface="Courier New"/>
                <a:cs typeface="Courier New"/>
                <a:sym typeface="Courier New"/>
              </a:rPr>
              <a:t> i </a:t>
            </a:r>
            <a:r>
              <a:rPr lang="en" sz="1050">
                <a:solidFill>
                  <a:srgbClr val="9A6E3A"/>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050">
                <a:solidFill>
                  <a:srgbClr val="990055"/>
                </a:solidFill>
                <a:latin typeface="Courier New"/>
                <a:ea typeface="Courier New"/>
                <a:cs typeface="Courier New"/>
                <a:sym typeface="Courier New"/>
              </a:rPr>
              <a:t>0</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i </a:t>
            </a:r>
            <a:r>
              <a:rPr lang="en" sz="1050">
                <a:solidFill>
                  <a:srgbClr val="9A6E3A"/>
                </a:solidFill>
                <a:latin typeface="Courier New"/>
                <a:ea typeface="Courier New"/>
                <a:cs typeface="Courier New"/>
                <a:sym typeface="Courier New"/>
              </a:rPr>
              <a:t>&lt;</a:t>
            </a:r>
            <a:r>
              <a:rPr lang="en" sz="1100">
                <a:solidFill>
                  <a:schemeClr val="dk1"/>
                </a:solidFill>
                <a:latin typeface="Courier New"/>
                <a:ea typeface="Courier New"/>
                <a:cs typeface="Courier New"/>
                <a:sym typeface="Courier New"/>
              </a:rPr>
              <a:t> nums</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length</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i</a:t>
            </a:r>
            <a:r>
              <a:rPr lang="en" sz="1050">
                <a:solidFill>
                  <a:srgbClr val="9A6E3A"/>
                </a:solidFill>
                <a:latin typeface="Courier New"/>
                <a:ea typeface="Courier New"/>
                <a:cs typeface="Courier New"/>
                <a:sym typeface="Courier New"/>
              </a:rPr>
              <a:t>++</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050">
                <a:solidFill>
                  <a:srgbClr val="999999"/>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r>
              <a:rPr lang="en" sz="1050">
                <a:solidFill>
                  <a:srgbClr val="0077AA"/>
                </a:solidFill>
                <a:latin typeface="Courier New"/>
                <a:ea typeface="Courier New"/>
                <a:cs typeface="Courier New"/>
                <a:sym typeface="Courier New"/>
              </a:rPr>
              <a:t>if</a:t>
            </a:r>
            <a:r>
              <a:rPr lang="en" sz="1100">
                <a:solidFill>
                  <a:schemeClr val="dk1"/>
                </a:solidFill>
                <a:latin typeface="Courier New"/>
                <a:ea typeface="Courier New"/>
                <a:cs typeface="Courier New"/>
                <a:sym typeface="Courier New"/>
              </a:rPr>
              <a:t> </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nums</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i</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050">
                <a:solidFill>
                  <a:srgbClr val="9A6E3A"/>
                </a:solidFill>
                <a:latin typeface="Courier New"/>
                <a:ea typeface="Courier New"/>
                <a:cs typeface="Courier New"/>
                <a:sym typeface="Courier New"/>
              </a:rPr>
              <a:t>&gt;</a:t>
            </a:r>
            <a:r>
              <a:rPr lang="en" sz="1100">
                <a:solidFill>
                  <a:schemeClr val="dk1"/>
                </a:solidFill>
                <a:latin typeface="Courier New"/>
                <a:ea typeface="Courier New"/>
                <a:cs typeface="Courier New"/>
                <a:sym typeface="Courier New"/>
              </a:rPr>
              <a:t> </a:t>
            </a:r>
            <a:r>
              <a:rPr lang="en" sz="1050">
                <a:solidFill>
                  <a:srgbClr val="990055"/>
                </a:solidFill>
                <a:latin typeface="Courier New"/>
                <a:ea typeface="Courier New"/>
                <a:cs typeface="Courier New"/>
                <a:sym typeface="Courier New"/>
              </a:rPr>
              <a:t>5</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result</a:t>
            </a:r>
            <a:r>
              <a:rPr lang="en" sz="1050">
                <a:solidFill>
                  <a:srgbClr val="999999"/>
                </a:solidFill>
                <a:latin typeface="Courier New"/>
                <a:ea typeface="Courier New"/>
                <a:cs typeface="Courier New"/>
                <a:sym typeface="Courier New"/>
              </a:rPr>
              <a:t>.</a:t>
            </a:r>
            <a:r>
              <a:rPr lang="en" sz="1050">
                <a:solidFill>
                  <a:srgbClr val="DD4A68"/>
                </a:solidFill>
                <a:latin typeface="Courier New"/>
                <a:ea typeface="Courier New"/>
                <a:cs typeface="Courier New"/>
                <a:sym typeface="Courier New"/>
              </a:rPr>
              <a:t>push</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nums</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i</a:t>
            </a:r>
            <a:r>
              <a:rPr lang="en" sz="1050">
                <a:solidFill>
                  <a:srgbClr val="999999"/>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999999"/>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190500" marR="190500" rtl="0" algn="l">
              <a:lnSpc>
                <a:spcPct val="150000"/>
              </a:lnSpc>
              <a:spcBef>
                <a:spcPts val="1700"/>
              </a:spcBef>
              <a:spcAft>
                <a:spcPts val="3300"/>
              </a:spcAft>
              <a:buNone/>
            </a:pPr>
            <a:r>
              <a:rPr lang="en" sz="1100">
                <a:solidFill>
                  <a:schemeClr val="dk1"/>
                </a:solidFill>
                <a:latin typeface="Courier New"/>
                <a:ea typeface="Courier New"/>
                <a:cs typeface="Courier New"/>
                <a:sym typeface="Courier New"/>
              </a:rPr>
              <a:t>console</a:t>
            </a:r>
            <a:r>
              <a:rPr lang="en" sz="1050">
                <a:solidFill>
                  <a:srgbClr val="999999"/>
                </a:solidFill>
                <a:latin typeface="Courier New"/>
                <a:ea typeface="Courier New"/>
                <a:cs typeface="Courier New"/>
                <a:sym typeface="Courier New"/>
              </a:rPr>
              <a:t>.</a:t>
            </a:r>
            <a:r>
              <a:rPr lang="en" sz="1050">
                <a:solidFill>
                  <a:srgbClr val="DD4A68"/>
                </a:solidFill>
                <a:latin typeface="Courier New"/>
                <a:ea typeface="Courier New"/>
                <a:cs typeface="Courier New"/>
                <a:sym typeface="Courier New"/>
              </a:rPr>
              <a:t>log</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result</a:t>
            </a:r>
            <a:r>
              <a:rPr lang="en" sz="1050">
                <a:solidFill>
                  <a:srgbClr val="999999"/>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050">
                <a:solidFill>
                  <a:srgbClr val="708090"/>
                </a:solidFill>
                <a:latin typeface="Courier New"/>
                <a:ea typeface="Courier New"/>
                <a:cs typeface="Courier New"/>
                <a:sym typeface="Courier New"/>
              </a:rPr>
              <a:t>// Output: [ 6, 7, 8, 9 ]</a:t>
            </a:r>
            <a:endParaRPr sz="1050">
              <a:solidFill>
                <a:srgbClr val="70809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516600" y="505550"/>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300"/>
              </a:spcAft>
              <a:buNone/>
            </a:pPr>
            <a:r>
              <a:rPr b="1" lang="en" sz="1700">
                <a:solidFill>
                  <a:schemeClr val="dk1"/>
                </a:solidFill>
                <a:highlight>
                  <a:srgbClr val="FFFFFF"/>
                </a:highlight>
                <a:latin typeface="Roboto"/>
                <a:ea typeface="Roboto"/>
                <a:cs typeface="Roboto"/>
                <a:sym typeface="Roboto"/>
              </a:rPr>
              <a:t>Functional Programming</a:t>
            </a:r>
            <a:endParaRPr b="1" sz="1700">
              <a:solidFill>
                <a:schemeClr val="dk1"/>
              </a:solidFill>
              <a:highlight>
                <a:srgbClr val="FFFFFF"/>
              </a:highlight>
              <a:latin typeface="Roboto"/>
              <a:ea typeface="Roboto"/>
              <a:cs typeface="Roboto"/>
              <a:sym typeface="Roboto"/>
            </a:endParaRPr>
          </a:p>
        </p:txBody>
      </p:sp>
      <p:sp>
        <p:nvSpPr>
          <p:cNvPr id="101" name="Google Shape;101;p20"/>
          <p:cNvSpPr txBox="1"/>
          <p:nvPr/>
        </p:nvSpPr>
        <p:spPr>
          <a:xfrm>
            <a:off x="516600" y="1201625"/>
            <a:ext cx="8110800" cy="312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50">
                <a:solidFill>
                  <a:srgbClr val="0A0A23"/>
                </a:solidFill>
                <a:highlight>
                  <a:srgbClr val="FFFFFF"/>
                </a:highlight>
                <a:latin typeface="Lato"/>
                <a:ea typeface="Lato"/>
                <a:cs typeface="Lato"/>
                <a:sym typeface="Lato"/>
              </a:rPr>
              <a:t>Functional programming takes the concept of functions a little bit further.</a:t>
            </a:r>
            <a:endParaRPr sz="1650">
              <a:solidFill>
                <a:srgbClr val="0A0A23"/>
              </a:solidFill>
              <a:highlight>
                <a:srgbClr val="FFFFFF"/>
              </a:highlight>
              <a:latin typeface="Lato"/>
              <a:ea typeface="Lato"/>
              <a:cs typeface="Lato"/>
              <a:sym typeface="Lato"/>
            </a:endParaRPr>
          </a:p>
          <a:p>
            <a:pPr indent="0" lvl="0" marL="0" rtl="0" algn="l">
              <a:lnSpc>
                <a:spcPct val="115000"/>
              </a:lnSpc>
              <a:spcBef>
                <a:spcPts val="2500"/>
              </a:spcBef>
              <a:spcAft>
                <a:spcPts val="0"/>
              </a:spcAft>
              <a:buNone/>
            </a:pPr>
            <a:r>
              <a:rPr lang="en" sz="1650">
                <a:solidFill>
                  <a:srgbClr val="0A0A23"/>
                </a:solidFill>
                <a:highlight>
                  <a:srgbClr val="FFFFFF"/>
                </a:highlight>
                <a:latin typeface="Lato"/>
                <a:ea typeface="Lato"/>
                <a:cs typeface="Lato"/>
                <a:sym typeface="Lato"/>
              </a:rPr>
              <a:t>In functional programming, functions are treated as </a:t>
            </a:r>
            <a:r>
              <a:rPr b="1" lang="en" sz="1650">
                <a:solidFill>
                  <a:srgbClr val="0A0A23"/>
                </a:solidFill>
                <a:highlight>
                  <a:srgbClr val="FFFFFF"/>
                </a:highlight>
                <a:latin typeface="Lato"/>
                <a:ea typeface="Lato"/>
                <a:cs typeface="Lato"/>
                <a:sym typeface="Lato"/>
              </a:rPr>
              <a:t>first-class citizens</a:t>
            </a:r>
            <a:r>
              <a:rPr lang="en" sz="1650">
                <a:solidFill>
                  <a:srgbClr val="0A0A23"/>
                </a:solidFill>
                <a:highlight>
                  <a:srgbClr val="FFFFFF"/>
                </a:highlight>
                <a:latin typeface="Lato"/>
                <a:ea typeface="Lato"/>
                <a:cs typeface="Lato"/>
                <a:sym typeface="Lato"/>
              </a:rPr>
              <a:t>, meaning that they can be assigned to variables, passed as arguments, and returned from other functions.</a:t>
            </a:r>
            <a:endParaRPr sz="1650">
              <a:solidFill>
                <a:srgbClr val="0A0A23"/>
              </a:solidFill>
              <a:highlight>
                <a:srgbClr val="FFFFFF"/>
              </a:highlight>
              <a:latin typeface="Lato"/>
              <a:ea typeface="Lato"/>
              <a:cs typeface="Lato"/>
              <a:sym typeface="Lato"/>
            </a:endParaRPr>
          </a:p>
          <a:p>
            <a:pPr indent="0" lvl="0" marL="0" rtl="0" algn="l">
              <a:lnSpc>
                <a:spcPct val="115000"/>
              </a:lnSpc>
              <a:spcBef>
                <a:spcPts val="2500"/>
              </a:spcBef>
              <a:spcAft>
                <a:spcPts val="2500"/>
              </a:spcAft>
              <a:buNone/>
            </a:pPr>
            <a:r>
              <a:rPr lang="en" sz="1650">
                <a:solidFill>
                  <a:srgbClr val="0A0A23"/>
                </a:solidFill>
                <a:highlight>
                  <a:srgbClr val="FFFFFF"/>
                </a:highlight>
                <a:latin typeface="Lato"/>
                <a:ea typeface="Lato"/>
                <a:cs typeface="Lato"/>
                <a:sym typeface="Lato"/>
              </a:rPr>
              <a:t>Another key concept is the idea of </a:t>
            </a:r>
            <a:r>
              <a:rPr b="1" lang="en" sz="1650">
                <a:solidFill>
                  <a:srgbClr val="0A0A23"/>
                </a:solidFill>
                <a:highlight>
                  <a:srgbClr val="FFFFFF"/>
                </a:highlight>
                <a:latin typeface="Lato"/>
                <a:ea typeface="Lato"/>
                <a:cs typeface="Lato"/>
                <a:sym typeface="Lato"/>
              </a:rPr>
              <a:t>pure functions</a:t>
            </a:r>
            <a:r>
              <a:rPr lang="en" sz="1650">
                <a:solidFill>
                  <a:srgbClr val="0A0A23"/>
                </a:solidFill>
                <a:highlight>
                  <a:srgbClr val="FFFFFF"/>
                </a:highlight>
                <a:latin typeface="Lato"/>
                <a:ea typeface="Lato"/>
                <a:cs typeface="Lato"/>
                <a:sym typeface="Lato"/>
              </a:rPr>
              <a:t>. A </a:t>
            </a:r>
            <a:r>
              <a:rPr b="1" lang="en" sz="1650">
                <a:solidFill>
                  <a:srgbClr val="0A0A23"/>
                </a:solidFill>
                <a:highlight>
                  <a:srgbClr val="FFFFFF"/>
                </a:highlight>
                <a:latin typeface="Lato"/>
                <a:ea typeface="Lato"/>
                <a:cs typeface="Lato"/>
                <a:sym typeface="Lato"/>
              </a:rPr>
              <a:t>pure</a:t>
            </a:r>
            <a:r>
              <a:rPr lang="en" sz="1650">
                <a:solidFill>
                  <a:srgbClr val="0A0A23"/>
                </a:solidFill>
                <a:highlight>
                  <a:srgbClr val="FFFFFF"/>
                </a:highlight>
                <a:latin typeface="Lato"/>
                <a:ea typeface="Lato"/>
                <a:cs typeface="Lato"/>
                <a:sym typeface="Lato"/>
              </a:rPr>
              <a:t> function is one that relies only on its inputs to generate its result. And given the same input, it will always produce the same result. Besides, it produces no side effects (any change outside the function's environment).</a:t>
            </a:r>
            <a:endParaRPr sz="1650">
              <a:solidFill>
                <a:srgbClr val="0A0A23"/>
              </a:solidFill>
              <a:highlight>
                <a:srgbClr val="FFFFFF"/>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255000" y="1604975"/>
            <a:ext cx="3533775" cy="1933575"/>
          </a:xfrm>
          <a:prstGeom prst="rect">
            <a:avLst/>
          </a:prstGeom>
          <a:noFill/>
          <a:ln>
            <a:noFill/>
          </a:ln>
        </p:spPr>
      </p:pic>
      <p:sp>
        <p:nvSpPr>
          <p:cNvPr id="107" name="Google Shape;107;p21"/>
          <p:cNvSpPr txBox="1"/>
          <p:nvPr/>
        </p:nvSpPr>
        <p:spPr>
          <a:xfrm>
            <a:off x="255000" y="386875"/>
            <a:ext cx="198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Before: </a:t>
            </a:r>
            <a:endParaRPr/>
          </a:p>
        </p:txBody>
      </p:sp>
      <p:sp>
        <p:nvSpPr>
          <p:cNvPr id="108" name="Google Shape;108;p21"/>
          <p:cNvSpPr txBox="1"/>
          <p:nvPr/>
        </p:nvSpPr>
        <p:spPr>
          <a:xfrm>
            <a:off x="4813075" y="386875"/>
            <a:ext cx="198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 </a:t>
            </a:r>
            <a:endParaRPr/>
          </a:p>
        </p:txBody>
      </p:sp>
      <p:pic>
        <p:nvPicPr>
          <p:cNvPr id="109" name="Google Shape;109;p21"/>
          <p:cNvPicPr preferRelativeResize="0"/>
          <p:nvPr/>
        </p:nvPicPr>
        <p:blipFill>
          <a:blip r:embed="rId4">
            <a:alphaModFix/>
          </a:blip>
          <a:stretch>
            <a:fillRect/>
          </a:stretch>
        </p:blipFill>
        <p:spPr>
          <a:xfrm>
            <a:off x="4813075" y="1042988"/>
            <a:ext cx="3914775" cy="305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