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37AC5B5E-F33D-43E8-8247-4F8300B24074}">
  <a:tblStyle styleId="{37AC5B5E-F33D-43E8-8247-4F8300B24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807a5a2360_5_45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g1807a5a2360_5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b5e3389749_0_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1b5e338974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807a5a2360_3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1807a5a2360_3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b5e338974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b5e338974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1b5e338974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1b5e338974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1b5e3389749_0_14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1b5e3389749_0_14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b5e338974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1b5e338974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1807a5a2360_24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3" name="Google Shape;183;g1807a5a2360_24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1807a5a2360_24_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4" name="Google Shape;194;g1807a5a2360_24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807a5a2360_24_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7" name="Google Shape;207;g1807a5a2360_24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1807a5a2360_24_3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9" name="Google Shape;219;g1807a5a2360_24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1807a5a2360_3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1807a5a2360_3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1807a5a2360_24_4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g1807a5a2360_24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1807a5a2360_24_5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g1807a5a2360_24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1b5e3389749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7" name="Google Shape;257;g1b5e3389749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807a5a2360_3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1807a5a2360_3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807a5a2360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807a5a2360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1807a5a2360_3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1807a5a2360_3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1807a5a2360_3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1807a5a2360_3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1b5e3389749_0_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1b5e3389749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1807a5a2360_3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1807a5a2360_3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1807a5a2360_3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1807a5a2360_3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2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png"/><Relationship Id="rId4" Type="http://schemas.openxmlformats.org/officeDocument/2006/relationships/image" Target="../media/image17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5" Type="http://schemas.openxmlformats.org/officeDocument/2006/relationships/image" Target="../media/image19.png"/><Relationship Id="rId6" Type="http://schemas.openxmlformats.org/officeDocument/2006/relationships/image" Target="../media/image13.png"/><Relationship Id="rId7" Type="http://schemas.openxmlformats.org/officeDocument/2006/relationships/image" Target="../media/image16.png"/><Relationship Id="rId8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3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4294967295" type="ctrTitle"/>
          </p:nvPr>
        </p:nvSpPr>
        <p:spPr>
          <a:xfrm>
            <a:off x="622500" y="1047625"/>
            <a:ext cx="4917600" cy="28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" sz="5700">
                <a:solidFill>
                  <a:schemeClr val="lt1"/>
                </a:solidFill>
              </a:rPr>
              <a:t>U</a:t>
            </a:r>
            <a:r>
              <a:rPr b="0" i="0" lang="en" sz="5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ses of Data Structures</a:t>
            </a:r>
            <a:endParaRPr b="0" i="0" sz="57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53625" y="1110111"/>
            <a:ext cx="3142893" cy="292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/>
        </p:nvSpPr>
        <p:spPr>
          <a:xfrm>
            <a:off x="2102075" y="493900"/>
            <a:ext cx="411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800" u="sng" cap="none" strike="noStrike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Application of searching </a:t>
            </a:r>
            <a:endParaRPr b="1" sz="18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15" name="Google Shape;115;p22"/>
          <p:cNvSpPr txBox="1"/>
          <p:nvPr/>
        </p:nvSpPr>
        <p:spPr>
          <a:xfrm>
            <a:off x="730851" y="1131104"/>
            <a:ext cx="7839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E</a:t>
            </a: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veryone who uses smartphone or computer, come across the operation of finding ( find in MS word) or searching.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Whether its a shopping websites like amazon, flipkart etc we search the product. Even in phone book we search the contact numbers,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Any searching operation you come across anywhere,involve either linear search or binary search.</a:t>
            </a:r>
            <a:endParaRPr/>
          </a:p>
        </p:txBody>
      </p:sp>
      <p:sp>
        <p:nvSpPr>
          <p:cNvPr id="116" name="Google Shape;116;p22"/>
          <p:cNvSpPr/>
          <p:nvPr/>
        </p:nvSpPr>
        <p:spPr>
          <a:xfrm>
            <a:off x="419507" y="1228100"/>
            <a:ext cx="3090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22"/>
          <p:cNvSpPr/>
          <p:nvPr/>
        </p:nvSpPr>
        <p:spPr>
          <a:xfrm>
            <a:off x="380828" y="2813620"/>
            <a:ext cx="309000" cy="1668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p22"/>
          <p:cNvSpPr txBox="1"/>
          <p:nvPr/>
        </p:nvSpPr>
        <p:spPr>
          <a:xfrm>
            <a:off x="810946" y="2697191"/>
            <a:ext cx="78510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My sequential search can display the last page of a 89MB fine in 8 seconds. 2million plus lines read twice..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It reads the file once counting the number of lines then reads it a 2nd time with the display starting 30 or so lines from the end of the file.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When adding notes to the end of a sequential file it is almost instantaneous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Sequential lends itself to Random.. Without random you have nothing.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/>
          <p:nvPr/>
        </p:nvSpPr>
        <p:spPr>
          <a:xfrm>
            <a:off x="3936750" y="391875"/>
            <a:ext cx="1270500" cy="5487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2857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</a:rPr>
              <a:t>Stack</a:t>
            </a:r>
            <a:endParaRPr b="1" sz="1800">
              <a:solidFill>
                <a:srgbClr val="FFFF00"/>
              </a:solidFill>
            </a:endParaRPr>
          </a:p>
        </p:txBody>
      </p:sp>
      <p:sp>
        <p:nvSpPr>
          <p:cNvPr id="124" name="Google Shape;124;p23"/>
          <p:cNvSpPr txBox="1"/>
          <p:nvPr/>
        </p:nvSpPr>
        <p:spPr>
          <a:xfrm>
            <a:off x="1910775" y="1777450"/>
            <a:ext cx="55095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 SemiBold"/>
              <a:buChar char="→"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What is </a:t>
            </a: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stack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→"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Working method of </a:t>
            </a: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stack</a:t>
            </a: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Nunito"/>
              <a:buChar char="→"/>
            </a:pPr>
            <a:r>
              <a:rPr b="1" lang="en" sz="1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Application of </a:t>
            </a:r>
            <a:r>
              <a:rPr b="1" lang="en" sz="20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stack.</a:t>
            </a:r>
            <a:endParaRPr b="1" sz="20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59075" y="1321575"/>
            <a:ext cx="2161199" cy="2920428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1817250" y="1321575"/>
            <a:ext cx="55095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Topic brief</a:t>
            </a:r>
            <a:r>
              <a:rPr b="1" lang="en" sz="18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b="1" lang="en" sz="19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:</a:t>
            </a:r>
            <a:endParaRPr b="1" sz="19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  <mc:AlternateContent>
    <mc:Choice Requires="p14">
      <p:transition p14:dur="0">
        <p:fade/>
      </p:transition>
    </mc:Choice>
    <mc:Fallback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4"/>
          <p:cNvSpPr txBox="1"/>
          <p:nvPr/>
        </p:nvSpPr>
        <p:spPr>
          <a:xfrm>
            <a:off x="1930225" y="332950"/>
            <a:ext cx="5509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1800"/>
              <a:buFont typeface="Nunito"/>
              <a:buChar char="■"/>
            </a:pPr>
            <a:r>
              <a:rPr b="1" lang="en" sz="18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What is stack?</a:t>
            </a:r>
            <a:endParaRPr b="1" sz="18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2" name="Google Shape;132;p24"/>
          <p:cNvSpPr/>
          <p:nvPr/>
        </p:nvSpPr>
        <p:spPr>
          <a:xfrm>
            <a:off x="2054575" y="928550"/>
            <a:ext cx="276600" cy="133500"/>
          </a:xfrm>
          <a:prstGeom prst="chevron">
            <a:avLst>
              <a:gd fmla="val 50000" name="adj"/>
            </a:avLst>
          </a:prstGeom>
          <a:solidFill>
            <a:schemeClr val="lt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2458200" y="794650"/>
            <a:ext cx="4227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lt1"/>
                </a:solidFill>
              </a:rPr>
              <a:t>A linear type of data structure that </a:t>
            </a:r>
            <a:r>
              <a:rPr b="1" lang="en" sz="1600">
                <a:solidFill>
                  <a:schemeClr val="lt1"/>
                </a:solidFill>
              </a:rPr>
              <a:t>allows insertion and deletion </a:t>
            </a:r>
            <a:r>
              <a:rPr b="1" lang="en" sz="1600">
                <a:solidFill>
                  <a:schemeClr val="lt1"/>
                </a:solidFill>
              </a:rPr>
              <a:t>following the LIFO principle.</a:t>
            </a:r>
            <a:endParaRPr b="1" sz="1600">
              <a:solidFill>
                <a:schemeClr val="lt1"/>
              </a:solidFill>
            </a:endParaRPr>
          </a:p>
        </p:txBody>
      </p:sp>
      <p:pic>
        <p:nvPicPr>
          <p:cNvPr id="134" name="Google Shape;13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1350" y="1718050"/>
            <a:ext cx="3621304" cy="249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/>
        </p:nvSpPr>
        <p:spPr>
          <a:xfrm>
            <a:off x="1945350" y="27100"/>
            <a:ext cx="52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00"/>
                </a:solidFill>
              </a:rPr>
              <a:t>Working method of stack</a:t>
            </a:r>
            <a:endParaRPr b="1" sz="1800" u="sng">
              <a:solidFill>
                <a:srgbClr val="FFFF00"/>
              </a:solidFill>
            </a:endParaRPr>
          </a:p>
        </p:txBody>
      </p:sp>
      <p:cxnSp>
        <p:nvCxnSpPr>
          <p:cNvPr id="140" name="Google Shape;140;p25"/>
          <p:cNvCxnSpPr>
            <a:stCxn id="141" idx="0"/>
            <a:endCxn id="142" idx="3"/>
          </p:cNvCxnSpPr>
          <p:nvPr/>
        </p:nvCxnSpPr>
        <p:spPr>
          <a:xfrm flipH="1" rot="5400000">
            <a:off x="6110275" y="-52850"/>
            <a:ext cx="671100" cy="22074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stealth"/>
            <a:tailEnd len="sm" w="sm" type="none"/>
          </a:ln>
        </p:spPr>
      </p:cxnSp>
      <p:sp>
        <p:nvSpPr>
          <p:cNvPr id="142" name="Google Shape;142;p25"/>
          <p:cNvSpPr txBox="1"/>
          <p:nvPr/>
        </p:nvSpPr>
        <p:spPr>
          <a:xfrm>
            <a:off x="3801750" y="532000"/>
            <a:ext cx="1540500" cy="366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STACK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1" name="Google Shape;141;p25"/>
          <p:cNvSpPr txBox="1"/>
          <p:nvPr/>
        </p:nvSpPr>
        <p:spPr>
          <a:xfrm>
            <a:off x="6712825" y="1386400"/>
            <a:ext cx="1673400" cy="366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Deletion ( 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3" name="Google Shape;143;p25"/>
          <p:cNvSpPr txBox="1"/>
          <p:nvPr/>
        </p:nvSpPr>
        <p:spPr>
          <a:xfrm>
            <a:off x="715150" y="1386400"/>
            <a:ext cx="1673400" cy="366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Insertion ( )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4" name="Google Shape;144;p25"/>
          <p:cNvSpPr txBox="1"/>
          <p:nvPr/>
        </p:nvSpPr>
        <p:spPr>
          <a:xfrm>
            <a:off x="3911560" y="1386400"/>
            <a:ext cx="1347300" cy="366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Peek ( 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5" name="Google Shape;145;p25"/>
          <p:cNvCxnSpPr>
            <a:stCxn id="143" idx="0"/>
            <a:endCxn id="142" idx="1"/>
          </p:cNvCxnSpPr>
          <p:nvPr/>
        </p:nvCxnSpPr>
        <p:spPr>
          <a:xfrm rot="-5400000">
            <a:off x="2341300" y="-74150"/>
            <a:ext cx="671100" cy="22500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miter lim="8000"/>
            <a:headEnd len="sm" w="sm" type="stealth"/>
            <a:tailEnd len="sm" w="sm" type="none"/>
          </a:ln>
        </p:spPr>
      </p:cxnSp>
      <p:cxnSp>
        <p:nvCxnSpPr>
          <p:cNvPr id="146" name="Google Shape;146;p25"/>
          <p:cNvCxnSpPr>
            <a:stCxn id="142" idx="2"/>
          </p:cNvCxnSpPr>
          <p:nvPr/>
        </p:nvCxnSpPr>
        <p:spPr>
          <a:xfrm>
            <a:off x="4572000" y="898300"/>
            <a:ext cx="7500" cy="4881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7" name="Google Shape;147;p25"/>
          <p:cNvCxnSpPr/>
          <p:nvPr/>
        </p:nvCxnSpPr>
        <p:spPr>
          <a:xfrm>
            <a:off x="1547325" y="1790975"/>
            <a:ext cx="715800" cy="609300"/>
          </a:xfrm>
          <a:prstGeom prst="bentConnector3">
            <a:avLst>
              <a:gd fmla="val -1341" name="adj1"/>
            </a:avLst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8" name="Google Shape;148;p25"/>
          <p:cNvCxnSpPr/>
          <p:nvPr/>
        </p:nvCxnSpPr>
        <p:spPr>
          <a:xfrm rot="5400000">
            <a:off x="6959276" y="1699450"/>
            <a:ext cx="609300" cy="715800"/>
          </a:xfrm>
          <a:prstGeom prst="bentConnector2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49" name="Google Shape;149;p25"/>
          <p:cNvSpPr txBox="1"/>
          <p:nvPr/>
        </p:nvSpPr>
        <p:spPr>
          <a:xfrm>
            <a:off x="2263126" y="2217900"/>
            <a:ext cx="1450200" cy="366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Overflow ( )</a:t>
            </a:r>
            <a:endParaRPr b="1"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0" name="Google Shape;150;p25"/>
          <p:cNvSpPr txBox="1"/>
          <p:nvPr/>
        </p:nvSpPr>
        <p:spPr>
          <a:xfrm>
            <a:off x="5455825" y="2170075"/>
            <a:ext cx="1450200" cy="366300"/>
          </a:xfrm>
          <a:prstGeom prst="rect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Underflow ( )</a:t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51" name="Google Shape;151;p25"/>
          <p:cNvSpPr txBox="1"/>
          <p:nvPr/>
        </p:nvSpPr>
        <p:spPr>
          <a:xfrm>
            <a:off x="571675" y="2592150"/>
            <a:ext cx="79962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FFFF00"/>
                </a:solidFill>
              </a:rPr>
              <a:t>Used functions : </a:t>
            </a:r>
            <a:endParaRPr b="1" sz="16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1. </a:t>
            </a:r>
            <a:r>
              <a:rPr b="1" lang="en">
                <a:solidFill>
                  <a:srgbClr val="FFFF00"/>
                </a:solidFill>
              </a:rPr>
              <a:t>Insertion ( )</a:t>
            </a:r>
            <a:r>
              <a:rPr b="1" lang="en">
                <a:solidFill>
                  <a:schemeClr val="lt1"/>
                </a:solidFill>
              </a:rPr>
              <a:t> or</a:t>
            </a:r>
            <a:r>
              <a:rPr b="1" lang="en">
                <a:solidFill>
                  <a:schemeClr val="lt1"/>
                </a:solidFill>
              </a:rPr>
              <a:t>,</a:t>
            </a:r>
            <a:r>
              <a:rPr b="1" lang="en">
                <a:solidFill>
                  <a:schemeClr val="lt1"/>
                </a:solidFill>
              </a:rPr>
              <a:t> </a:t>
            </a:r>
            <a:r>
              <a:rPr b="1" lang="en">
                <a:solidFill>
                  <a:srgbClr val="FFFF00"/>
                </a:solidFill>
              </a:rPr>
              <a:t>Push ( )</a:t>
            </a:r>
            <a:r>
              <a:rPr b="1" lang="en">
                <a:solidFill>
                  <a:schemeClr val="lt1"/>
                </a:solidFill>
              </a:rPr>
              <a:t> : </a:t>
            </a:r>
            <a:r>
              <a:rPr lang="en">
                <a:solidFill>
                  <a:schemeClr val="lt1"/>
                </a:solidFill>
              </a:rPr>
              <a:t>To insert an element in stack.</a:t>
            </a:r>
            <a:endParaRPr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2. </a:t>
            </a:r>
            <a:r>
              <a:rPr b="1" lang="en">
                <a:solidFill>
                  <a:srgbClr val="FFFF00"/>
                </a:solidFill>
              </a:rPr>
              <a:t>Deletion ( )</a:t>
            </a:r>
            <a:r>
              <a:rPr b="1" lang="en">
                <a:solidFill>
                  <a:schemeClr val="lt1"/>
                </a:solidFill>
              </a:rPr>
              <a:t> or, </a:t>
            </a:r>
            <a:r>
              <a:rPr b="1" lang="en">
                <a:solidFill>
                  <a:srgbClr val="FFFF00"/>
                </a:solidFill>
              </a:rPr>
              <a:t>Pop ( )</a:t>
            </a:r>
            <a:r>
              <a:rPr b="1" lang="en">
                <a:solidFill>
                  <a:schemeClr val="lt1"/>
                </a:solidFill>
              </a:rPr>
              <a:t> : </a:t>
            </a:r>
            <a:r>
              <a:rPr lang="en">
                <a:solidFill>
                  <a:schemeClr val="lt1"/>
                </a:solidFill>
              </a:rPr>
              <a:t>To delete an element from stack.</a:t>
            </a:r>
            <a:endParaRPr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3.</a:t>
            </a:r>
            <a:r>
              <a:rPr b="1" lang="en">
                <a:solidFill>
                  <a:srgbClr val="FFFF00"/>
                </a:solidFill>
              </a:rPr>
              <a:t> Peek ( )</a:t>
            </a:r>
            <a:r>
              <a:rPr b="1" lang="en">
                <a:solidFill>
                  <a:schemeClr val="lt1"/>
                </a:solidFill>
              </a:rPr>
              <a:t> : </a:t>
            </a:r>
            <a:r>
              <a:rPr lang="en">
                <a:solidFill>
                  <a:schemeClr val="lt1"/>
                </a:solidFill>
              </a:rPr>
              <a:t>To display the </a:t>
            </a:r>
            <a:r>
              <a:rPr lang="en">
                <a:solidFill>
                  <a:schemeClr val="lt1"/>
                </a:solidFill>
              </a:rPr>
              <a:t>element</a:t>
            </a:r>
            <a:r>
              <a:rPr lang="en">
                <a:solidFill>
                  <a:schemeClr val="lt1"/>
                </a:solidFill>
              </a:rPr>
              <a:t> on top position .</a:t>
            </a:r>
            <a:endParaRPr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4.</a:t>
            </a:r>
            <a:r>
              <a:rPr b="1" lang="en">
                <a:solidFill>
                  <a:srgbClr val="FFFF00"/>
                </a:solidFill>
              </a:rPr>
              <a:t>Overflow ( )</a:t>
            </a:r>
            <a:r>
              <a:rPr b="1" lang="en">
                <a:solidFill>
                  <a:schemeClr val="lt1"/>
                </a:solidFill>
              </a:rPr>
              <a:t> : </a:t>
            </a:r>
            <a:r>
              <a:rPr lang="en">
                <a:solidFill>
                  <a:schemeClr val="lt1"/>
                </a:solidFill>
              </a:rPr>
              <a:t>Checks if stack is full.</a:t>
            </a:r>
            <a:endParaRPr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6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5. </a:t>
            </a:r>
            <a:r>
              <a:rPr b="1" lang="en">
                <a:solidFill>
                  <a:srgbClr val="FFFF00"/>
                </a:solidFill>
              </a:rPr>
              <a:t>Underflow ( )</a:t>
            </a:r>
            <a:r>
              <a:rPr b="1" lang="en">
                <a:solidFill>
                  <a:schemeClr val="lt1"/>
                </a:solidFill>
              </a:rPr>
              <a:t> : </a:t>
            </a:r>
            <a:r>
              <a:rPr lang="en">
                <a:solidFill>
                  <a:schemeClr val="lt1"/>
                </a:solidFill>
              </a:rPr>
              <a:t>Checks if stack is empty.</a:t>
            </a:r>
            <a:endParaRPr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9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6"/>
          <p:cNvSpPr txBox="1"/>
          <p:nvPr/>
        </p:nvSpPr>
        <p:spPr>
          <a:xfrm>
            <a:off x="1945350" y="103600"/>
            <a:ext cx="525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00"/>
                </a:solidFill>
              </a:rPr>
              <a:t>Application </a:t>
            </a:r>
            <a:r>
              <a:rPr b="1" lang="en" sz="1800" u="sng">
                <a:solidFill>
                  <a:srgbClr val="FFFF00"/>
                </a:solidFill>
              </a:rPr>
              <a:t>of stack</a:t>
            </a:r>
            <a:endParaRPr b="1" sz="1800" u="sng">
              <a:solidFill>
                <a:srgbClr val="FFFF00"/>
              </a:solidFill>
            </a:endParaRPr>
          </a:p>
        </p:txBody>
      </p:sp>
      <p:graphicFrame>
        <p:nvGraphicFramePr>
          <p:cNvPr id="157" name="Google Shape;157;p26"/>
          <p:cNvGraphicFramePr/>
          <p:nvPr/>
        </p:nvGraphicFramePr>
        <p:xfrm>
          <a:off x="6385675" y="7177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{37AC5B5E-F33D-43E8-8247-4F8300B24074}</a:tableStyleId>
              </a:tblPr>
              <a:tblGrid>
                <a:gridCol w="839025"/>
              </a:tblGrid>
              <a:tr h="423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STACK</a:t>
                      </a:r>
                      <a:endParaRPr b="1"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11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STAC</a:t>
                      </a:r>
                      <a:endParaRPr b="1"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STA</a:t>
                      </a:r>
                      <a:endParaRPr b="1"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ST</a:t>
                      </a:r>
                      <a:endParaRPr b="1"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106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S</a:t>
                      </a:r>
                      <a:endParaRPr b="1"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8" name="Google Shape;158;p26"/>
          <p:cNvGraphicFramePr/>
          <p:nvPr/>
        </p:nvGraphicFramePr>
        <p:xfrm>
          <a:off x="1927350" y="7475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{37AC5B5E-F33D-43E8-8247-4F8300B24074}</a:tableStyleId>
              </a:tblPr>
              <a:tblGrid>
                <a:gridCol w="945650"/>
              </a:tblGrid>
              <a:tr h="4087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Link 5</a:t>
                      </a:r>
                      <a:endParaRPr b="1"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accent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388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Link 4</a:t>
                      </a:r>
                      <a:endParaRPr b="1"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Link 3</a:t>
                      </a:r>
                      <a:endParaRPr b="1"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Link 2</a:t>
                      </a:r>
                      <a:endParaRPr b="1" sz="10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962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300">
                          <a:solidFill>
                            <a:schemeClr val="lt1"/>
                          </a:solidFill>
                          <a:latin typeface="Nunito"/>
                          <a:ea typeface="Nunito"/>
                          <a:cs typeface="Nunito"/>
                          <a:sym typeface="Nunito"/>
                        </a:rPr>
                        <a:t>Link 1</a:t>
                      </a:r>
                      <a:endParaRPr b="1" sz="1300">
                        <a:solidFill>
                          <a:schemeClr val="lt1"/>
                        </a:solidFill>
                        <a:latin typeface="Nunito"/>
                        <a:ea typeface="Nunito"/>
                        <a:cs typeface="Nunito"/>
                        <a:sym typeface="Nunito"/>
                      </a:endParaRPr>
                    </a:p>
                  </a:txBody>
                  <a:tcPr marT="91425" marB="91425" marR="91425" marL="91425">
                    <a:lnL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905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59" name="Google Shape;159;p26"/>
          <p:cNvSpPr/>
          <p:nvPr/>
        </p:nvSpPr>
        <p:spPr>
          <a:xfrm>
            <a:off x="2960600" y="935250"/>
            <a:ext cx="402300" cy="564300"/>
          </a:xfrm>
          <a:prstGeom prst="curvedLeftArrow">
            <a:avLst>
              <a:gd fmla="val 25000" name="adj1"/>
              <a:gd fmla="val 48137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6"/>
          <p:cNvSpPr/>
          <p:nvPr/>
        </p:nvSpPr>
        <p:spPr>
          <a:xfrm>
            <a:off x="7745000" y="1135775"/>
            <a:ext cx="3252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6"/>
          <p:cNvSpPr txBox="1"/>
          <p:nvPr/>
        </p:nvSpPr>
        <p:spPr>
          <a:xfrm>
            <a:off x="8023025" y="983375"/>
            <a:ext cx="9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Undo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2" name="Google Shape;162;p26"/>
          <p:cNvSpPr txBox="1"/>
          <p:nvPr/>
        </p:nvSpPr>
        <p:spPr>
          <a:xfrm>
            <a:off x="4971825" y="1017300"/>
            <a:ext cx="945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Re</a:t>
            </a:r>
            <a:r>
              <a:rPr b="1" lang="en">
                <a:solidFill>
                  <a:schemeClr val="lt1"/>
                </a:solidFill>
              </a:rPr>
              <a:t>do</a:t>
            </a:r>
            <a:endParaRPr b="1">
              <a:solidFill>
                <a:schemeClr val="lt1"/>
              </a:solidFill>
            </a:endParaRPr>
          </a:p>
        </p:txBody>
      </p:sp>
      <p:sp>
        <p:nvSpPr>
          <p:cNvPr id="163" name="Google Shape;163;p26"/>
          <p:cNvSpPr/>
          <p:nvPr/>
        </p:nvSpPr>
        <p:spPr>
          <a:xfrm flipH="1">
            <a:off x="5535200" y="1135775"/>
            <a:ext cx="3252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26"/>
          <p:cNvSpPr/>
          <p:nvPr/>
        </p:nvSpPr>
        <p:spPr>
          <a:xfrm flipH="1">
            <a:off x="1039400" y="1135775"/>
            <a:ext cx="3252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26"/>
          <p:cNvSpPr txBox="1"/>
          <p:nvPr/>
        </p:nvSpPr>
        <p:spPr>
          <a:xfrm>
            <a:off x="198975" y="1002525"/>
            <a:ext cx="887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Forward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6" name="Google Shape;166;p26"/>
          <p:cNvSpPr txBox="1"/>
          <p:nvPr/>
        </p:nvSpPr>
        <p:spPr>
          <a:xfrm>
            <a:off x="3690201" y="1002525"/>
            <a:ext cx="111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Backward</a:t>
            </a:r>
            <a:endParaRPr b="1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3401600" y="1135775"/>
            <a:ext cx="325200" cy="1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26"/>
          <p:cNvSpPr/>
          <p:nvPr/>
        </p:nvSpPr>
        <p:spPr>
          <a:xfrm>
            <a:off x="7304000" y="859050"/>
            <a:ext cx="402300" cy="564300"/>
          </a:xfrm>
          <a:prstGeom prst="curvedLeftArrow">
            <a:avLst>
              <a:gd fmla="val 25000" name="adj1"/>
              <a:gd fmla="val 48137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/>
          <p:nvPr/>
        </p:nvSpPr>
        <p:spPr>
          <a:xfrm rot="10800000">
            <a:off x="1436600" y="935250"/>
            <a:ext cx="402300" cy="564300"/>
          </a:xfrm>
          <a:prstGeom prst="curvedLeftArrow">
            <a:avLst>
              <a:gd fmla="val 25000" name="adj1"/>
              <a:gd fmla="val 48137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6"/>
          <p:cNvSpPr/>
          <p:nvPr/>
        </p:nvSpPr>
        <p:spPr>
          <a:xfrm rot="10800000">
            <a:off x="5932400" y="859050"/>
            <a:ext cx="402300" cy="564300"/>
          </a:xfrm>
          <a:prstGeom prst="curvedLeftArrow">
            <a:avLst>
              <a:gd fmla="val 25000" name="adj1"/>
              <a:gd fmla="val 48137" name="adj2"/>
              <a:gd fmla="val 25000" name="adj3"/>
            </a:avLst>
          </a:prstGeom>
          <a:solidFill>
            <a:schemeClr val="accent5"/>
          </a:solidFill>
          <a:ln cap="flat" cmpd="sng" w="9525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6"/>
          <p:cNvSpPr txBox="1"/>
          <p:nvPr/>
        </p:nvSpPr>
        <p:spPr>
          <a:xfrm>
            <a:off x="5947188" y="2754800"/>
            <a:ext cx="171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Text editor</a:t>
            </a:r>
            <a:r>
              <a:rPr b="1" lang="en" sz="1700">
                <a:solidFill>
                  <a:srgbClr val="FFFF00"/>
                </a:solidFill>
              </a:rPr>
              <a:t>/</a:t>
            </a:r>
            <a:r>
              <a:rPr b="1" lang="en">
                <a:solidFill>
                  <a:srgbClr val="FFFF00"/>
                </a:solidFill>
              </a:rPr>
              <a:t>Typing</a:t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72" name="Google Shape;172;p26"/>
          <p:cNvSpPr txBox="1"/>
          <p:nvPr/>
        </p:nvSpPr>
        <p:spPr>
          <a:xfrm>
            <a:off x="1542175" y="2777900"/>
            <a:ext cx="17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Browser history</a:t>
            </a:r>
            <a:endParaRPr b="1">
              <a:solidFill>
                <a:srgbClr val="FFFF00"/>
              </a:solidFill>
            </a:endParaRPr>
          </a:p>
        </p:txBody>
      </p:sp>
      <p:cxnSp>
        <p:nvCxnSpPr>
          <p:cNvPr id="173" name="Google Shape;173;p26"/>
          <p:cNvCxnSpPr/>
          <p:nvPr/>
        </p:nvCxnSpPr>
        <p:spPr>
          <a:xfrm flipH="1">
            <a:off x="4837575" y="897300"/>
            <a:ext cx="9600" cy="2104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4" name="Google Shape;174;p26"/>
          <p:cNvSpPr txBox="1"/>
          <p:nvPr/>
        </p:nvSpPr>
        <p:spPr>
          <a:xfrm>
            <a:off x="3980575" y="4759100"/>
            <a:ext cx="1716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FF00"/>
              </a:solidFill>
            </a:endParaRPr>
          </a:p>
        </p:txBody>
      </p:sp>
      <p:sp>
        <p:nvSpPr>
          <p:cNvPr id="175" name="Google Shape;175;p26"/>
          <p:cNvSpPr txBox="1"/>
          <p:nvPr/>
        </p:nvSpPr>
        <p:spPr>
          <a:xfrm>
            <a:off x="705500" y="3178100"/>
            <a:ext cx="70008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FF00"/>
                </a:solidFill>
              </a:rPr>
              <a:t>Other uses :</a:t>
            </a:r>
            <a:endParaRPr b="1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rgbClr val="FFFF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</a:t>
            </a:r>
            <a:r>
              <a:rPr b="1" lang="en">
                <a:solidFill>
                  <a:schemeClr val="lt1"/>
                </a:solidFill>
              </a:rPr>
              <a:t>.  Backtracking.</a:t>
            </a:r>
            <a:endParaRPr b="1" sz="9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8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lt1"/>
                </a:solidFill>
              </a:rPr>
              <a:t>i</a:t>
            </a:r>
            <a:r>
              <a:rPr b="1" lang="en">
                <a:solidFill>
                  <a:schemeClr val="lt1"/>
                </a:solidFill>
              </a:rPr>
              <a:t>i. </a:t>
            </a:r>
            <a:r>
              <a:rPr b="1" lang="en">
                <a:solidFill>
                  <a:schemeClr val="lt1"/>
                </a:solidFill>
              </a:rPr>
              <a:t>Expression</a:t>
            </a:r>
            <a:r>
              <a:rPr b="1" lang="en">
                <a:solidFill>
                  <a:schemeClr val="lt1"/>
                </a:solidFill>
              </a:rPr>
              <a:t> evaluation etc.</a:t>
            </a:r>
            <a:endParaRPr b="1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0" name="Google Shape;180;p27"/>
          <p:cNvPicPr preferRelativeResize="0"/>
          <p:nvPr/>
        </p:nvPicPr>
        <p:blipFill rotWithShape="1">
          <a:blip r:embed="rId3">
            <a:alphaModFix/>
          </a:blip>
          <a:srcRect b="0" l="0" r="2600" t="0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5" cy="5143497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4028" y="2293324"/>
            <a:ext cx="100937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3709" y="1927564"/>
            <a:ext cx="1816196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7562" y="2293245"/>
            <a:ext cx="1012024" cy="91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6" y="2659928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28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5" y="3185611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8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68385" y="3727038"/>
            <a:ext cx="146317" cy="1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9"/>
          <p:cNvSpPr/>
          <p:nvPr/>
        </p:nvSpPr>
        <p:spPr>
          <a:xfrm>
            <a:off x="934872" y="1426191"/>
            <a:ext cx="4122655" cy="265448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9"/>
          <p:cNvSpPr/>
          <p:nvPr/>
        </p:nvSpPr>
        <p:spPr>
          <a:xfrm>
            <a:off x="934872" y="1426191"/>
            <a:ext cx="4122655" cy="265448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8" name="Google Shape;198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3276" y="2293324"/>
            <a:ext cx="101116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9175" y="2293324"/>
            <a:ext cx="101116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3425" y="1927421"/>
            <a:ext cx="1816765" cy="164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6" y="2659928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5" y="3185611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68385" y="3727038"/>
            <a:ext cx="146317" cy="1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0"/>
          <p:cNvSpPr/>
          <p:nvPr/>
        </p:nvSpPr>
        <p:spPr>
          <a:xfrm>
            <a:off x="934872" y="1426191"/>
            <a:ext cx="4122655" cy="265448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023" y="2293284"/>
            <a:ext cx="101116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3134" y="2293284"/>
            <a:ext cx="101116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30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8417" y="1927524"/>
            <a:ext cx="1821488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6" y="2659928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5" name="Google Shape;215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5" y="3185611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6" name="Google Shape;216;p30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68385" y="3727038"/>
            <a:ext cx="146317" cy="1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/>
          <p:nvPr/>
        </p:nvSpPr>
        <p:spPr>
          <a:xfrm>
            <a:off x="934872" y="1426191"/>
            <a:ext cx="4122655" cy="265448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1"/>
          <p:cNvSpPr/>
          <p:nvPr/>
        </p:nvSpPr>
        <p:spPr>
          <a:xfrm>
            <a:off x="934872" y="1426191"/>
            <a:ext cx="4122655" cy="265448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4028" y="2293324"/>
            <a:ext cx="1009376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103709" y="1927564"/>
            <a:ext cx="1816196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6" name="Google Shape;226;p3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027562" y="2293245"/>
            <a:ext cx="1012024" cy="914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6" y="2659928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p3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5" y="3185611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29" name="Google Shape;229;p3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68385" y="3727038"/>
            <a:ext cx="146317" cy="1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729600" y="1939000"/>
            <a:ext cx="38424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43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Presented by</a:t>
            </a:r>
            <a:endParaRPr b="1" sz="2443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sz="1800"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1. Md. Maruf Sarker</a:t>
            </a:r>
            <a:endParaRPr sz="18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2. Hasimunnahar Shanta</a:t>
            </a:r>
            <a:endParaRPr sz="18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3. Md. Fartin Mahtadi Fuad</a:t>
            </a:r>
            <a:endParaRPr sz="18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" sz="1800">
                <a:solidFill>
                  <a:schemeClr val="lt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4. Md. Sirajul Arefin</a:t>
            </a:r>
            <a:endParaRPr sz="18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61" name="Google Shape;61;p14"/>
          <p:cNvSpPr txBox="1"/>
          <p:nvPr/>
        </p:nvSpPr>
        <p:spPr>
          <a:xfrm>
            <a:off x="4757750" y="1880925"/>
            <a:ext cx="3842400" cy="21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 u="sng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Presented to</a:t>
            </a:r>
            <a:endParaRPr b="1" sz="2400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 u="sng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Babe Sultana</a:t>
            </a:r>
            <a:endParaRPr b="1" sz="1900">
              <a:solidFill>
                <a:srgbClr val="FFFFFF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76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Assistant Professor &amp; Lecture</a:t>
            </a:r>
            <a:r>
              <a:rPr lang="en" sz="15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r </a:t>
            </a:r>
            <a:r>
              <a:rPr lang="en" sz="1557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Dept. of CSE</a:t>
            </a:r>
            <a:endParaRPr sz="1557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FFFF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Green University Of Bangladesh</a:t>
            </a:r>
            <a:endParaRPr sz="1700">
              <a:solidFill>
                <a:srgbClr val="FFFFFF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pic>
        <p:nvPicPr>
          <p:cNvPr id="62" name="Google Shape;6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79497" y="492000"/>
            <a:ext cx="985026" cy="9562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2"/>
          <p:cNvSpPr/>
          <p:nvPr/>
        </p:nvSpPr>
        <p:spPr>
          <a:xfrm>
            <a:off x="934872" y="1426191"/>
            <a:ext cx="4122655" cy="265448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32"/>
          <p:cNvSpPr/>
          <p:nvPr/>
        </p:nvSpPr>
        <p:spPr>
          <a:xfrm>
            <a:off x="934872" y="1426191"/>
            <a:ext cx="4122655" cy="265448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6" name="Google Shape;236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983276" y="2293324"/>
            <a:ext cx="101116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8" name="Google Shape;238;p3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029175" y="2293324"/>
            <a:ext cx="101116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9" name="Google Shape;239;p3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103425" y="1927421"/>
            <a:ext cx="1816765" cy="1646063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6" y="2659928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5" y="3185611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42" name="Google Shape;242;p32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68385" y="3727038"/>
            <a:ext cx="146317" cy="1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3"/>
          <p:cNvSpPr/>
          <p:nvPr/>
        </p:nvSpPr>
        <p:spPr>
          <a:xfrm>
            <a:off x="934872" y="1426191"/>
            <a:ext cx="4122655" cy="2654489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3997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9" name="Google Shape;249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4023" y="2293284"/>
            <a:ext cx="1011165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3134" y="2293284"/>
            <a:ext cx="1011164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98417" y="1927524"/>
            <a:ext cx="1821488" cy="1645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2" name="Google Shape;252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6" y="2659928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3" name="Google Shape;253;p33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068385" y="3185611"/>
            <a:ext cx="147793" cy="1810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33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068385" y="3727038"/>
            <a:ext cx="146317" cy="17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9" name="Google Shape;25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03" y="0"/>
            <a:ext cx="9114586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0592" y="152400"/>
            <a:ext cx="8162816" cy="4838701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5"/>
          <p:cNvSpPr/>
          <p:nvPr/>
        </p:nvSpPr>
        <p:spPr>
          <a:xfrm>
            <a:off x="638350" y="403550"/>
            <a:ext cx="1636200" cy="440400"/>
          </a:xfrm>
          <a:prstGeom prst="rect">
            <a:avLst/>
          </a:prstGeom>
          <a:solidFill>
            <a:schemeClr val="accent5"/>
          </a:solidFill>
          <a:ln cap="flat" cmpd="sng" w="9525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/>
          <p:nvPr/>
        </p:nvSpPr>
        <p:spPr>
          <a:xfrm>
            <a:off x="4040100" y="249475"/>
            <a:ext cx="1063800" cy="535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Array</a:t>
            </a:r>
            <a:endParaRPr b="1" sz="1800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542975" y="829125"/>
            <a:ext cx="6963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An array is a linear data structure </a:t>
            </a:r>
            <a:r>
              <a:rPr lang="en">
                <a:solidFill>
                  <a:srgbClr val="FFFFFF"/>
                </a:solidFill>
              </a:rPr>
              <a:t>that</a:t>
            </a:r>
            <a:r>
              <a:rPr lang="en">
                <a:solidFill>
                  <a:schemeClr val="lt1"/>
                </a:solidFill>
              </a:rPr>
              <a:t> collects elements of the same data type and stores them in contiguous and adjacent memory locations. Arrays work on an index system starting from 0 to (n-1), where n is the size of the array.</a:t>
            </a:r>
            <a:endParaRPr>
              <a:solidFill>
                <a:schemeClr val="lt1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24075" y="1812825"/>
            <a:ext cx="4895850" cy="253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/>
        </p:nvSpPr>
        <p:spPr>
          <a:xfrm>
            <a:off x="697050" y="645700"/>
            <a:ext cx="7865700" cy="328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We can perform a lot of operations on the array data structure.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Display () –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Display the entire array on the screen.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Add(n) / Append(n) –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add a particular element on the end of the array.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Insert (index, n)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– To add an element to a particular index.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Delete (index) –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delete an element with the help of an index in the given array.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Search (n) –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To check whether the given element is present or not in an array.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Get (index) –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will return the element which presents on the given index.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Set (index, x) –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will change the element with the new element at a particular index.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Max () / Min () –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These will return the max and min element in the given array.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Reverse () –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will reverse the order of elements in the given array.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AutoNum type="arabicPeriod"/>
            </a:pPr>
            <a:r>
              <a:rPr b="1"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Shift () – </a:t>
            </a: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It will shift the whole elements either on the left or right side by the given number.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/>
        </p:nvSpPr>
        <p:spPr>
          <a:xfrm>
            <a:off x="375000" y="716250"/>
            <a:ext cx="8394000" cy="37725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 u="sng">
                <a:solidFill>
                  <a:srgbClr val="FFFF00"/>
                </a:solidFill>
                <a:latin typeface="Nunito"/>
                <a:ea typeface="Nunito"/>
                <a:cs typeface="Nunito"/>
                <a:sym typeface="Nunito"/>
              </a:rPr>
              <a:t>Applications of Array in Data Structure:</a:t>
            </a:r>
            <a:endParaRPr b="1" sz="1800" u="sng">
              <a:solidFill>
                <a:srgbClr val="FFFF00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Arrays are used to implement vectors and lists which are an important part of C++ STL.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Arrays are also used to implement stack and queues.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Trees also use array implementation whenever possible as arrays are easy to handle compared to pointers. Tress, in turn, are used to implement various other types of data structures.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Matrices which are an important part of the mathematical library in any programming languages is implemented using arrays.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Adjacency list implementation of graph uses vectors which are again implemented using arrays.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Data structures like a heap, map, and set use binary search tree and balanced binary trees which uses can be implemented using arrays.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Arrays are used to maintain multiple variables with the same name.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CPU scheduling algorithms use implemented using arrays.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Nunito"/>
              <a:buChar char="●"/>
            </a:pPr>
            <a:r>
              <a:rPr lang="en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rPr>
              <a:t>All sorting algorithms use arrays at its core.</a:t>
            </a:r>
            <a:endParaRPr>
              <a:solidFill>
                <a:schemeClr val="lt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/>
        </p:nvSpPr>
        <p:spPr>
          <a:xfrm>
            <a:off x="1435008" y="2289337"/>
            <a:ext cx="1973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</a:t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>
            <a:off x="3116970" y="1208451"/>
            <a:ext cx="2776500" cy="12480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What is searching ?</a:t>
            </a:r>
            <a:endParaRPr/>
          </a:p>
        </p:txBody>
      </p:sp>
      <p:sp>
        <p:nvSpPr>
          <p:cNvPr id="92" name="Google Shape;92;p19"/>
          <p:cNvSpPr/>
          <p:nvPr/>
        </p:nvSpPr>
        <p:spPr>
          <a:xfrm rot="1111361">
            <a:off x="3253156" y="2272263"/>
            <a:ext cx="309745" cy="98739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9"/>
          <p:cNvSpPr/>
          <p:nvPr/>
        </p:nvSpPr>
        <p:spPr>
          <a:xfrm rot="-1129268">
            <a:off x="5412299" y="2272164"/>
            <a:ext cx="309657" cy="987415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2456752" y="3438487"/>
            <a:ext cx="1254900" cy="496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linear</a:t>
            </a:r>
            <a:endParaRPr/>
          </a:p>
        </p:txBody>
      </p:sp>
      <p:sp>
        <p:nvSpPr>
          <p:cNvPr id="95" name="Google Shape;95;p19"/>
          <p:cNvSpPr/>
          <p:nvPr/>
        </p:nvSpPr>
        <p:spPr>
          <a:xfrm>
            <a:off x="5352352" y="3343932"/>
            <a:ext cx="1254900" cy="496500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061B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binary</a:t>
            </a:r>
            <a:endParaRPr/>
          </a:p>
        </p:txBody>
      </p:sp>
      <p:sp>
        <p:nvSpPr>
          <p:cNvPr id="96" name="Google Shape;96;p19"/>
          <p:cNvSpPr/>
          <p:nvPr/>
        </p:nvSpPr>
        <p:spPr>
          <a:xfrm>
            <a:off x="2102075" y="266200"/>
            <a:ext cx="5270100" cy="4965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19050">
            <a:solidFill>
              <a:srgbClr val="FFFF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b="1" lang="en" sz="1800">
                <a:solidFill>
                  <a:srgbClr val="FFFF00"/>
                </a:solidFill>
              </a:rPr>
              <a:t>Searching (Linear Search, Binary Search)</a:t>
            </a:r>
            <a:endParaRPr b="1">
              <a:solidFill>
                <a:srgbClr val="FFFF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81555" y="866125"/>
            <a:ext cx="7380890" cy="3939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20"/>
          <p:cNvSpPr txBox="1"/>
          <p:nvPr/>
        </p:nvSpPr>
        <p:spPr>
          <a:xfrm>
            <a:off x="6017250" y="939500"/>
            <a:ext cx="24873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Time Complexity :</a:t>
            </a:r>
            <a:r>
              <a:rPr lang="en" sz="1100">
                <a:solidFill>
                  <a:schemeClr val="dk1"/>
                </a:solidFill>
              </a:rPr>
              <a:t> O(n)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Space Complexity :</a:t>
            </a:r>
            <a:r>
              <a:rPr lang="en" sz="1100">
                <a:solidFill>
                  <a:schemeClr val="dk1"/>
                </a:solidFill>
              </a:rPr>
              <a:t> O(1)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55443" y="152400"/>
            <a:ext cx="5633113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1"/>
          <p:cNvSpPr/>
          <p:nvPr/>
        </p:nvSpPr>
        <p:spPr>
          <a:xfrm>
            <a:off x="6222100" y="4446450"/>
            <a:ext cx="1122600" cy="500700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1"/>
          <p:cNvSpPr txBox="1"/>
          <p:nvPr/>
        </p:nvSpPr>
        <p:spPr>
          <a:xfrm>
            <a:off x="6346825" y="770425"/>
            <a:ext cx="2612100" cy="94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Time Complexity :</a:t>
            </a:r>
            <a:r>
              <a:rPr lang="en" sz="1100">
                <a:solidFill>
                  <a:schemeClr val="dk1"/>
                </a:solidFill>
              </a:rPr>
              <a:t> O(log n)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Space Complexity :</a:t>
            </a:r>
            <a:r>
              <a:rPr lang="en" sz="1100">
                <a:solidFill>
                  <a:schemeClr val="dk1"/>
                </a:solidFill>
              </a:rPr>
              <a:t> O(1)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