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5" roundtripDataSignature="AMtx7mhyiO4qA+PYbxn8dfHae9B/zhDLb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65922977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65922977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565922977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65922977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565922977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565922977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56592297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565922977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5659229774_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659229774_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3e0b85b0f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13e0b85b0fe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563492def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563492def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5650f2039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5650f2039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5650f20396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5650f2039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563492def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63492def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563492def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563492def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563492def3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563492def3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563492def3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563492def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563492def3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563492def3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563492def3_0_2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1563492def3_0_2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1563492def3_0_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1563492def3_0_6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1563492def3_0_60"/>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1563492def3_0_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1563492def3_0_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1563492def3_0_2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1563492def3_0_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1563492def3_0_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1563492def3_0_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1563492def3_0_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1563492def3_0_3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1563492def3_0_3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1563492def3_0_36"/>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1563492def3_0_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1563492def3_0_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1563492def3_0_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1563492def3_0_44"/>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1563492def3_0_44"/>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1563492def3_0_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1563492def3_0_4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1563492def3_0_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1563492def3_0_5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1563492def3_0_5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1563492def3_0_5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1563492def3_0_5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g1563492def3_0_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1563492def3_0_57"/>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1563492def3_0_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g1563492def3_0_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1563492def3_0_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g1563492def3_0_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643875" y="424250"/>
            <a:ext cx="7688100" cy="1040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700">
                <a:solidFill>
                  <a:srgbClr val="00DBFF"/>
                </a:solidFill>
              </a:rPr>
              <a:t>Ordinary and Partial Differential</a:t>
            </a:r>
            <a:endParaRPr sz="2700">
              <a:solidFill>
                <a:srgbClr val="00DBFF"/>
              </a:solidFill>
            </a:endParaRPr>
          </a:p>
          <a:p>
            <a:pPr indent="0" lvl="0" marL="0" rtl="0" algn="l">
              <a:lnSpc>
                <a:spcPct val="100000"/>
              </a:lnSpc>
              <a:spcBef>
                <a:spcPts val="0"/>
              </a:spcBef>
              <a:spcAft>
                <a:spcPts val="0"/>
              </a:spcAft>
              <a:buSzPts val="4200"/>
              <a:buNone/>
            </a:pPr>
            <a:r>
              <a:rPr lang="en" sz="2700">
                <a:solidFill>
                  <a:srgbClr val="00DBFF"/>
                </a:solidFill>
              </a:rPr>
              <a:t>Equations and Coordinate Geometry</a:t>
            </a:r>
            <a:endParaRPr sz="2700">
              <a:solidFill>
                <a:srgbClr val="00DBFF"/>
              </a:solidFill>
            </a:endParaRPr>
          </a:p>
        </p:txBody>
      </p:sp>
      <p:sp>
        <p:nvSpPr>
          <p:cNvPr id="55" name="Google Shape;55;p1"/>
          <p:cNvSpPr txBox="1"/>
          <p:nvPr>
            <p:ph idx="1" type="subTitle"/>
          </p:nvPr>
        </p:nvSpPr>
        <p:spPr>
          <a:xfrm>
            <a:off x="729600" y="2145250"/>
            <a:ext cx="3842400" cy="25218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lnSpc>
                <a:spcPct val="100000"/>
              </a:lnSpc>
              <a:spcBef>
                <a:spcPts val="0"/>
              </a:spcBef>
              <a:spcAft>
                <a:spcPts val="0"/>
              </a:spcAft>
              <a:buSzPct val="45360"/>
              <a:buNone/>
            </a:pPr>
            <a:r>
              <a:rPr b="1" lang="en" sz="3527" u="sng">
                <a:solidFill>
                  <a:schemeClr val="accent1"/>
                </a:solidFill>
              </a:rPr>
              <a:t>Presented by (Group-1)</a:t>
            </a:r>
            <a:endParaRPr b="1" sz="3527" u="sng">
              <a:solidFill>
                <a:schemeClr val="accent1"/>
              </a:solidFill>
            </a:endParaRPr>
          </a:p>
          <a:p>
            <a:pPr indent="0" lvl="0" marL="0" rtl="0" algn="l">
              <a:lnSpc>
                <a:spcPct val="100000"/>
              </a:lnSpc>
              <a:spcBef>
                <a:spcPts val="0"/>
              </a:spcBef>
              <a:spcAft>
                <a:spcPts val="0"/>
              </a:spcAft>
              <a:buSzPct val="57142"/>
              <a:buNone/>
            </a:pPr>
            <a:r>
              <a:t/>
            </a:r>
            <a:endParaRPr b="1" u="sng"/>
          </a:p>
          <a:p>
            <a:pPr indent="0" lvl="0" marL="0" rtl="0" algn="l">
              <a:lnSpc>
                <a:spcPct val="100000"/>
              </a:lnSpc>
              <a:spcBef>
                <a:spcPts val="0"/>
              </a:spcBef>
              <a:spcAft>
                <a:spcPts val="0"/>
              </a:spcAft>
              <a:buSzPct val="57142"/>
              <a:buNone/>
            </a:pPr>
            <a:r>
              <a:rPr b="1" lang="en">
                <a:solidFill>
                  <a:schemeClr val="dk1"/>
                </a:solidFill>
              </a:rPr>
              <a:t>Md. Maruf Sarker</a:t>
            </a:r>
            <a:endParaRPr b="1">
              <a:solidFill>
                <a:schemeClr val="dk1"/>
              </a:solidFill>
            </a:endParaRPr>
          </a:p>
          <a:p>
            <a:pPr indent="0" lvl="0" marL="0" rtl="0" algn="l">
              <a:lnSpc>
                <a:spcPct val="100000"/>
              </a:lnSpc>
              <a:spcBef>
                <a:spcPts val="0"/>
              </a:spcBef>
              <a:spcAft>
                <a:spcPts val="0"/>
              </a:spcAft>
              <a:buSzPct val="57142"/>
              <a:buNone/>
            </a:pPr>
            <a:r>
              <a:rPr lang="en">
                <a:solidFill>
                  <a:schemeClr val="dk1"/>
                </a:solidFill>
              </a:rPr>
              <a:t>ID: 221002063</a:t>
            </a:r>
            <a:endParaRPr>
              <a:solidFill>
                <a:schemeClr val="dk1"/>
              </a:solidFill>
            </a:endParaRPr>
          </a:p>
          <a:p>
            <a:pPr indent="0" lvl="0" marL="0" rtl="0" algn="l">
              <a:lnSpc>
                <a:spcPct val="100000"/>
              </a:lnSpc>
              <a:spcBef>
                <a:spcPts val="0"/>
              </a:spcBef>
              <a:spcAft>
                <a:spcPts val="0"/>
              </a:spcAft>
              <a:buSzPct val="57142"/>
              <a:buNone/>
            </a:pPr>
            <a:r>
              <a:rPr b="1" lang="en">
                <a:solidFill>
                  <a:schemeClr val="dk1"/>
                </a:solidFill>
              </a:rPr>
              <a:t>Mohammad Jahidul Islam</a:t>
            </a:r>
            <a:endParaRPr b="1">
              <a:solidFill>
                <a:schemeClr val="dk1"/>
              </a:solidFill>
            </a:endParaRPr>
          </a:p>
          <a:p>
            <a:pPr indent="0" lvl="0" marL="0" rtl="0" algn="l">
              <a:lnSpc>
                <a:spcPct val="100000"/>
              </a:lnSpc>
              <a:spcBef>
                <a:spcPts val="0"/>
              </a:spcBef>
              <a:spcAft>
                <a:spcPts val="0"/>
              </a:spcAft>
              <a:buSzPct val="57142"/>
              <a:buNone/>
            </a:pPr>
            <a:r>
              <a:rPr lang="en">
                <a:solidFill>
                  <a:schemeClr val="dk1"/>
                </a:solidFill>
              </a:rPr>
              <a:t>ID: 221002504</a:t>
            </a:r>
            <a:endParaRPr>
              <a:solidFill>
                <a:schemeClr val="dk1"/>
              </a:solidFill>
            </a:endParaRPr>
          </a:p>
          <a:p>
            <a:pPr indent="0" lvl="0" marL="0" rtl="0" algn="l">
              <a:lnSpc>
                <a:spcPct val="100000"/>
              </a:lnSpc>
              <a:spcBef>
                <a:spcPts val="0"/>
              </a:spcBef>
              <a:spcAft>
                <a:spcPts val="0"/>
              </a:spcAft>
              <a:buSzPct val="57142"/>
              <a:buNone/>
            </a:pPr>
            <a:r>
              <a:rPr b="1" lang="en">
                <a:solidFill>
                  <a:schemeClr val="dk1"/>
                </a:solidFill>
              </a:rPr>
              <a:t>Tanvir Ahammed</a:t>
            </a:r>
            <a:endParaRPr b="1">
              <a:solidFill>
                <a:schemeClr val="dk1"/>
              </a:solidFill>
            </a:endParaRPr>
          </a:p>
          <a:p>
            <a:pPr indent="0" lvl="0" marL="0" rtl="0" algn="l">
              <a:lnSpc>
                <a:spcPct val="100000"/>
              </a:lnSpc>
              <a:spcBef>
                <a:spcPts val="0"/>
              </a:spcBef>
              <a:spcAft>
                <a:spcPts val="0"/>
              </a:spcAft>
              <a:buSzPct val="57142"/>
              <a:buNone/>
            </a:pPr>
            <a:r>
              <a:rPr lang="en">
                <a:solidFill>
                  <a:schemeClr val="dk1"/>
                </a:solidFill>
              </a:rPr>
              <a:t>ID: 221002036</a:t>
            </a:r>
            <a:endParaRPr>
              <a:solidFill>
                <a:schemeClr val="dk1"/>
              </a:solidFill>
            </a:endParaRPr>
          </a:p>
          <a:p>
            <a:pPr indent="0" lvl="0" marL="0" rtl="0" algn="l">
              <a:lnSpc>
                <a:spcPct val="100000"/>
              </a:lnSpc>
              <a:spcBef>
                <a:spcPts val="0"/>
              </a:spcBef>
              <a:spcAft>
                <a:spcPts val="0"/>
              </a:spcAft>
              <a:buNone/>
            </a:pPr>
            <a:r>
              <a:rPr b="1" lang="en">
                <a:solidFill>
                  <a:schemeClr val="dk1"/>
                </a:solidFill>
              </a:rPr>
              <a:t>Abdur Rahman</a:t>
            </a:r>
            <a:endParaRPr b="1">
              <a:solidFill>
                <a:schemeClr val="dk1"/>
              </a:solidFill>
            </a:endParaRPr>
          </a:p>
          <a:p>
            <a:pPr indent="0" lvl="0" marL="0" rtl="0" algn="l">
              <a:lnSpc>
                <a:spcPct val="100000"/>
              </a:lnSpc>
              <a:spcBef>
                <a:spcPts val="0"/>
              </a:spcBef>
              <a:spcAft>
                <a:spcPts val="0"/>
              </a:spcAft>
              <a:buSzPct val="57142"/>
              <a:buNone/>
            </a:pPr>
            <a:r>
              <a:rPr lang="en">
                <a:solidFill>
                  <a:schemeClr val="dk1"/>
                </a:solidFill>
              </a:rPr>
              <a:t>ID: 221002189</a:t>
            </a:r>
            <a:endParaRPr>
              <a:solidFill>
                <a:schemeClr val="dk1"/>
              </a:solidFill>
            </a:endParaRPr>
          </a:p>
          <a:p>
            <a:pPr indent="0" lvl="0" marL="0" rtl="0" algn="l">
              <a:lnSpc>
                <a:spcPct val="100000"/>
              </a:lnSpc>
              <a:spcBef>
                <a:spcPts val="0"/>
              </a:spcBef>
              <a:spcAft>
                <a:spcPts val="0"/>
              </a:spcAft>
              <a:buSzPct val="57142"/>
              <a:buNone/>
            </a:pPr>
            <a:r>
              <a:rPr b="1" lang="en">
                <a:solidFill>
                  <a:schemeClr val="dk1"/>
                </a:solidFill>
              </a:rPr>
              <a:t>Imran Ime</a:t>
            </a:r>
            <a:endParaRPr b="1">
              <a:solidFill>
                <a:schemeClr val="dk1"/>
              </a:solidFill>
            </a:endParaRPr>
          </a:p>
          <a:p>
            <a:pPr indent="0" lvl="0" marL="0" rtl="0" algn="l">
              <a:lnSpc>
                <a:spcPct val="100000"/>
              </a:lnSpc>
              <a:spcBef>
                <a:spcPts val="0"/>
              </a:spcBef>
              <a:spcAft>
                <a:spcPts val="0"/>
              </a:spcAft>
              <a:buSzPct val="57142"/>
              <a:buNone/>
            </a:pPr>
            <a:r>
              <a:rPr lang="en">
                <a:solidFill>
                  <a:schemeClr val="dk1"/>
                </a:solidFill>
              </a:rPr>
              <a:t>ID: 221002470</a:t>
            </a:r>
            <a:endParaRPr>
              <a:solidFill>
                <a:schemeClr val="dk1"/>
              </a:solidFill>
            </a:endParaRPr>
          </a:p>
        </p:txBody>
      </p:sp>
      <p:sp>
        <p:nvSpPr>
          <p:cNvPr id="56" name="Google Shape;56;p1"/>
          <p:cNvSpPr txBox="1"/>
          <p:nvPr>
            <p:ph idx="1" type="subTitle"/>
          </p:nvPr>
        </p:nvSpPr>
        <p:spPr>
          <a:xfrm>
            <a:off x="4722700" y="2145250"/>
            <a:ext cx="3842400" cy="1869000"/>
          </a:xfrm>
          <a:prstGeom prst="rect">
            <a:avLst/>
          </a:prstGeom>
          <a:noFill/>
          <a:ln>
            <a:noFill/>
          </a:ln>
        </p:spPr>
        <p:txBody>
          <a:bodyPr anchorCtr="0" anchor="t" bIns="91425" lIns="91425" spcFirstLastPara="1" rIns="91425" wrap="square" tIns="91425">
            <a:normAutofit fontScale="62500" lnSpcReduction="10000"/>
          </a:bodyPr>
          <a:lstStyle/>
          <a:p>
            <a:pPr indent="0" lvl="0" marL="0" rtl="0" algn="l">
              <a:lnSpc>
                <a:spcPct val="100000"/>
              </a:lnSpc>
              <a:spcBef>
                <a:spcPts val="0"/>
              </a:spcBef>
              <a:spcAft>
                <a:spcPts val="0"/>
              </a:spcAft>
              <a:buSzPct val="57142"/>
              <a:buNone/>
            </a:pPr>
            <a:r>
              <a:rPr b="1" lang="en" u="sng">
                <a:solidFill>
                  <a:schemeClr val="accent1"/>
                </a:solidFill>
              </a:rPr>
              <a:t>Presented to</a:t>
            </a:r>
            <a:endParaRPr b="1" u="sng">
              <a:solidFill>
                <a:schemeClr val="accent1"/>
              </a:solidFill>
            </a:endParaRPr>
          </a:p>
          <a:p>
            <a:pPr indent="0" lvl="0" marL="0" rtl="0" algn="l">
              <a:lnSpc>
                <a:spcPct val="100000"/>
              </a:lnSpc>
              <a:spcBef>
                <a:spcPts val="0"/>
              </a:spcBef>
              <a:spcAft>
                <a:spcPts val="0"/>
              </a:spcAft>
              <a:buSzPct val="57142"/>
              <a:buNone/>
            </a:pPr>
            <a:r>
              <a:t/>
            </a:r>
            <a:endParaRPr/>
          </a:p>
          <a:p>
            <a:pPr indent="0" lvl="0" marL="0" rtl="0" algn="l">
              <a:lnSpc>
                <a:spcPct val="100000"/>
              </a:lnSpc>
              <a:spcBef>
                <a:spcPts val="0"/>
              </a:spcBef>
              <a:spcAft>
                <a:spcPts val="0"/>
              </a:spcAft>
              <a:buSzPct val="57142"/>
              <a:buNone/>
            </a:pPr>
            <a:r>
              <a:rPr b="1" lang="en">
                <a:solidFill>
                  <a:schemeClr val="dk1"/>
                </a:solidFill>
              </a:rPr>
              <a:t>Name</a:t>
            </a:r>
            <a:r>
              <a:rPr lang="en">
                <a:solidFill>
                  <a:schemeClr val="dk1"/>
                </a:solidFill>
              </a:rPr>
              <a:t>: </a:t>
            </a:r>
            <a:r>
              <a:rPr lang="en">
                <a:solidFill>
                  <a:schemeClr val="dk1"/>
                </a:solidFill>
                <a:latin typeface="Arial"/>
                <a:ea typeface="Arial"/>
                <a:cs typeface="Arial"/>
                <a:sym typeface="Arial"/>
              </a:rPr>
              <a:t>Sharmin Alam</a:t>
            </a:r>
            <a:endParaRPr>
              <a:solidFill>
                <a:schemeClr val="dk1"/>
              </a:solidFill>
              <a:latin typeface="Arial"/>
              <a:ea typeface="Arial"/>
              <a:cs typeface="Arial"/>
              <a:sym typeface="Arial"/>
            </a:endParaRPr>
          </a:p>
          <a:p>
            <a:pPr indent="0" lvl="0" marL="0" rtl="0" algn="l">
              <a:lnSpc>
                <a:spcPct val="100000"/>
              </a:lnSpc>
              <a:spcBef>
                <a:spcPts val="0"/>
              </a:spcBef>
              <a:spcAft>
                <a:spcPts val="0"/>
              </a:spcAft>
              <a:buSzPct val="57142"/>
              <a:buNone/>
            </a:pPr>
            <a:r>
              <a:t/>
            </a:r>
            <a:endParaRPr>
              <a:solidFill>
                <a:schemeClr val="dk1"/>
              </a:solidFill>
              <a:latin typeface="Arial"/>
              <a:ea typeface="Arial"/>
              <a:cs typeface="Arial"/>
              <a:sym typeface="Arial"/>
            </a:endParaRPr>
          </a:p>
          <a:p>
            <a:pPr indent="0" lvl="0" marL="0" rtl="0" algn="l">
              <a:lnSpc>
                <a:spcPct val="100000"/>
              </a:lnSpc>
              <a:spcBef>
                <a:spcPts val="0"/>
              </a:spcBef>
              <a:spcAft>
                <a:spcPts val="0"/>
              </a:spcAft>
              <a:buSzPct val="76190"/>
              <a:buNone/>
            </a:pPr>
            <a:r>
              <a:rPr b="1" lang="en">
                <a:solidFill>
                  <a:schemeClr val="dk1"/>
                </a:solidFill>
              </a:rPr>
              <a:t>Designation</a:t>
            </a:r>
            <a:r>
              <a:rPr lang="en">
                <a:solidFill>
                  <a:schemeClr val="dk1"/>
                </a:solidFill>
              </a:rPr>
              <a:t>: Lecturer, Dept of CSE</a:t>
            </a:r>
            <a:endParaRPr sz="2100">
              <a:solidFill>
                <a:schemeClr val="dk1"/>
              </a:solidFill>
              <a:latin typeface="Arial"/>
              <a:ea typeface="Arial"/>
              <a:cs typeface="Arial"/>
              <a:sym typeface="Arial"/>
            </a:endParaRPr>
          </a:p>
          <a:p>
            <a:pPr indent="0" lvl="0" marL="0" rtl="0" algn="l">
              <a:lnSpc>
                <a:spcPct val="100000"/>
              </a:lnSpc>
              <a:spcBef>
                <a:spcPts val="0"/>
              </a:spcBef>
              <a:spcAft>
                <a:spcPts val="0"/>
              </a:spcAft>
              <a:buSzPct val="57142"/>
              <a:buNone/>
            </a:pPr>
            <a:r>
              <a:rPr b="1" lang="en">
                <a:solidFill>
                  <a:schemeClr val="dk1"/>
                </a:solidFill>
                <a:latin typeface="Arial"/>
                <a:ea typeface="Arial"/>
                <a:cs typeface="Arial"/>
                <a:sym typeface="Arial"/>
              </a:rPr>
              <a:t>Department: </a:t>
            </a:r>
            <a:r>
              <a:rPr lang="en">
                <a:solidFill>
                  <a:schemeClr val="dk1"/>
                </a:solidFill>
                <a:latin typeface="Arial"/>
                <a:ea typeface="Arial"/>
                <a:cs typeface="Arial"/>
                <a:sym typeface="Arial"/>
              </a:rPr>
              <a:t>BSC in CSE</a:t>
            </a:r>
            <a:endParaRPr>
              <a:solidFill>
                <a:schemeClr val="dk1"/>
              </a:solidFill>
              <a:latin typeface="Arial"/>
              <a:ea typeface="Arial"/>
              <a:cs typeface="Arial"/>
              <a:sym typeface="Arial"/>
            </a:endParaRPr>
          </a:p>
          <a:p>
            <a:pPr indent="0" lvl="0" marL="0" rtl="0" algn="l">
              <a:lnSpc>
                <a:spcPct val="100000"/>
              </a:lnSpc>
              <a:spcBef>
                <a:spcPts val="0"/>
              </a:spcBef>
              <a:spcAft>
                <a:spcPts val="0"/>
              </a:spcAft>
              <a:buSzPct val="57142"/>
              <a:buNone/>
            </a:pPr>
            <a:r>
              <a:t/>
            </a:r>
            <a:endParaRPr b="1">
              <a:solidFill>
                <a:schemeClr val="dk1"/>
              </a:solidFill>
              <a:latin typeface="Arial"/>
              <a:ea typeface="Arial"/>
              <a:cs typeface="Arial"/>
              <a:sym typeface="Arial"/>
            </a:endParaRPr>
          </a:p>
        </p:txBody>
      </p:sp>
      <p:pic>
        <p:nvPicPr>
          <p:cNvPr id="57" name="Google Shape;57;p1"/>
          <p:cNvPicPr preferRelativeResize="0"/>
          <p:nvPr/>
        </p:nvPicPr>
        <p:blipFill rotWithShape="1">
          <a:blip r:embed="rId3">
            <a:alphaModFix/>
          </a:blip>
          <a:srcRect b="0" l="0" r="0" t="0"/>
          <a:stretch/>
        </p:blipFill>
        <p:spPr>
          <a:xfrm>
            <a:off x="7121913" y="237975"/>
            <a:ext cx="1387125" cy="13466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5"/>
                                        </p:tgtEl>
                                        <p:attrNameLst>
                                          <p:attrName>style.visibility</p:attrName>
                                        </p:attrNameLst>
                                      </p:cBhvr>
                                      <p:to>
                                        <p:strVal val="visible"/>
                                      </p:to>
                                    </p:set>
                                    <p:anim calcmode="lin" valueType="num">
                                      <p:cBhvr additive="base">
                                        <p:cTn dur="1000"/>
                                        <p:tgtEl>
                                          <p:spTgt spid="5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6"/>
                                        </p:tgtEl>
                                        <p:attrNameLst>
                                          <p:attrName>style.visibility</p:attrName>
                                        </p:attrNameLst>
                                      </p:cBhvr>
                                      <p:to>
                                        <p:strVal val="visible"/>
                                      </p:to>
                                    </p:set>
                                    <p:anim calcmode="lin" valueType="num">
                                      <p:cBhvr additive="base">
                                        <p:cTn dur="1000"/>
                                        <p:tgtEl>
                                          <p:spTgt spid="56"/>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5659229774_0_10"/>
          <p:cNvSpPr txBox="1"/>
          <p:nvPr/>
        </p:nvSpPr>
        <p:spPr>
          <a:xfrm>
            <a:off x="294275" y="154150"/>
            <a:ext cx="3812100" cy="64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 sz="3000">
                <a:solidFill>
                  <a:schemeClr val="accent5"/>
                </a:solidFill>
              </a:rPr>
              <a:t>Some Example:</a:t>
            </a:r>
            <a:r>
              <a:rPr lang="en" sz="3000"/>
              <a:t>​</a:t>
            </a:r>
            <a:endParaRPr sz="3000"/>
          </a:p>
        </p:txBody>
      </p:sp>
      <p:sp>
        <p:nvSpPr>
          <p:cNvPr id="113" name="Google Shape;113;g15659229774_0_10"/>
          <p:cNvSpPr txBox="1"/>
          <p:nvPr/>
        </p:nvSpPr>
        <p:spPr>
          <a:xfrm>
            <a:off x="70050" y="687375"/>
            <a:ext cx="8878500" cy="4519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
                <a:solidFill>
                  <a:srgbClr val="FFFFFF"/>
                </a:solidFill>
              </a:rPr>
              <a:t>#include</a:t>
            </a:r>
            <a:r>
              <a:rPr lang="en">
                <a:solidFill>
                  <a:srgbClr val="FFFFFF"/>
                </a:solidFill>
              </a:rPr>
              <a:t> </a:t>
            </a:r>
            <a:r>
              <a:rPr i="1" lang="en">
                <a:solidFill>
                  <a:srgbClr val="FFFFFF"/>
                </a:solidFill>
              </a:rPr>
              <a:t>&lt;stdio.h&gt;</a:t>
            </a:r>
            <a:r>
              <a:rPr lang="en"/>
              <a:t>​</a:t>
            </a:r>
            <a:br>
              <a:rPr lang="en"/>
            </a:br>
            <a:r>
              <a:rPr b="1" lang="en">
                <a:solidFill>
                  <a:srgbClr val="FFFFFF"/>
                </a:solidFill>
              </a:rPr>
              <a:t>#include</a:t>
            </a:r>
            <a:r>
              <a:rPr lang="en">
                <a:solidFill>
                  <a:srgbClr val="FFFFFF"/>
                </a:solidFill>
              </a:rPr>
              <a:t> </a:t>
            </a:r>
            <a:r>
              <a:rPr i="1" lang="en">
                <a:solidFill>
                  <a:srgbClr val="FFFFFF"/>
                </a:solidFill>
              </a:rPr>
              <a:t>&lt;math.h&gt;</a:t>
            </a:r>
            <a:r>
              <a:rPr lang="en"/>
              <a:t>​</a:t>
            </a:r>
            <a:br>
              <a:rPr lang="en"/>
            </a:br>
            <a:r>
              <a:rPr b="1" lang="en">
                <a:solidFill>
                  <a:srgbClr val="FFFFFF"/>
                </a:solidFill>
              </a:rPr>
              <a:t>int</a:t>
            </a:r>
            <a:r>
              <a:rPr lang="en">
                <a:solidFill>
                  <a:srgbClr val="FFFFFF"/>
                </a:solidFill>
              </a:rPr>
              <a:t> main()</a:t>
            </a:r>
            <a:r>
              <a:rPr lang="en"/>
              <a:t>​</a:t>
            </a:r>
            <a:r>
              <a:rPr lang="en">
                <a:solidFill>
                  <a:srgbClr val="FFFFFF"/>
                </a:solidFill>
              </a:rPr>
              <a:t>{</a:t>
            </a:r>
            <a:r>
              <a:rPr lang="en"/>
              <a:t>​</a:t>
            </a:r>
            <a:br>
              <a:rPr lang="en"/>
            </a:br>
            <a:r>
              <a:rPr lang="en">
                <a:solidFill>
                  <a:srgbClr val="FFFFFF"/>
                </a:solidFill>
              </a:rPr>
              <a:t>	printf("%f\n",sqrt(10.0));</a:t>
            </a:r>
            <a:r>
              <a:rPr lang="en"/>
              <a:t>​</a:t>
            </a:r>
            <a:br>
              <a:rPr lang="en"/>
            </a:br>
            <a:r>
              <a:rPr lang="en">
                <a:solidFill>
                  <a:srgbClr val="FFFFFF"/>
                </a:solidFill>
              </a:rPr>
              <a:t>	printf("%f\n",exp(4.0));</a:t>
            </a:r>
            <a:r>
              <a:rPr lang="en"/>
              <a:t>​</a:t>
            </a:r>
            <a:br>
              <a:rPr lang="en"/>
            </a:br>
            <a:r>
              <a:rPr lang="en">
                <a:solidFill>
                  <a:srgbClr val="FFFFFF"/>
                </a:solidFill>
              </a:rPr>
              <a:t>	printf("%f\n",log(4.0));</a:t>
            </a:r>
            <a:r>
              <a:rPr lang="en"/>
              <a:t>​</a:t>
            </a:r>
            <a:br>
              <a:rPr lang="en"/>
            </a:br>
            <a:r>
              <a:rPr lang="en">
                <a:solidFill>
                  <a:srgbClr val="FFFFFF"/>
                </a:solidFill>
              </a:rPr>
              <a:t>	printf("%f\n",log10(100.0));</a:t>
            </a:r>
            <a:r>
              <a:rPr lang="en"/>
              <a:t>​</a:t>
            </a:r>
            <a:br>
              <a:rPr lang="en"/>
            </a:br>
            <a:r>
              <a:rPr lang="en">
                <a:solidFill>
                  <a:srgbClr val="FFFFFF"/>
                </a:solidFill>
              </a:rPr>
              <a:t>	printf("%f\n",fabs(-5.2));</a:t>
            </a:r>
            <a:r>
              <a:rPr lang="en"/>
              <a:t>​</a:t>
            </a:r>
            <a:br>
              <a:rPr lang="en"/>
            </a:br>
            <a:r>
              <a:rPr lang="en">
                <a:solidFill>
                  <a:srgbClr val="FFFFFF"/>
                </a:solidFill>
              </a:rPr>
              <a:t>	printf("%f\n",ceil(4.5));</a:t>
            </a:r>
            <a:r>
              <a:rPr lang="en"/>
              <a:t>​</a:t>
            </a:r>
            <a:br>
              <a:rPr lang="en"/>
            </a:br>
            <a:r>
              <a:rPr lang="en">
                <a:solidFill>
                  <a:srgbClr val="FFFFFF"/>
                </a:solidFill>
              </a:rPr>
              <a:t>	printf("%f\n",floor(-4.5));</a:t>
            </a:r>
            <a:r>
              <a:rPr lang="en"/>
              <a:t>​</a:t>
            </a:r>
            <a:br>
              <a:rPr lang="en"/>
            </a:br>
            <a:r>
              <a:rPr lang="en">
                <a:solidFill>
                  <a:srgbClr val="FFFFFF"/>
                </a:solidFill>
              </a:rPr>
              <a:t>	printf("%f\n",pow(4.0,.5));</a:t>
            </a:r>
            <a:r>
              <a:rPr lang="en"/>
              <a:t>​</a:t>
            </a:r>
            <a:br>
              <a:rPr lang="en"/>
            </a:br>
            <a:r>
              <a:rPr lang="en">
                <a:solidFill>
                  <a:srgbClr val="FFFFFF"/>
                </a:solidFill>
              </a:rPr>
              <a:t>	printf("%f\n",fmod(4.5,2.0));</a:t>
            </a:r>
            <a:r>
              <a:rPr lang="en"/>
              <a:t>​</a:t>
            </a:r>
            <a:br>
              <a:rPr lang="en"/>
            </a:br>
            <a:r>
              <a:rPr lang="en">
                <a:solidFill>
                  <a:srgbClr val="FFFFFF"/>
                </a:solidFill>
              </a:rPr>
              <a:t>	printf("%f\n",sin(0.0));</a:t>
            </a:r>
            <a:r>
              <a:rPr lang="en"/>
              <a:t>​</a:t>
            </a:r>
            <a:br>
              <a:rPr lang="en"/>
            </a:br>
            <a:r>
              <a:rPr lang="en">
                <a:solidFill>
                  <a:srgbClr val="FFFFFF"/>
                </a:solidFill>
              </a:rPr>
              <a:t>	printf("%f\n",cos(0.0));</a:t>
            </a:r>
            <a:r>
              <a:rPr lang="en"/>
              <a:t>​</a:t>
            </a:r>
            <a:br>
              <a:rPr lang="en"/>
            </a:br>
            <a:r>
              <a:rPr lang="en">
                <a:solidFill>
                  <a:srgbClr val="FFFFFF"/>
                </a:solidFill>
              </a:rPr>
              <a:t>	printf("%f\n",tan(0.0));</a:t>
            </a:r>
            <a:r>
              <a:rPr lang="en"/>
              <a:t>​</a:t>
            </a:r>
            <a:br>
              <a:rPr lang="en"/>
            </a:br>
            <a:r>
              <a:rPr lang="en">
                <a:solidFill>
                  <a:srgbClr val="FFFFFF"/>
                </a:solidFill>
              </a:rPr>
              <a:t>	</a:t>
            </a:r>
            <a:r>
              <a:rPr b="1" lang="en">
                <a:solidFill>
                  <a:srgbClr val="FFFFFF"/>
                </a:solidFill>
              </a:rPr>
              <a:t>return</a:t>
            </a:r>
            <a:r>
              <a:rPr lang="en">
                <a:solidFill>
                  <a:srgbClr val="FFFFFF"/>
                </a:solidFill>
              </a:rPr>
              <a:t> 0;</a:t>
            </a:r>
            <a:r>
              <a:rPr lang="en"/>
              <a:t>​</a:t>
            </a:r>
            <a:endParaRPr/>
          </a:p>
          <a:p>
            <a:pPr indent="0" lvl="0" marL="457200" rtl="0" algn="l">
              <a:lnSpc>
                <a:spcPct val="115000"/>
              </a:lnSpc>
              <a:spcBef>
                <a:spcPts val="1200"/>
              </a:spcBef>
              <a:spcAft>
                <a:spcPts val="1200"/>
              </a:spcAft>
              <a:buNone/>
            </a:pPr>
            <a:r>
              <a:rPr lang="en">
                <a:solidFill>
                  <a:srgbClr val="FFFFFF"/>
                </a:solidFill>
              </a:rPr>
              <a:t>}</a:t>
            </a: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g15659229774_0_19"/>
          <p:cNvPicPr preferRelativeResize="0"/>
          <p:nvPr/>
        </p:nvPicPr>
        <p:blipFill>
          <a:blip r:embed="rId3">
            <a:alphaModFix/>
          </a:blip>
          <a:stretch>
            <a:fillRect/>
          </a:stretch>
        </p:blipFill>
        <p:spPr>
          <a:xfrm>
            <a:off x="397650" y="942975"/>
            <a:ext cx="5981700" cy="4200525"/>
          </a:xfrm>
          <a:prstGeom prst="rect">
            <a:avLst/>
          </a:prstGeom>
          <a:noFill/>
          <a:ln>
            <a:noFill/>
          </a:ln>
        </p:spPr>
      </p:pic>
      <p:sp>
        <p:nvSpPr>
          <p:cNvPr id="119" name="Google Shape;119;g15659229774_0_19"/>
          <p:cNvSpPr txBox="1"/>
          <p:nvPr/>
        </p:nvSpPr>
        <p:spPr>
          <a:xfrm>
            <a:off x="273300" y="42050"/>
            <a:ext cx="8009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Under certain conditions, cane sugar is converted into dextrose at a rate, which is proportional to the amount unconverted at any time. If out of 75 grams of sugar at t = 0, 8 grams are converted during the first 3 minutes, find the amount converted in 1.5 hours.</a:t>
            </a:r>
            <a:endParaRPr>
              <a:solidFill>
                <a:schemeClr val="dk1"/>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g15659229774_0_27"/>
          <p:cNvPicPr preferRelativeResize="0"/>
          <p:nvPr/>
        </p:nvPicPr>
        <p:blipFill>
          <a:blip r:embed="rId3">
            <a:alphaModFix/>
          </a:blip>
          <a:stretch>
            <a:fillRect/>
          </a:stretch>
        </p:blipFill>
        <p:spPr>
          <a:xfrm>
            <a:off x="923225" y="1567875"/>
            <a:ext cx="7419975" cy="2076450"/>
          </a:xfrm>
          <a:prstGeom prst="rect">
            <a:avLst/>
          </a:prstGeom>
          <a:noFill/>
          <a:ln>
            <a:noFill/>
          </a:ln>
        </p:spPr>
      </p:pic>
      <p:sp>
        <p:nvSpPr>
          <p:cNvPr id="125" name="Google Shape;125;g15659229774_0_27"/>
          <p:cNvSpPr txBox="1"/>
          <p:nvPr/>
        </p:nvSpPr>
        <p:spPr>
          <a:xfrm>
            <a:off x="923225" y="588625"/>
            <a:ext cx="2270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accent5"/>
                </a:solidFill>
              </a:rPr>
              <a:t>Output:</a:t>
            </a:r>
            <a:endParaRPr b="1" sz="3600">
              <a:solidFill>
                <a:schemeClr val="accent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15659229774_0_34"/>
          <p:cNvSpPr txBox="1"/>
          <p:nvPr/>
        </p:nvSpPr>
        <p:spPr>
          <a:xfrm>
            <a:off x="83700" y="724650"/>
            <a:ext cx="8976600" cy="247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accent5"/>
                </a:solidFill>
              </a:rPr>
              <a:t>                                </a:t>
            </a:r>
            <a:r>
              <a:rPr lang="en" sz="3000">
                <a:solidFill>
                  <a:schemeClr val="accent5"/>
                </a:solidFill>
              </a:rPr>
              <a:t>BENEFITS</a:t>
            </a:r>
            <a:endParaRPr sz="3000">
              <a:solidFill>
                <a:schemeClr val="accent5"/>
              </a:solidFill>
            </a:endParaRPr>
          </a:p>
          <a:p>
            <a:pPr indent="0" lvl="0" marL="0" rtl="0" algn="l">
              <a:spcBef>
                <a:spcPts val="0"/>
              </a:spcBef>
              <a:spcAft>
                <a:spcPts val="0"/>
              </a:spcAft>
              <a:buNone/>
            </a:pPr>
            <a:r>
              <a:t/>
            </a:r>
            <a:endParaRPr>
              <a:solidFill>
                <a:schemeClr val="dk1"/>
              </a:solidFill>
            </a:endParaRPr>
          </a:p>
          <a:p>
            <a:pPr indent="-361950" lvl="0" marL="457200" rtl="0" algn="l">
              <a:spcBef>
                <a:spcPts val="0"/>
              </a:spcBef>
              <a:spcAft>
                <a:spcPts val="0"/>
              </a:spcAft>
              <a:buClr>
                <a:schemeClr val="dk1"/>
              </a:buClr>
              <a:buSzPts val="2100"/>
              <a:buAutoNum type="arabicPeriod"/>
            </a:pPr>
            <a:r>
              <a:rPr lang="en" sz="2100">
                <a:solidFill>
                  <a:schemeClr val="dk1"/>
                </a:solidFill>
              </a:rPr>
              <a:t>Coding helps us to visualize abstract concepts.  </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en" sz="2100">
                <a:solidFill>
                  <a:schemeClr val="dk1"/>
                </a:solidFill>
              </a:rPr>
              <a:t>We can explore the real-world applications of math concepts. </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en" sz="2100">
                <a:solidFill>
                  <a:schemeClr val="dk1"/>
                </a:solidFill>
              </a:rPr>
              <a:t>Math can be used in creative coding projects. </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en" sz="2100">
                <a:solidFill>
                  <a:schemeClr val="dk1"/>
                </a:solidFill>
              </a:rPr>
              <a:t>It can help us real life problem-solving skills in future. </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en" sz="2100">
                <a:solidFill>
                  <a:schemeClr val="dk1"/>
                </a:solidFill>
              </a:rPr>
              <a:t>It can make math more fun. </a:t>
            </a:r>
            <a:endParaRPr sz="2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15659229774_16_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000">
                <a:solidFill>
                  <a:schemeClr val="accent5"/>
                </a:solidFill>
              </a:rPr>
              <a:t>                             </a:t>
            </a:r>
            <a:r>
              <a:rPr lang="en" sz="3000">
                <a:solidFill>
                  <a:schemeClr val="accent5"/>
                </a:solidFill>
              </a:rPr>
              <a:t>CONCLUSION</a:t>
            </a:r>
            <a:endParaRPr sz="3000">
              <a:solidFill>
                <a:schemeClr val="accent5"/>
              </a:solidFill>
            </a:endParaRPr>
          </a:p>
          <a:p>
            <a:pPr indent="0" lvl="0" marL="0" rtl="0" algn="l">
              <a:spcBef>
                <a:spcPts val="0"/>
              </a:spcBef>
              <a:spcAft>
                <a:spcPts val="0"/>
              </a:spcAft>
              <a:buNone/>
            </a:pPr>
            <a:r>
              <a:t/>
            </a:r>
            <a:endParaRPr/>
          </a:p>
        </p:txBody>
      </p:sp>
      <p:sp>
        <p:nvSpPr>
          <p:cNvPr id="136" name="Google Shape;136;g15659229774_16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n" sz="2500">
                <a:solidFill>
                  <a:schemeClr val="dk1"/>
                </a:solidFill>
              </a:rPr>
              <a:t>Mathematics teaches the usage of algorithms, which helps to develop logical thinking. Analytical thinking,which is the way of breaking down problems from unknown to known, can be quickly achieved through mathematics. We can implement any kind of math by coding… It is likely that math and coding are deeply related to each other.</a:t>
            </a:r>
            <a:endParaRPr sz="2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g13e0b85b0fe_0_51"/>
          <p:cNvPicPr preferRelativeResize="0"/>
          <p:nvPr/>
        </p:nvPicPr>
        <p:blipFill>
          <a:blip r:embed="rId3">
            <a:alphaModFix/>
          </a:blip>
          <a:stretch>
            <a:fillRect/>
          </a:stretch>
        </p:blipFill>
        <p:spPr>
          <a:xfrm>
            <a:off x="504825" y="285750"/>
            <a:ext cx="8134350" cy="457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g1563492def3_0_6"/>
          <p:cNvSpPr txBox="1"/>
          <p:nvPr/>
        </p:nvSpPr>
        <p:spPr>
          <a:xfrm>
            <a:off x="798850" y="567600"/>
            <a:ext cx="7568100" cy="317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accent5"/>
                </a:solidFill>
                <a:latin typeface="Lato"/>
                <a:ea typeface="Lato"/>
                <a:cs typeface="Lato"/>
                <a:sym typeface="Lato"/>
              </a:rPr>
              <a:t>Table of Contents:</a:t>
            </a:r>
            <a:endParaRPr b="1" sz="2000">
              <a:solidFill>
                <a:schemeClr val="accent5"/>
              </a:solidFill>
              <a:latin typeface="Lato"/>
              <a:ea typeface="Lato"/>
              <a:cs typeface="Lato"/>
              <a:sym typeface="Lato"/>
            </a:endParaRPr>
          </a:p>
          <a:p>
            <a:pPr indent="0" lvl="0" marL="0" rtl="0" algn="l">
              <a:spcBef>
                <a:spcPts val="0"/>
              </a:spcBef>
              <a:spcAft>
                <a:spcPts val="0"/>
              </a:spcAft>
              <a:buNone/>
            </a:pPr>
            <a:r>
              <a:t/>
            </a:r>
            <a:endParaRPr b="1" sz="2000">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AutoNum type="arabicParenR"/>
            </a:pPr>
            <a:r>
              <a:rPr lang="en">
                <a:solidFill>
                  <a:schemeClr val="dk1"/>
                </a:solidFill>
                <a:latin typeface="Lato"/>
                <a:ea typeface="Lato"/>
                <a:cs typeface="Lato"/>
                <a:sym typeface="Lato"/>
              </a:rPr>
              <a:t>The population of a city increases at a rate proportional to the present number. It has an initial population of 50000 that increases by 15% in 10 years. What will be the population in 30 years?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AutoNum type="arabicParenR"/>
            </a:pPr>
            <a:r>
              <a:rPr lang="en">
                <a:solidFill>
                  <a:schemeClr val="dk1"/>
                </a:solidFill>
                <a:latin typeface="Lato"/>
                <a:ea typeface="Lato"/>
                <a:cs typeface="Lato"/>
                <a:sym typeface="Lato"/>
              </a:rPr>
              <a:t>The rate at which a </a:t>
            </a:r>
            <a:r>
              <a:rPr lang="en">
                <a:solidFill>
                  <a:schemeClr val="dk1"/>
                </a:solidFill>
                <a:latin typeface="Lato"/>
                <a:ea typeface="Lato"/>
                <a:cs typeface="Lato"/>
                <a:sym typeface="Lato"/>
              </a:rPr>
              <a:t>supercomputer</a:t>
            </a:r>
            <a:r>
              <a:rPr lang="en">
                <a:solidFill>
                  <a:schemeClr val="dk1"/>
                </a:solidFill>
                <a:latin typeface="Lato"/>
                <a:ea typeface="Lato"/>
                <a:cs typeface="Lato"/>
                <a:sym typeface="Lato"/>
              </a:rPr>
              <a:t> body cools is proportional to the difference between the temperature of the body and that of the surrounding air. If a body in the air at 25°C will cool from 100°C to 75°C in one minute, find its temperature at the end of three minutes.</a:t>
            </a:r>
            <a:endParaRPr>
              <a:solidFill>
                <a:schemeClr val="dk1"/>
              </a:solidFill>
              <a:latin typeface="Lato"/>
              <a:ea typeface="Lato"/>
              <a:cs typeface="Lato"/>
              <a:sym typeface="Lato"/>
            </a:endParaRPr>
          </a:p>
          <a:p>
            <a:pPr indent="-317500" lvl="0" marL="457200" rtl="0" algn="l">
              <a:spcBef>
                <a:spcPts val="0"/>
              </a:spcBef>
              <a:spcAft>
                <a:spcPts val="0"/>
              </a:spcAft>
              <a:buClr>
                <a:schemeClr val="dk1"/>
              </a:buClr>
              <a:buSzPts val="1400"/>
              <a:buFont typeface="Lato"/>
              <a:buAutoNum type="arabicParenR"/>
            </a:pPr>
            <a:r>
              <a:rPr lang="en">
                <a:solidFill>
                  <a:schemeClr val="dk1"/>
                </a:solidFill>
                <a:latin typeface="Lato"/>
                <a:ea typeface="Lato"/>
                <a:cs typeface="Lato"/>
                <a:sym typeface="Lato"/>
              </a:rPr>
              <a:t>Under certain conditions, cane sugar is converted into dextrose at a rate, which is proportional to the amount unconverted at any time. If out of 75 grams of sugar at t = 0, 8 grams are converted during the first 3 minutes, find the amount converted in 1.5 hours.</a:t>
            </a:r>
            <a:endParaRPr>
              <a:solidFill>
                <a:schemeClr val="dk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g15650f20396_3_0"/>
          <p:cNvPicPr preferRelativeResize="0"/>
          <p:nvPr/>
        </p:nvPicPr>
        <p:blipFill>
          <a:blip r:embed="rId3">
            <a:alphaModFix/>
          </a:blip>
          <a:stretch>
            <a:fillRect/>
          </a:stretch>
        </p:blipFill>
        <p:spPr>
          <a:xfrm>
            <a:off x="152400" y="152400"/>
            <a:ext cx="5754689" cy="4838700"/>
          </a:xfrm>
          <a:prstGeom prst="rect">
            <a:avLst/>
          </a:prstGeom>
          <a:noFill/>
          <a:ln>
            <a:noFill/>
          </a:ln>
        </p:spPr>
      </p:pic>
      <p:sp>
        <p:nvSpPr>
          <p:cNvPr id="68" name="Google Shape;68;g15650f20396_3_0"/>
          <p:cNvSpPr txBox="1"/>
          <p:nvPr/>
        </p:nvSpPr>
        <p:spPr>
          <a:xfrm>
            <a:off x="6033450" y="2317800"/>
            <a:ext cx="28101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chemeClr val="accent5"/>
                </a:solidFill>
              </a:rPr>
              <a:t>Operator Precedence</a:t>
            </a:r>
            <a:endParaRPr sz="2100">
              <a:solidFill>
                <a:schemeClr val="accent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g15650f20396_3_5"/>
          <p:cNvPicPr preferRelativeResize="0"/>
          <p:nvPr/>
        </p:nvPicPr>
        <p:blipFill>
          <a:blip r:embed="rId3">
            <a:alphaModFix/>
          </a:blip>
          <a:stretch>
            <a:fillRect/>
          </a:stretch>
        </p:blipFill>
        <p:spPr>
          <a:xfrm>
            <a:off x="416300" y="798275"/>
            <a:ext cx="4191000" cy="1552575"/>
          </a:xfrm>
          <a:prstGeom prst="rect">
            <a:avLst/>
          </a:prstGeom>
          <a:noFill/>
          <a:ln>
            <a:noFill/>
          </a:ln>
        </p:spPr>
      </p:pic>
      <p:pic>
        <p:nvPicPr>
          <p:cNvPr id="74" name="Google Shape;74;g15650f20396_3_5"/>
          <p:cNvPicPr preferRelativeResize="0"/>
          <p:nvPr/>
        </p:nvPicPr>
        <p:blipFill>
          <a:blip r:embed="rId4">
            <a:alphaModFix/>
          </a:blip>
          <a:stretch>
            <a:fillRect/>
          </a:stretch>
        </p:blipFill>
        <p:spPr>
          <a:xfrm>
            <a:off x="416300" y="3197990"/>
            <a:ext cx="4190999" cy="1512860"/>
          </a:xfrm>
          <a:prstGeom prst="rect">
            <a:avLst/>
          </a:prstGeom>
          <a:noFill/>
          <a:ln>
            <a:noFill/>
          </a:ln>
        </p:spPr>
      </p:pic>
      <p:sp>
        <p:nvSpPr>
          <p:cNvPr id="75" name="Google Shape;75;g15650f20396_3_5"/>
          <p:cNvSpPr txBox="1"/>
          <p:nvPr/>
        </p:nvSpPr>
        <p:spPr>
          <a:xfrm>
            <a:off x="1394150" y="252275"/>
            <a:ext cx="223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Calculate logarithm value</a:t>
            </a:r>
            <a:endParaRPr>
              <a:solidFill>
                <a:schemeClr val="accent5"/>
              </a:solidFill>
            </a:endParaRPr>
          </a:p>
        </p:txBody>
      </p:sp>
      <p:sp>
        <p:nvSpPr>
          <p:cNvPr id="76" name="Google Shape;76;g15650f20396_3_5"/>
          <p:cNvSpPr txBox="1"/>
          <p:nvPr/>
        </p:nvSpPr>
        <p:spPr>
          <a:xfrm>
            <a:off x="1311950" y="2599388"/>
            <a:ext cx="2399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5"/>
                </a:solidFill>
              </a:rPr>
              <a:t>Calculate exponential value</a:t>
            </a:r>
            <a:endParaRPr>
              <a:solidFill>
                <a:schemeClr val="accent5"/>
              </a:solidFill>
            </a:endParaRPr>
          </a:p>
        </p:txBody>
      </p:sp>
      <p:pic>
        <p:nvPicPr>
          <p:cNvPr id="77" name="Google Shape;77;g15650f20396_3_5"/>
          <p:cNvPicPr preferRelativeResize="0"/>
          <p:nvPr/>
        </p:nvPicPr>
        <p:blipFill>
          <a:blip r:embed="rId5">
            <a:alphaModFix/>
          </a:blip>
          <a:stretch>
            <a:fillRect/>
          </a:stretch>
        </p:blipFill>
        <p:spPr>
          <a:xfrm>
            <a:off x="5521663" y="779213"/>
            <a:ext cx="2981325" cy="1590675"/>
          </a:xfrm>
          <a:prstGeom prst="rect">
            <a:avLst/>
          </a:prstGeom>
          <a:noFill/>
          <a:ln>
            <a:noFill/>
          </a:ln>
        </p:spPr>
      </p:pic>
      <p:sp>
        <p:nvSpPr>
          <p:cNvPr id="78" name="Google Shape;78;g15650f20396_3_5"/>
          <p:cNvSpPr txBox="1"/>
          <p:nvPr/>
        </p:nvSpPr>
        <p:spPr>
          <a:xfrm>
            <a:off x="5521675" y="2769250"/>
            <a:ext cx="3525000" cy="174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700">
                <a:solidFill>
                  <a:schemeClr val="accent5"/>
                </a:solidFill>
              </a:rPr>
              <a:t>Definition and Usage</a:t>
            </a:r>
            <a:endParaRPr b="1" sz="1700">
              <a:solidFill>
                <a:schemeClr val="accent5"/>
              </a:solidFill>
            </a:endParaRPr>
          </a:p>
          <a:p>
            <a:pPr indent="0" lvl="0" marL="0" rtl="0" algn="l">
              <a:lnSpc>
                <a:spcPct val="115000"/>
              </a:lnSpc>
              <a:spcBef>
                <a:spcPts val="1200"/>
              </a:spcBef>
              <a:spcAft>
                <a:spcPts val="0"/>
              </a:spcAft>
              <a:buNone/>
            </a:pPr>
            <a:r>
              <a:rPr lang="en" sz="1100">
                <a:solidFill>
                  <a:schemeClr val="dk1"/>
                </a:solidFill>
              </a:rPr>
              <a:t>The toFixed() method converts a number to a string.</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The toFixed() method rounds the string to a specified number of decimals.</a:t>
            </a:r>
            <a:endParaRPr sz="1100">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1563492def3_0_13"/>
          <p:cNvSpPr txBox="1"/>
          <p:nvPr/>
        </p:nvSpPr>
        <p:spPr>
          <a:xfrm>
            <a:off x="0" y="0"/>
            <a:ext cx="9109800" cy="5102700"/>
          </a:xfrm>
          <a:prstGeom prst="rect">
            <a:avLst/>
          </a:prstGeom>
          <a:noFill/>
          <a:ln>
            <a:noFill/>
          </a:ln>
        </p:spPr>
        <p:txBody>
          <a:bodyPr anchorCtr="0" anchor="t" bIns="91425" lIns="91425" spcFirstLastPara="1" rIns="91425" wrap="square" tIns="91425">
            <a:spAutoFit/>
          </a:bodyPr>
          <a:lstStyle/>
          <a:p>
            <a:pPr indent="0" lvl="0" marL="0" rtl="0" algn="l">
              <a:lnSpc>
                <a:spcPct val="133333"/>
              </a:lnSpc>
              <a:spcBef>
                <a:spcPts val="0"/>
              </a:spcBef>
              <a:spcAft>
                <a:spcPts val="0"/>
              </a:spcAft>
              <a:buNone/>
            </a:pPr>
            <a:r>
              <a:rPr i="1" lang="en" sz="1350">
                <a:solidFill>
                  <a:srgbClr val="A7A7A7"/>
                </a:solidFill>
                <a:highlight>
                  <a:srgbClr val="0C1924"/>
                </a:highlight>
                <a:latin typeface="Courier New"/>
                <a:ea typeface="Courier New"/>
                <a:cs typeface="Courier New"/>
                <a:sym typeface="Courier New"/>
              </a:rPr>
              <a:t>// The population of a city increases at a rate proportional to the present number. It has an initial population of 50000 that increases by 15% in 10 years. What will be the population in 30 years?</a:t>
            </a:r>
            <a:endParaRPr i="1" sz="1350">
              <a:solidFill>
                <a:srgbClr val="A7A7A7"/>
              </a:solidFill>
              <a:highlight>
                <a:srgbClr val="0C1924"/>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i="1" sz="1350">
              <a:solidFill>
                <a:srgbClr val="A7A7A7"/>
              </a:solidFill>
              <a:highlight>
                <a:srgbClr val="0C1924"/>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rgbClr val="3DC8FF"/>
                </a:solidFill>
                <a:highlight>
                  <a:srgbClr val="0C1924"/>
                </a:highlight>
                <a:latin typeface="Courier New"/>
                <a:ea typeface="Courier New"/>
                <a:cs typeface="Courier New"/>
                <a:sym typeface="Courier New"/>
              </a:rPr>
              <a:t>console</a:t>
            </a:r>
            <a:r>
              <a:rPr lang="en" sz="1350">
                <a:solidFill>
                  <a:srgbClr val="00DBFF"/>
                </a:solidFill>
                <a:highlight>
                  <a:srgbClr val="0C1924"/>
                </a:highlight>
                <a:latin typeface="Courier New"/>
                <a:ea typeface="Courier New"/>
                <a:cs typeface="Courier New"/>
                <a:sym typeface="Courier New"/>
              </a:rPr>
              <a:t>.</a:t>
            </a:r>
            <a:r>
              <a:rPr lang="en" sz="1350">
                <a:solidFill>
                  <a:srgbClr val="E0C911"/>
                </a:solidFill>
                <a:highlight>
                  <a:srgbClr val="0C1924"/>
                </a:highlight>
                <a:latin typeface="Courier New"/>
                <a:ea typeface="Courier New"/>
                <a:cs typeface="Courier New"/>
                <a:sym typeface="Courier New"/>
              </a:rPr>
              <a:t>log</a:t>
            </a:r>
            <a:r>
              <a:rPr lang="en" sz="1350">
                <a:solidFill>
                  <a:srgbClr val="00DBFF"/>
                </a:solidFill>
                <a:highlight>
                  <a:srgbClr val="0C1924"/>
                </a:highlight>
                <a:latin typeface="Courier New"/>
                <a:ea typeface="Courier New"/>
                <a:cs typeface="Courier New"/>
                <a:sym typeface="Courier New"/>
              </a:rPr>
              <a:t>(</a:t>
            </a:r>
            <a:r>
              <a:rPr lang="en" sz="1350">
                <a:solidFill>
                  <a:srgbClr val="FF3554"/>
                </a:solidFill>
                <a:highlight>
                  <a:srgbClr val="0C1924"/>
                </a:highlight>
                <a:latin typeface="Courier New"/>
                <a:ea typeface="Courier New"/>
                <a:cs typeface="Courier New"/>
                <a:sym typeface="Courier New"/>
              </a:rPr>
              <a:t>`Rate of growth is directly proportional to the present population number P(t) at time t,</a:t>
            </a:r>
            <a:r>
              <a:rPr lang="en" sz="1350">
                <a:solidFill>
                  <a:srgbClr val="74FF00"/>
                </a:solidFill>
                <a:highlight>
                  <a:srgbClr val="0C1924"/>
                </a:highlight>
                <a:latin typeface="Courier New"/>
                <a:ea typeface="Courier New"/>
                <a:cs typeface="Courier New"/>
                <a:sym typeface="Courier New"/>
              </a:rPr>
              <a:t>\n</a:t>
            </a:r>
            <a:r>
              <a:rPr lang="en" sz="1350">
                <a:solidFill>
                  <a:srgbClr val="FF3554"/>
                </a:solidFill>
                <a:highlight>
                  <a:srgbClr val="0C1924"/>
                </a:highlight>
                <a:latin typeface="Courier New"/>
                <a:ea typeface="Courier New"/>
                <a:cs typeface="Courier New"/>
                <a:sym typeface="Courier New"/>
              </a:rPr>
              <a:t>`</a:t>
            </a:r>
            <a:r>
              <a:rPr lang="en" sz="1350">
                <a:solidFill>
                  <a:srgbClr val="00DBFF"/>
                </a:solidFill>
                <a:highlight>
                  <a:srgbClr val="0C1924"/>
                </a:highlight>
                <a:latin typeface="Courier New"/>
                <a:ea typeface="Courier New"/>
                <a:cs typeface="Courier New"/>
                <a:sym typeface="Courier New"/>
              </a:rPr>
              <a:t>)</a:t>
            </a:r>
            <a:endParaRPr sz="1350">
              <a:solidFill>
                <a:srgbClr val="00DBFF"/>
              </a:solidFill>
              <a:highlight>
                <a:srgbClr val="0C1924"/>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rgbClr val="3DC8FF"/>
                </a:solidFill>
                <a:highlight>
                  <a:srgbClr val="0C1924"/>
                </a:highlight>
                <a:latin typeface="Courier New"/>
                <a:ea typeface="Courier New"/>
                <a:cs typeface="Courier New"/>
                <a:sym typeface="Courier New"/>
              </a:rPr>
              <a:t>console</a:t>
            </a:r>
            <a:r>
              <a:rPr lang="en" sz="1350">
                <a:solidFill>
                  <a:srgbClr val="00DBFF"/>
                </a:solidFill>
                <a:highlight>
                  <a:srgbClr val="0C1924"/>
                </a:highlight>
                <a:latin typeface="Courier New"/>
                <a:ea typeface="Courier New"/>
                <a:cs typeface="Courier New"/>
                <a:sym typeface="Courier New"/>
              </a:rPr>
              <a:t>.</a:t>
            </a:r>
            <a:r>
              <a:rPr lang="en" sz="1350">
                <a:solidFill>
                  <a:srgbClr val="E0C911"/>
                </a:solidFill>
                <a:highlight>
                  <a:srgbClr val="0C1924"/>
                </a:highlight>
                <a:latin typeface="Courier New"/>
                <a:ea typeface="Courier New"/>
                <a:cs typeface="Courier New"/>
                <a:sym typeface="Courier New"/>
              </a:rPr>
              <a:t>log</a:t>
            </a:r>
            <a:r>
              <a:rPr lang="en" sz="1350">
                <a:solidFill>
                  <a:srgbClr val="00DBFF"/>
                </a:solidFill>
                <a:highlight>
                  <a:srgbClr val="0C1924"/>
                </a:highlight>
                <a:latin typeface="Courier New"/>
                <a:ea typeface="Courier New"/>
                <a:cs typeface="Courier New"/>
                <a:sym typeface="Courier New"/>
              </a:rPr>
              <a:t>(</a:t>
            </a:r>
            <a:r>
              <a:rPr lang="en" sz="1350">
                <a:solidFill>
                  <a:srgbClr val="FF3554"/>
                </a:solidFill>
                <a:highlight>
                  <a:srgbClr val="0C1924"/>
                </a:highlight>
                <a:latin typeface="Courier New"/>
                <a:ea typeface="Courier New"/>
                <a:cs typeface="Courier New"/>
                <a:sym typeface="Courier New"/>
              </a:rPr>
              <a:t>`dp/dt = kp</a:t>
            </a:r>
            <a:r>
              <a:rPr lang="en" sz="1350">
                <a:solidFill>
                  <a:srgbClr val="74FF00"/>
                </a:solidFill>
                <a:highlight>
                  <a:srgbClr val="0C1924"/>
                </a:highlight>
                <a:latin typeface="Courier New"/>
                <a:ea typeface="Courier New"/>
                <a:cs typeface="Courier New"/>
                <a:sym typeface="Courier New"/>
              </a:rPr>
              <a:t>\n</a:t>
            </a:r>
            <a:r>
              <a:rPr lang="en" sz="1350">
                <a:solidFill>
                  <a:srgbClr val="FF3554"/>
                </a:solidFill>
                <a:highlight>
                  <a:srgbClr val="0C1924"/>
                </a:highlight>
                <a:latin typeface="Courier New"/>
                <a:ea typeface="Courier New"/>
                <a:cs typeface="Courier New"/>
                <a:sym typeface="Courier New"/>
              </a:rPr>
              <a:t>`</a:t>
            </a:r>
            <a:r>
              <a:rPr lang="en" sz="1350">
                <a:solidFill>
                  <a:srgbClr val="00DBFF"/>
                </a:solidFill>
                <a:highlight>
                  <a:srgbClr val="0C1924"/>
                </a:highlight>
                <a:latin typeface="Courier New"/>
                <a:ea typeface="Courier New"/>
                <a:cs typeface="Courier New"/>
                <a:sym typeface="Courier New"/>
              </a:rPr>
              <a:t>)</a:t>
            </a:r>
            <a:endParaRPr sz="1350">
              <a:solidFill>
                <a:srgbClr val="00DBFF"/>
              </a:solidFill>
              <a:highlight>
                <a:srgbClr val="0C1924"/>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rgbClr val="00DBFF"/>
              </a:solidFill>
              <a:highlight>
                <a:srgbClr val="0C1924"/>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rgbClr val="15D73D"/>
                </a:solidFill>
                <a:highlight>
                  <a:srgbClr val="0C1924"/>
                </a:highlight>
                <a:latin typeface="Courier New"/>
                <a:ea typeface="Courier New"/>
                <a:cs typeface="Courier New"/>
                <a:sym typeface="Courier New"/>
              </a:rPr>
              <a:t>let</a:t>
            </a:r>
            <a:r>
              <a:rPr lang="en" sz="1350">
                <a:solidFill>
                  <a:srgbClr val="00DBFF"/>
                </a:solidFill>
                <a:highlight>
                  <a:srgbClr val="0C1924"/>
                </a:highlight>
                <a:latin typeface="Courier New"/>
                <a:ea typeface="Courier New"/>
                <a:cs typeface="Courier New"/>
                <a:sym typeface="Courier New"/>
              </a:rPr>
              <a:t> </a:t>
            </a:r>
            <a:r>
              <a:rPr lang="en" sz="1350">
                <a:solidFill>
                  <a:srgbClr val="FFA800"/>
                </a:solidFill>
                <a:highlight>
                  <a:srgbClr val="0C1924"/>
                </a:highlight>
                <a:latin typeface="Courier New"/>
                <a:ea typeface="Courier New"/>
                <a:cs typeface="Courier New"/>
                <a:sym typeface="Courier New"/>
              </a:rPr>
              <a:t>p0</a:t>
            </a:r>
            <a:r>
              <a:rPr lang="en" sz="1350">
                <a:solidFill>
                  <a:srgbClr val="00DBFF"/>
                </a:solidFill>
                <a:highlight>
                  <a:srgbClr val="0C1924"/>
                </a:highlight>
                <a:latin typeface="Courier New"/>
                <a:ea typeface="Courier New"/>
                <a:cs typeface="Courier New"/>
                <a:sym typeface="Courier New"/>
              </a:rPr>
              <a:t> </a:t>
            </a:r>
            <a:r>
              <a:rPr lang="en" sz="1350">
                <a:solidFill>
                  <a:srgbClr val="74FF00"/>
                </a:solidFill>
                <a:highlight>
                  <a:srgbClr val="0C1924"/>
                </a:highlight>
                <a:latin typeface="Courier New"/>
                <a:ea typeface="Courier New"/>
                <a:cs typeface="Courier New"/>
                <a:sym typeface="Courier New"/>
              </a:rPr>
              <a:t>=</a:t>
            </a:r>
            <a:r>
              <a:rPr lang="en" sz="1350">
                <a:solidFill>
                  <a:srgbClr val="00DBFF"/>
                </a:solidFill>
                <a:highlight>
                  <a:srgbClr val="0C1924"/>
                </a:highlight>
                <a:latin typeface="Courier New"/>
                <a:ea typeface="Courier New"/>
                <a:cs typeface="Courier New"/>
                <a:sym typeface="Courier New"/>
              </a:rPr>
              <a:t> </a:t>
            </a:r>
            <a:r>
              <a:rPr lang="en" sz="1350">
                <a:solidFill>
                  <a:srgbClr val="FF5F20"/>
                </a:solidFill>
                <a:highlight>
                  <a:srgbClr val="0C1924"/>
                </a:highlight>
                <a:latin typeface="Courier New"/>
                <a:ea typeface="Courier New"/>
                <a:cs typeface="Courier New"/>
                <a:sym typeface="Courier New"/>
              </a:rPr>
              <a:t>50000</a:t>
            </a:r>
            <a:r>
              <a:rPr lang="en" sz="1350">
                <a:solidFill>
                  <a:srgbClr val="00DBFF"/>
                </a:solidFill>
                <a:highlight>
                  <a:srgbClr val="0C1924"/>
                </a:highlight>
                <a:latin typeface="Courier New"/>
                <a:ea typeface="Courier New"/>
                <a:cs typeface="Courier New"/>
                <a:sym typeface="Courier New"/>
              </a:rPr>
              <a:t>, </a:t>
            </a:r>
            <a:r>
              <a:rPr lang="en" sz="1350">
                <a:solidFill>
                  <a:srgbClr val="FFA800"/>
                </a:solidFill>
                <a:highlight>
                  <a:srgbClr val="0C1924"/>
                </a:highlight>
                <a:latin typeface="Courier New"/>
                <a:ea typeface="Courier New"/>
                <a:cs typeface="Courier New"/>
                <a:sym typeface="Courier New"/>
              </a:rPr>
              <a:t>t</a:t>
            </a:r>
            <a:r>
              <a:rPr lang="en" sz="1350">
                <a:solidFill>
                  <a:srgbClr val="00DBFF"/>
                </a:solidFill>
                <a:highlight>
                  <a:srgbClr val="0C1924"/>
                </a:highlight>
                <a:latin typeface="Courier New"/>
                <a:ea typeface="Courier New"/>
                <a:cs typeface="Courier New"/>
                <a:sym typeface="Courier New"/>
              </a:rPr>
              <a:t>, </a:t>
            </a:r>
            <a:r>
              <a:rPr lang="en" sz="1350">
                <a:solidFill>
                  <a:srgbClr val="FFA800"/>
                </a:solidFill>
                <a:highlight>
                  <a:srgbClr val="0C1924"/>
                </a:highlight>
                <a:latin typeface="Courier New"/>
                <a:ea typeface="Courier New"/>
                <a:cs typeface="Courier New"/>
                <a:sym typeface="Courier New"/>
              </a:rPr>
              <a:t>t10</a:t>
            </a:r>
            <a:r>
              <a:rPr lang="en" sz="1350">
                <a:solidFill>
                  <a:srgbClr val="00DBFF"/>
                </a:solidFill>
                <a:highlight>
                  <a:srgbClr val="0C1924"/>
                </a:highlight>
                <a:latin typeface="Courier New"/>
                <a:ea typeface="Courier New"/>
                <a:cs typeface="Courier New"/>
                <a:sym typeface="Courier New"/>
              </a:rPr>
              <a:t> </a:t>
            </a:r>
            <a:r>
              <a:rPr lang="en" sz="1350">
                <a:solidFill>
                  <a:srgbClr val="74FF00"/>
                </a:solidFill>
                <a:highlight>
                  <a:srgbClr val="0C1924"/>
                </a:highlight>
                <a:latin typeface="Courier New"/>
                <a:ea typeface="Courier New"/>
                <a:cs typeface="Courier New"/>
                <a:sym typeface="Courier New"/>
              </a:rPr>
              <a:t>=</a:t>
            </a:r>
            <a:r>
              <a:rPr lang="en" sz="1350">
                <a:solidFill>
                  <a:srgbClr val="00DBFF"/>
                </a:solidFill>
                <a:highlight>
                  <a:srgbClr val="0C1924"/>
                </a:highlight>
                <a:latin typeface="Courier New"/>
                <a:ea typeface="Courier New"/>
                <a:cs typeface="Courier New"/>
                <a:sym typeface="Courier New"/>
              </a:rPr>
              <a:t> </a:t>
            </a:r>
            <a:r>
              <a:rPr lang="en" sz="1350">
                <a:solidFill>
                  <a:srgbClr val="FF5F20"/>
                </a:solidFill>
                <a:highlight>
                  <a:srgbClr val="0C1924"/>
                </a:highlight>
                <a:latin typeface="Courier New"/>
                <a:ea typeface="Courier New"/>
                <a:cs typeface="Courier New"/>
                <a:sym typeface="Courier New"/>
              </a:rPr>
              <a:t>10</a:t>
            </a:r>
            <a:r>
              <a:rPr lang="en" sz="1350">
                <a:solidFill>
                  <a:srgbClr val="00DBFF"/>
                </a:solidFill>
                <a:highlight>
                  <a:srgbClr val="0C1924"/>
                </a:highlight>
                <a:latin typeface="Courier New"/>
                <a:ea typeface="Courier New"/>
                <a:cs typeface="Courier New"/>
                <a:sym typeface="Courier New"/>
              </a:rPr>
              <a:t>, </a:t>
            </a:r>
            <a:r>
              <a:rPr lang="en" sz="1350">
                <a:solidFill>
                  <a:srgbClr val="FFA800"/>
                </a:solidFill>
                <a:highlight>
                  <a:srgbClr val="0C1924"/>
                </a:highlight>
                <a:latin typeface="Courier New"/>
                <a:ea typeface="Courier New"/>
                <a:cs typeface="Courier New"/>
                <a:sym typeface="Courier New"/>
              </a:rPr>
              <a:t>t30</a:t>
            </a:r>
            <a:r>
              <a:rPr lang="en" sz="1350">
                <a:solidFill>
                  <a:srgbClr val="00DBFF"/>
                </a:solidFill>
                <a:highlight>
                  <a:srgbClr val="0C1924"/>
                </a:highlight>
                <a:latin typeface="Courier New"/>
                <a:ea typeface="Courier New"/>
                <a:cs typeface="Courier New"/>
                <a:sym typeface="Courier New"/>
              </a:rPr>
              <a:t> </a:t>
            </a:r>
            <a:r>
              <a:rPr lang="en" sz="1350">
                <a:solidFill>
                  <a:srgbClr val="74FF00"/>
                </a:solidFill>
                <a:highlight>
                  <a:srgbClr val="0C1924"/>
                </a:highlight>
                <a:latin typeface="Courier New"/>
                <a:ea typeface="Courier New"/>
                <a:cs typeface="Courier New"/>
                <a:sym typeface="Courier New"/>
              </a:rPr>
              <a:t>=</a:t>
            </a:r>
            <a:r>
              <a:rPr lang="en" sz="1350">
                <a:solidFill>
                  <a:srgbClr val="00DBFF"/>
                </a:solidFill>
                <a:highlight>
                  <a:srgbClr val="0C1924"/>
                </a:highlight>
                <a:latin typeface="Courier New"/>
                <a:ea typeface="Courier New"/>
                <a:cs typeface="Courier New"/>
                <a:sym typeface="Courier New"/>
              </a:rPr>
              <a:t> </a:t>
            </a:r>
            <a:r>
              <a:rPr lang="en" sz="1350">
                <a:solidFill>
                  <a:srgbClr val="FF5F20"/>
                </a:solidFill>
                <a:highlight>
                  <a:srgbClr val="0C1924"/>
                </a:highlight>
                <a:latin typeface="Courier New"/>
                <a:ea typeface="Courier New"/>
                <a:cs typeface="Courier New"/>
                <a:sym typeface="Courier New"/>
              </a:rPr>
              <a:t>30</a:t>
            </a:r>
            <a:r>
              <a:rPr lang="en" sz="1350">
                <a:solidFill>
                  <a:srgbClr val="00DBFF"/>
                </a:solidFill>
                <a:highlight>
                  <a:srgbClr val="0C1924"/>
                </a:highlight>
                <a:latin typeface="Courier New"/>
                <a:ea typeface="Courier New"/>
                <a:cs typeface="Courier New"/>
                <a:sym typeface="Courier New"/>
              </a:rPr>
              <a:t>;</a:t>
            </a:r>
            <a:endParaRPr sz="1350">
              <a:solidFill>
                <a:srgbClr val="00DBFF"/>
              </a:solidFill>
              <a:highlight>
                <a:srgbClr val="0C1924"/>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rgbClr val="3DC8FF"/>
                </a:solidFill>
                <a:highlight>
                  <a:srgbClr val="0C1924"/>
                </a:highlight>
                <a:latin typeface="Courier New"/>
                <a:ea typeface="Courier New"/>
                <a:cs typeface="Courier New"/>
                <a:sym typeface="Courier New"/>
              </a:rPr>
              <a:t>console</a:t>
            </a:r>
            <a:r>
              <a:rPr lang="en" sz="1350">
                <a:solidFill>
                  <a:srgbClr val="00DBFF"/>
                </a:solidFill>
                <a:highlight>
                  <a:srgbClr val="0C1924"/>
                </a:highlight>
                <a:latin typeface="Courier New"/>
                <a:ea typeface="Courier New"/>
                <a:cs typeface="Courier New"/>
                <a:sym typeface="Courier New"/>
              </a:rPr>
              <a:t>.</a:t>
            </a:r>
            <a:r>
              <a:rPr lang="en" sz="1350">
                <a:solidFill>
                  <a:srgbClr val="E0C911"/>
                </a:solidFill>
                <a:highlight>
                  <a:srgbClr val="0C1924"/>
                </a:highlight>
                <a:latin typeface="Courier New"/>
                <a:ea typeface="Courier New"/>
                <a:cs typeface="Courier New"/>
                <a:sym typeface="Courier New"/>
              </a:rPr>
              <a:t>log</a:t>
            </a:r>
            <a:r>
              <a:rPr lang="en" sz="1350">
                <a:solidFill>
                  <a:srgbClr val="00DBFF"/>
                </a:solidFill>
                <a:highlight>
                  <a:srgbClr val="0C1924"/>
                </a:highlight>
                <a:latin typeface="Courier New"/>
                <a:ea typeface="Courier New"/>
                <a:cs typeface="Courier New"/>
                <a:sym typeface="Courier New"/>
              </a:rPr>
              <a:t>(</a:t>
            </a:r>
            <a:r>
              <a:rPr lang="en" sz="1350">
                <a:solidFill>
                  <a:srgbClr val="FF3554"/>
                </a:solidFill>
                <a:highlight>
                  <a:srgbClr val="0C1924"/>
                </a:highlight>
                <a:latin typeface="Courier New"/>
                <a:ea typeface="Courier New"/>
                <a:cs typeface="Courier New"/>
                <a:sym typeface="Courier New"/>
              </a:rPr>
              <a:t>`Given that,</a:t>
            </a:r>
            <a:r>
              <a:rPr lang="en" sz="1350">
                <a:solidFill>
                  <a:srgbClr val="74FF00"/>
                </a:solidFill>
                <a:highlight>
                  <a:srgbClr val="0C1924"/>
                </a:highlight>
                <a:latin typeface="Courier New"/>
                <a:ea typeface="Courier New"/>
                <a:cs typeface="Courier New"/>
                <a:sym typeface="Courier New"/>
              </a:rPr>
              <a:t>\n\t</a:t>
            </a:r>
            <a:r>
              <a:rPr lang="en" sz="1350">
                <a:solidFill>
                  <a:srgbClr val="FF3554"/>
                </a:solidFill>
                <a:highlight>
                  <a:srgbClr val="0C1924"/>
                </a:highlight>
                <a:latin typeface="Courier New"/>
                <a:ea typeface="Courier New"/>
                <a:cs typeface="Courier New"/>
                <a:sym typeface="Courier New"/>
              </a:rPr>
              <a:t> Initial population is </a:t>
            </a:r>
            <a:r>
              <a:rPr lang="en" sz="1350">
                <a:solidFill>
                  <a:srgbClr val="15D73D"/>
                </a:solidFill>
                <a:highlight>
                  <a:srgbClr val="0C1924"/>
                </a:highlight>
                <a:latin typeface="Courier New"/>
                <a:ea typeface="Courier New"/>
                <a:cs typeface="Courier New"/>
                <a:sym typeface="Courier New"/>
              </a:rPr>
              <a:t>${</a:t>
            </a:r>
            <a:r>
              <a:rPr lang="en" sz="1350">
                <a:solidFill>
                  <a:srgbClr val="FFA800"/>
                </a:solidFill>
                <a:highlight>
                  <a:srgbClr val="0C1924"/>
                </a:highlight>
                <a:latin typeface="Courier New"/>
                <a:ea typeface="Courier New"/>
                <a:cs typeface="Courier New"/>
                <a:sym typeface="Courier New"/>
              </a:rPr>
              <a:t>p0</a:t>
            </a:r>
            <a:r>
              <a:rPr lang="en" sz="1350">
                <a:solidFill>
                  <a:srgbClr val="15D73D"/>
                </a:solidFill>
                <a:highlight>
                  <a:srgbClr val="0C1924"/>
                </a:highlight>
                <a:latin typeface="Courier New"/>
                <a:ea typeface="Courier New"/>
                <a:cs typeface="Courier New"/>
                <a:sym typeface="Courier New"/>
              </a:rPr>
              <a:t>}</a:t>
            </a:r>
            <a:r>
              <a:rPr lang="en" sz="1350">
                <a:solidFill>
                  <a:srgbClr val="74FF00"/>
                </a:solidFill>
                <a:highlight>
                  <a:srgbClr val="0C1924"/>
                </a:highlight>
                <a:latin typeface="Courier New"/>
                <a:ea typeface="Courier New"/>
                <a:cs typeface="Courier New"/>
                <a:sym typeface="Courier New"/>
              </a:rPr>
              <a:t>\n</a:t>
            </a:r>
            <a:r>
              <a:rPr lang="en" sz="1350">
                <a:solidFill>
                  <a:srgbClr val="FF3554"/>
                </a:solidFill>
                <a:highlight>
                  <a:srgbClr val="0C1924"/>
                </a:highlight>
                <a:latin typeface="Courier New"/>
                <a:ea typeface="Courier New"/>
                <a:cs typeface="Courier New"/>
                <a:sym typeface="Courier New"/>
              </a:rPr>
              <a:t>`</a:t>
            </a:r>
            <a:r>
              <a:rPr lang="en" sz="1350">
                <a:solidFill>
                  <a:srgbClr val="00DBFF"/>
                </a:solidFill>
                <a:highlight>
                  <a:srgbClr val="0C1924"/>
                </a:highlight>
                <a:latin typeface="Courier New"/>
                <a:ea typeface="Courier New"/>
                <a:cs typeface="Courier New"/>
                <a:sym typeface="Courier New"/>
              </a:rPr>
              <a:t>)</a:t>
            </a:r>
            <a:endParaRPr sz="1350">
              <a:solidFill>
                <a:srgbClr val="00DBFF"/>
              </a:solidFill>
              <a:highlight>
                <a:srgbClr val="0C1924"/>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rgbClr val="15D73D"/>
                </a:solidFill>
                <a:highlight>
                  <a:srgbClr val="0C1924"/>
                </a:highlight>
                <a:latin typeface="Courier New"/>
                <a:ea typeface="Courier New"/>
                <a:cs typeface="Courier New"/>
                <a:sym typeface="Courier New"/>
              </a:rPr>
              <a:t>let</a:t>
            </a:r>
            <a:r>
              <a:rPr lang="en" sz="1350">
                <a:solidFill>
                  <a:srgbClr val="00DBFF"/>
                </a:solidFill>
                <a:highlight>
                  <a:srgbClr val="0C1924"/>
                </a:highlight>
                <a:latin typeface="Courier New"/>
                <a:ea typeface="Courier New"/>
                <a:cs typeface="Courier New"/>
                <a:sym typeface="Courier New"/>
              </a:rPr>
              <a:t> </a:t>
            </a:r>
            <a:r>
              <a:rPr lang="en" sz="1350">
                <a:solidFill>
                  <a:srgbClr val="FFA800"/>
                </a:solidFill>
                <a:highlight>
                  <a:srgbClr val="0C1924"/>
                </a:highlight>
                <a:latin typeface="Courier New"/>
                <a:ea typeface="Courier New"/>
                <a:cs typeface="Courier New"/>
                <a:sym typeface="Courier New"/>
              </a:rPr>
              <a:t>p10</a:t>
            </a:r>
            <a:r>
              <a:rPr lang="en" sz="1350">
                <a:solidFill>
                  <a:srgbClr val="00DBFF"/>
                </a:solidFill>
                <a:highlight>
                  <a:srgbClr val="0C1924"/>
                </a:highlight>
                <a:latin typeface="Courier New"/>
                <a:ea typeface="Courier New"/>
                <a:cs typeface="Courier New"/>
                <a:sym typeface="Courier New"/>
              </a:rPr>
              <a:t> </a:t>
            </a:r>
            <a:r>
              <a:rPr lang="en" sz="1350">
                <a:solidFill>
                  <a:srgbClr val="74FF00"/>
                </a:solidFill>
                <a:highlight>
                  <a:srgbClr val="0C1924"/>
                </a:highlight>
                <a:latin typeface="Courier New"/>
                <a:ea typeface="Courier New"/>
                <a:cs typeface="Courier New"/>
                <a:sym typeface="Courier New"/>
              </a:rPr>
              <a:t>=</a:t>
            </a:r>
            <a:r>
              <a:rPr lang="en" sz="1350">
                <a:solidFill>
                  <a:srgbClr val="00DBFF"/>
                </a:solidFill>
                <a:highlight>
                  <a:srgbClr val="0C1924"/>
                </a:highlight>
                <a:latin typeface="Courier New"/>
                <a:ea typeface="Courier New"/>
                <a:cs typeface="Courier New"/>
                <a:sym typeface="Courier New"/>
              </a:rPr>
              <a:t> </a:t>
            </a:r>
            <a:r>
              <a:rPr lang="en" sz="1350">
                <a:solidFill>
                  <a:srgbClr val="FFA800"/>
                </a:solidFill>
                <a:highlight>
                  <a:srgbClr val="0C1924"/>
                </a:highlight>
                <a:latin typeface="Courier New"/>
                <a:ea typeface="Courier New"/>
                <a:cs typeface="Courier New"/>
                <a:sym typeface="Courier New"/>
              </a:rPr>
              <a:t>p0</a:t>
            </a:r>
            <a:r>
              <a:rPr lang="en" sz="1350">
                <a:solidFill>
                  <a:srgbClr val="00DBFF"/>
                </a:solidFill>
                <a:highlight>
                  <a:srgbClr val="0C1924"/>
                </a:highlight>
                <a:latin typeface="Courier New"/>
                <a:ea typeface="Courier New"/>
                <a:cs typeface="Courier New"/>
                <a:sym typeface="Courier New"/>
              </a:rPr>
              <a:t> </a:t>
            </a:r>
            <a:r>
              <a:rPr lang="en" sz="1350">
                <a:solidFill>
                  <a:srgbClr val="74FF00"/>
                </a:solidFill>
                <a:highlight>
                  <a:srgbClr val="0C1924"/>
                </a:highlight>
                <a:latin typeface="Courier New"/>
                <a:ea typeface="Courier New"/>
                <a:cs typeface="Courier New"/>
                <a:sym typeface="Courier New"/>
              </a:rPr>
              <a:t>+</a:t>
            </a:r>
            <a:r>
              <a:rPr lang="en" sz="1350">
                <a:solidFill>
                  <a:srgbClr val="00DBFF"/>
                </a:solidFill>
                <a:highlight>
                  <a:srgbClr val="0C1924"/>
                </a:highlight>
                <a:latin typeface="Courier New"/>
                <a:ea typeface="Courier New"/>
                <a:cs typeface="Courier New"/>
                <a:sym typeface="Courier New"/>
              </a:rPr>
              <a:t> (</a:t>
            </a:r>
            <a:r>
              <a:rPr lang="en" sz="1350">
                <a:solidFill>
                  <a:srgbClr val="FFA800"/>
                </a:solidFill>
                <a:highlight>
                  <a:srgbClr val="0C1924"/>
                </a:highlight>
                <a:latin typeface="Courier New"/>
                <a:ea typeface="Courier New"/>
                <a:cs typeface="Courier New"/>
                <a:sym typeface="Courier New"/>
              </a:rPr>
              <a:t>p0</a:t>
            </a:r>
            <a:r>
              <a:rPr lang="en" sz="1350">
                <a:solidFill>
                  <a:srgbClr val="00DBFF"/>
                </a:solidFill>
                <a:highlight>
                  <a:srgbClr val="0C1924"/>
                </a:highlight>
                <a:latin typeface="Courier New"/>
                <a:ea typeface="Courier New"/>
                <a:cs typeface="Courier New"/>
                <a:sym typeface="Courier New"/>
              </a:rPr>
              <a:t> </a:t>
            </a:r>
            <a:r>
              <a:rPr lang="en" sz="1350">
                <a:solidFill>
                  <a:srgbClr val="74FF00"/>
                </a:solidFill>
                <a:highlight>
                  <a:srgbClr val="0C1924"/>
                </a:highlight>
                <a:latin typeface="Courier New"/>
                <a:ea typeface="Courier New"/>
                <a:cs typeface="Courier New"/>
                <a:sym typeface="Courier New"/>
              </a:rPr>
              <a:t>*</a:t>
            </a:r>
            <a:r>
              <a:rPr lang="en" sz="1350">
                <a:solidFill>
                  <a:srgbClr val="00DBFF"/>
                </a:solidFill>
                <a:highlight>
                  <a:srgbClr val="0C1924"/>
                </a:highlight>
                <a:latin typeface="Courier New"/>
                <a:ea typeface="Courier New"/>
                <a:cs typeface="Courier New"/>
                <a:sym typeface="Courier New"/>
              </a:rPr>
              <a:t> </a:t>
            </a:r>
            <a:r>
              <a:rPr lang="en" sz="1350">
                <a:solidFill>
                  <a:srgbClr val="FF5F20"/>
                </a:solidFill>
                <a:highlight>
                  <a:srgbClr val="0C1924"/>
                </a:highlight>
                <a:latin typeface="Courier New"/>
                <a:ea typeface="Courier New"/>
                <a:cs typeface="Courier New"/>
                <a:sym typeface="Courier New"/>
              </a:rPr>
              <a:t>15</a:t>
            </a:r>
            <a:r>
              <a:rPr lang="en" sz="1350">
                <a:solidFill>
                  <a:srgbClr val="00DBFF"/>
                </a:solidFill>
                <a:highlight>
                  <a:srgbClr val="0C1924"/>
                </a:highlight>
                <a:latin typeface="Courier New"/>
                <a:ea typeface="Courier New"/>
                <a:cs typeface="Courier New"/>
                <a:sym typeface="Courier New"/>
              </a:rPr>
              <a:t> </a:t>
            </a:r>
            <a:r>
              <a:rPr lang="en" sz="1350">
                <a:solidFill>
                  <a:srgbClr val="74FF00"/>
                </a:solidFill>
                <a:highlight>
                  <a:srgbClr val="0C1924"/>
                </a:highlight>
                <a:latin typeface="Courier New"/>
                <a:ea typeface="Courier New"/>
                <a:cs typeface="Courier New"/>
                <a:sym typeface="Courier New"/>
              </a:rPr>
              <a:t>/</a:t>
            </a:r>
            <a:r>
              <a:rPr lang="en" sz="1350">
                <a:solidFill>
                  <a:srgbClr val="00DBFF"/>
                </a:solidFill>
                <a:highlight>
                  <a:srgbClr val="0C1924"/>
                </a:highlight>
                <a:latin typeface="Courier New"/>
                <a:ea typeface="Courier New"/>
                <a:cs typeface="Courier New"/>
                <a:sym typeface="Courier New"/>
              </a:rPr>
              <a:t> </a:t>
            </a:r>
            <a:r>
              <a:rPr lang="en" sz="1350">
                <a:solidFill>
                  <a:srgbClr val="FF5F20"/>
                </a:solidFill>
                <a:highlight>
                  <a:srgbClr val="0C1924"/>
                </a:highlight>
                <a:latin typeface="Courier New"/>
                <a:ea typeface="Courier New"/>
                <a:cs typeface="Courier New"/>
                <a:sym typeface="Courier New"/>
              </a:rPr>
              <a:t>100</a:t>
            </a:r>
            <a:r>
              <a:rPr lang="en" sz="1350">
                <a:solidFill>
                  <a:srgbClr val="00DBFF"/>
                </a:solidFill>
                <a:highlight>
                  <a:srgbClr val="0C1924"/>
                </a:highlight>
                <a:latin typeface="Courier New"/>
                <a:ea typeface="Courier New"/>
                <a:cs typeface="Courier New"/>
                <a:sym typeface="Courier New"/>
              </a:rPr>
              <a:t>);</a:t>
            </a:r>
            <a:endParaRPr sz="1350">
              <a:solidFill>
                <a:srgbClr val="00DBFF"/>
              </a:solidFill>
              <a:highlight>
                <a:srgbClr val="0C1924"/>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rgbClr val="3DC8FF"/>
                </a:solidFill>
                <a:highlight>
                  <a:srgbClr val="0C1924"/>
                </a:highlight>
                <a:latin typeface="Courier New"/>
                <a:ea typeface="Courier New"/>
                <a:cs typeface="Courier New"/>
                <a:sym typeface="Courier New"/>
              </a:rPr>
              <a:t>console</a:t>
            </a:r>
            <a:r>
              <a:rPr lang="en" sz="1350">
                <a:solidFill>
                  <a:srgbClr val="00DBFF"/>
                </a:solidFill>
                <a:highlight>
                  <a:srgbClr val="0C1924"/>
                </a:highlight>
                <a:latin typeface="Courier New"/>
                <a:ea typeface="Courier New"/>
                <a:cs typeface="Courier New"/>
                <a:sym typeface="Courier New"/>
              </a:rPr>
              <a:t>.</a:t>
            </a:r>
            <a:r>
              <a:rPr lang="en" sz="1350">
                <a:solidFill>
                  <a:srgbClr val="E0C911"/>
                </a:solidFill>
                <a:highlight>
                  <a:srgbClr val="0C1924"/>
                </a:highlight>
                <a:latin typeface="Courier New"/>
                <a:ea typeface="Courier New"/>
                <a:cs typeface="Courier New"/>
                <a:sym typeface="Courier New"/>
              </a:rPr>
              <a:t>log</a:t>
            </a:r>
            <a:r>
              <a:rPr lang="en" sz="1350">
                <a:solidFill>
                  <a:srgbClr val="00DBFF"/>
                </a:solidFill>
                <a:highlight>
                  <a:srgbClr val="0C1924"/>
                </a:highlight>
                <a:latin typeface="Courier New"/>
                <a:ea typeface="Courier New"/>
                <a:cs typeface="Courier New"/>
                <a:sym typeface="Courier New"/>
              </a:rPr>
              <a:t>(</a:t>
            </a:r>
            <a:r>
              <a:rPr lang="en" sz="1350">
                <a:solidFill>
                  <a:srgbClr val="FF3554"/>
                </a:solidFill>
                <a:highlight>
                  <a:srgbClr val="0C1924"/>
                </a:highlight>
                <a:latin typeface="Courier New"/>
                <a:ea typeface="Courier New"/>
                <a:cs typeface="Courier New"/>
                <a:sym typeface="Courier New"/>
              </a:rPr>
              <a:t>`Population after 10 years = </a:t>
            </a:r>
            <a:r>
              <a:rPr lang="en" sz="1350">
                <a:solidFill>
                  <a:srgbClr val="15D73D"/>
                </a:solidFill>
                <a:highlight>
                  <a:srgbClr val="0C1924"/>
                </a:highlight>
                <a:latin typeface="Courier New"/>
                <a:ea typeface="Courier New"/>
                <a:cs typeface="Courier New"/>
                <a:sym typeface="Courier New"/>
              </a:rPr>
              <a:t>${</a:t>
            </a:r>
            <a:r>
              <a:rPr lang="en" sz="1350">
                <a:solidFill>
                  <a:srgbClr val="FFA800"/>
                </a:solidFill>
                <a:highlight>
                  <a:srgbClr val="0C1924"/>
                </a:highlight>
                <a:latin typeface="Courier New"/>
                <a:ea typeface="Courier New"/>
                <a:cs typeface="Courier New"/>
                <a:sym typeface="Courier New"/>
              </a:rPr>
              <a:t>p10</a:t>
            </a:r>
            <a:r>
              <a:rPr lang="en" sz="1350">
                <a:solidFill>
                  <a:srgbClr val="15D73D"/>
                </a:solidFill>
                <a:highlight>
                  <a:srgbClr val="0C1924"/>
                </a:highlight>
                <a:latin typeface="Courier New"/>
                <a:ea typeface="Courier New"/>
                <a:cs typeface="Courier New"/>
                <a:sym typeface="Courier New"/>
              </a:rPr>
              <a:t>}</a:t>
            </a:r>
            <a:r>
              <a:rPr lang="en" sz="1350">
                <a:solidFill>
                  <a:srgbClr val="74FF00"/>
                </a:solidFill>
                <a:highlight>
                  <a:srgbClr val="0C1924"/>
                </a:highlight>
                <a:latin typeface="Courier New"/>
                <a:ea typeface="Courier New"/>
                <a:cs typeface="Courier New"/>
                <a:sym typeface="Courier New"/>
              </a:rPr>
              <a:t>\n</a:t>
            </a:r>
            <a:r>
              <a:rPr lang="en" sz="1350">
                <a:solidFill>
                  <a:srgbClr val="FF3554"/>
                </a:solidFill>
                <a:highlight>
                  <a:srgbClr val="0C1924"/>
                </a:highlight>
                <a:latin typeface="Courier New"/>
                <a:ea typeface="Courier New"/>
                <a:cs typeface="Courier New"/>
                <a:sym typeface="Courier New"/>
              </a:rPr>
              <a:t>`</a:t>
            </a:r>
            <a:r>
              <a:rPr lang="en" sz="1350">
                <a:solidFill>
                  <a:srgbClr val="00DBFF"/>
                </a:solidFill>
                <a:highlight>
                  <a:srgbClr val="0C1924"/>
                </a:highlight>
                <a:latin typeface="Courier New"/>
                <a:ea typeface="Courier New"/>
                <a:cs typeface="Courier New"/>
                <a:sym typeface="Courier New"/>
              </a:rPr>
              <a:t>)</a:t>
            </a:r>
            <a:endParaRPr sz="1350">
              <a:solidFill>
                <a:srgbClr val="00DBFF"/>
              </a:solidFill>
              <a:highlight>
                <a:srgbClr val="0C1924"/>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rgbClr val="00DBFF"/>
              </a:solidFill>
              <a:highlight>
                <a:srgbClr val="0C1924"/>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rgbClr val="15D73D"/>
                </a:solidFill>
                <a:highlight>
                  <a:srgbClr val="0C1924"/>
                </a:highlight>
                <a:latin typeface="Courier New"/>
                <a:ea typeface="Courier New"/>
                <a:cs typeface="Courier New"/>
                <a:sym typeface="Courier New"/>
              </a:rPr>
              <a:t>let</a:t>
            </a:r>
            <a:r>
              <a:rPr lang="en" sz="1350">
                <a:solidFill>
                  <a:srgbClr val="00DBFF"/>
                </a:solidFill>
                <a:highlight>
                  <a:srgbClr val="0C1924"/>
                </a:highlight>
                <a:latin typeface="Courier New"/>
                <a:ea typeface="Courier New"/>
                <a:cs typeface="Courier New"/>
                <a:sym typeface="Courier New"/>
              </a:rPr>
              <a:t> </a:t>
            </a:r>
            <a:r>
              <a:rPr lang="en" sz="1350">
                <a:solidFill>
                  <a:srgbClr val="FFA800"/>
                </a:solidFill>
                <a:highlight>
                  <a:srgbClr val="0C1924"/>
                </a:highlight>
                <a:latin typeface="Courier New"/>
                <a:ea typeface="Courier New"/>
                <a:cs typeface="Courier New"/>
                <a:sym typeface="Courier New"/>
              </a:rPr>
              <a:t>k</a:t>
            </a:r>
            <a:r>
              <a:rPr lang="en" sz="1350">
                <a:solidFill>
                  <a:srgbClr val="00DBFF"/>
                </a:solidFill>
                <a:highlight>
                  <a:srgbClr val="0C1924"/>
                </a:highlight>
                <a:latin typeface="Courier New"/>
                <a:ea typeface="Courier New"/>
                <a:cs typeface="Courier New"/>
                <a:sym typeface="Courier New"/>
              </a:rPr>
              <a:t> </a:t>
            </a:r>
            <a:r>
              <a:rPr lang="en" sz="1350">
                <a:solidFill>
                  <a:srgbClr val="74FF00"/>
                </a:solidFill>
                <a:highlight>
                  <a:srgbClr val="0C1924"/>
                </a:highlight>
                <a:latin typeface="Courier New"/>
                <a:ea typeface="Courier New"/>
                <a:cs typeface="Courier New"/>
                <a:sym typeface="Courier New"/>
              </a:rPr>
              <a:t>=</a:t>
            </a:r>
            <a:r>
              <a:rPr lang="en" sz="1350">
                <a:solidFill>
                  <a:srgbClr val="00DBFF"/>
                </a:solidFill>
                <a:highlight>
                  <a:srgbClr val="0C1924"/>
                </a:highlight>
                <a:latin typeface="Courier New"/>
                <a:ea typeface="Courier New"/>
                <a:cs typeface="Courier New"/>
                <a:sym typeface="Courier New"/>
              </a:rPr>
              <a:t> </a:t>
            </a:r>
            <a:r>
              <a:rPr lang="en" sz="1350">
                <a:solidFill>
                  <a:srgbClr val="74FF00"/>
                </a:solidFill>
                <a:highlight>
                  <a:srgbClr val="0C1924"/>
                </a:highlight>
                <a:latin typeface="Courier New"/>
                <a:ea typeface="Courier New"/>
                <a:cs typeface="Courier New"/>
                <a:sym typeface="Courier New"/>
              </a:rPr>
              <a:t>-</a:t>
            </a:r>
            <a:r>
              <a:rPr lang="en" sz="1350">
                <a:solidFill>
                  <a:srgbClr val="00DBFF"/>
                </a:solidFill>
                <a:highlight>
                  <a:srgbClr val="0C1924"/>
                </a:highlight>
                <a:latin typeface="Courier New"/>
                <a:ea typeface="Courier New"/>
                <a:cs typeface="Courier New"/>
                <a:sym typeface="Courier New"/>
              </a:rPr>
              <a:t>(</a:t>
            </a:r>
            <a:r>
              <a:rPr lang="en" sz="1350">
                <a:solidFill>
                  <a:srgbClr val="3DC8FF"/>
                </a:solidFill>
                <a:highlight>
                  <a:srgbClr val="0C1924"/>
                </a:highlight>
                <a:latin typeface="Courier New"/>
                <a:ea typeface="Courier New"/>
                <a:cs typeface="Courier New"/>
                <a:sym typeface="Courier New"/>
              </a:rPr>
              <a:t>Math</a:t>
            </a:r>
            <a:r>
              <a:rPr lang="en" sz="1350">
                <a:solidFill>
                  <a:srgbClr val="00DBFF"/>
                </a:solidFill>
                <a:highlight>
                  <a:srgbClr val="0C1924"/>
                </a:highlight>
                <a:latin typeface="Courier New"/>
                <a:ea typeface="Courier New"/>
                <a:cs typeface="Courier New"/>
                <a:sym typeface="Courier New"/>
              </a:rPr>
              <a:t>.</a:t>
            </a:r>
            <a:r>
              <a:rPr lang="en" sz="1350">
                <a:solidFill>
                  <a:srgbClr val="E0C911"/>
                </a:solidFill>
                <a:highlight>
                  <a:srgbClr val="0C1924"/>
                </a:highlight>
                <a:latin typeface="Courier New"/>
                <a:ea typeface="Courier New"/>
                <a:cs typeface="Courier New"/>
                <a:sym typeface="Courier New"/>
              </a:rPr>
              <a:t>log</a:t>
            </a:r>
            <a:r>
              <a:rPr lang="en" sz="1350">
                <a:solidFill>
                  <a:srgbClr val="00DBFF"/>
                </a:solidFill>
                <a:highlight>
                  <a:srgbClr val="0C1924"/>
                </a:highlight>
                <a:latin typeface="Courier New"/>
                <a:ea typeface="Courier New"/>
                <a:cs typeface="Courier New"/>
                <a:sym typeface="Courier New"/>
              </a:rPr>
              <a:t>(</a:t>
            </a:r>
            <a:r>
              <a:rPr lang="en" sz="1350">
                <a:solidFill>
                  <a:srgbClr val="FFA800"/>
                </a:solidFill>
                <a:highlight>
                  <a:srgbClr val="0C1924"/>
                </a:highlight>
                <a:latin typeface="Courier New"/>
                <a:ea typeface="Courier New"/>
                <a:cs typeface="Courier New"/>
                <a:sym typeface="Courier New"/>
              </a:rPr>
              <a:t>p0</a:t>
            </a:r>
            <a:r>
              <a:rPr lang="en" sz="1350">
                <a:solidFill>
                  <a:srgbClr val="00DBFF"/>
                </a:solidFill>
                <a:highlight>
                  <a:srgbClr val="0C1924"/>
                </a:highlight>
                <a:latin typeface="Courier New"/>
                <a:ea typeface="Courier New"/>
                <a:cs typeface="Courier New"/>
                <a:sym typeface="Courier New"/>
              </a:rPr>
              <a:t> </a:t>
            </a:r>
            <a:r>
              <a:rPr lang="en" sz="1350">
                <a:solidFill>
                  <a:srgbClr val="74FF00"/>
                </a:solidFill>
                <a:highlight>
                  <a:srgbClr val="0C1924"/>
                </a:highlight>
                <a:latin typeface="Courier New"/>
                <a:ea typeface="Courier New"/>
                <a:cs typeface="Courier New"/>
                <a:sym typeface="Courier New"/>
              </a:rPr>
              <a:t>/</a:t>
            </a:r>
            <a:r>
              <a:rPr lang="en" sz="1350">
                <a:solidFill>
                  <a:srgbClr val="00DBFF"/>
                </a:solidFill>
                <a:highlight>
                  <a:srgbClr val="0C1924"/>
                </a:highlight>
                <a:latin typeface="Courier New"/>
                <a:ea typeface="Courier New"/>
                <a:cs typeface="Courier New"/>
                <a:sym typeface="Courier New"/>
              </a:rPr>
              <a:t> </a:t>
            </a:r>
            <a:r>
              <a:rPr lang="en" sz="1350">
                <a:solidFill>
                  <a:srgbClr val="FFA800"/>
                </a:solidFill>
                <a:highlight>
                  <a:srgbClr val="0C1924"/>
                </a:highlight>
                <a:latin typeface="Courier New"/>
                <a:ea typeface="Courier New"/>
                <a:cs typeface="Courier New"/>
                <a:sym typeface="Courier New"/>
              </a:rPr>
              <a:t>p10</a:t>
            </a:r>
            <a:r>
              <a:rPr lang="en" sz="1350">
                <a:solidFill>
                  <a:srgbClr val="00DBFF"/>
                </a:solidFill>
                <a:highlight>
                  <a:srgbClr val="0C1924"/>
                </a:highlight>
                <a:latin typeface="Courier New"/>
                <a:ea typeface="Courier New"/>
                <a:cs typeface="Courier New"/>
                <a:sym typeface="Courier New"/>
              </a:rPr>
              <a:t>) </a:t>
            </a:r>
            <a:r>
              <a:rPr lang="en" sz="1350">
                <a:solidFill>
                  <a:srgbClr val="74FF00"/>
                </a:solidFill>
                <a:highlight>
                  <a:srgbClr val="0C1924"/>
                </a:highlight>
                <a:latin typeface="Courier New"/>
                <a:ea typeface="Courier New"/>
                <a:cs typeface="Courier New"/>
                <a:sym typeface="Courier New"/>
              </a:rPr>
              <a:t>/</a:t>
            </a:r>
            <a:r>
              <a:rPr lang="en" sz="1350">
                <a:solidFill>
                  <a:srgbClr val="00DBFF"/>
                </a:solidFill>
                <a:highlight>
                  <a:srgbClr val="0C1924"/>
                </a:highlight>
                <a:latin typeface="Courier New"/>
                <a:ea typeface="Courier New"/>
                <a:cs typeface="Courier New"/>
                <a:sym typeface="Courier New"/>
              </a:rPr>
              <a:t> </a:t>
            </a:r>
            <a:r>
              <a:rPr lang="en" sz="1350">
                <a:solidFill>
                  <a:srgbClr val="FFA800"/>
                </a:solidFill>
                <a:highlight>
                  <a:srgbClr val="0C1924"/>
                </a:highlight>
                <a:latin typeface="Courier New"/>
                <a:ea typeface="Courier New"/>
                <a:cs typeface="Courier New"/>
                <a:sym typeface="Courier New"/>
              </a:rPr>
              <a:t>t10</a:t>
            </a:r>
            <a:r>
              <a:rPr lang="en" sz="1350">
                <a:solidFill>
                  <a:srgbClr val="00DBFF"/>
                </a:solidFill>
                <a:highlight>
                  <a:srgbClr val="0C1924"/>
                </a:highlight>
                <a:latin typeface="Courier New"/>
                <a:ea typeface="Courier New"/>
                <a:cs typeface="Courier New"/>
                <a:sym typeface="Courier New"/>
              </a:rPr>
              <a:t>);</a:t>
            </a:r>
            <a:endParaRPr sz="1350">
              <a:solidFill>
                <a:srgbClr val="00DBFF"/>
              </a:solidFill>
              <a:highlight>
                <a:srgbClr val="0C1924"/>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rgbClr val="15D73D"/>
                </a:solidFill>
                <a:highlight>
                  <a:srgbClr val="0C1924"/>
                </a:highlight>
                <a:latin typeface="Courier New"/>
                <a:ea typeface="Courier New"/>
                <a:cs typeface="Courier New"/>
                <a:sym typeface="Courier New"/>
              </a:rPr>
              <a:t>let</a:t>
            </a:r>
            <a:r>
              <a:rPr lang="en" sz="1350">
                <a:solidFill>
                  <a:srgbClr val="00DBFF"/>
                </a:solidFill>
                <a:highlight>
                  <a:srgbClr val="0C1924"/>
                </a:highlight>
                <a:latin typeface="Courier New"/>
                <a:ea typeface="Courier New"/>
                <a:cs typeface="Courier New"/>
                <a:sym typeface="Courier New"/>
              </a:rPr>
              <a:t> </a:t>
            </a:r>
            <a:r>
              <a:rPr lang="en" sz="1350">
                <a:solidFill>
                  <a:srgbClr val="FFA800"/>
                </a:solidFill>
                <a:highlight>
                  <a:srgbClr val="0C1924"/>
                </a:highlight>
                <a:latin typeface="Courier New"/>
                <a:ea typeface="Courier New"/>
                <a:cs typeface="Courier New"/>
                <a:sym typeface="Courier New"/>
              </a:rPr>
              <a:t>p30</a:t>
            </a:r>
            <a:r>
              <a:rPr lang="en" sz="1350">
                <a:solidFill>
                  <a:srgbClr val="00DBFF"/>
                </a:solidFill>
                <a:highlight>
                  <a:srgbClr val="0C1924"/>
                </a:highlight>
                <a:latin typeface="Courier New"/>
                <a:ea typeface="Courier New"/>
                <a:cs typeface="Courier New"/>
                <a:sym typeface="Courier New"/>
              </a:rPr>
              <a:t> </a:t>
            </a:r>
            <a:r>
              <a:rPr lang="en" sz="1350">
                <a:solidFill>
                  <a:srgbClr val="74FF00"/>
                </a:solidFill>
                <a:highlight>
                  <a:srgbClr val="0C1924"/>
                </a:highlight>
                <a:latin typeface="Courier New"/>
                <a:ea typeface="Courier New"/>
                <a:cs typeface="Courier New"/>
                <a:sym typeface="Courier New"/>
              </a:rPr>
              <a:t>=</a:t>
            </a:r>
            <a:r>
              <a:rPr lang="en" sz="1350">
                <a:solidFill>
                  <a:srgbClr val="00DBFF"/>
                </a:solidFill>
                <a:highlight>
                  <a:srgbClr val="0C1924"/>
                </a:highlight>
                <a:latin typeface="Courier New"/>
                <a:ea typeface="Courier New"/>
                <a:cs typeface="Courier New"/>
                <a:sym typeface="Courier New"/>
              </a:rPr>
              <a:t> </a:t>
            </a:r>
            <a:r>
              <a:rPr lang="en" sz="1350">
                <a:solidFill>
                  <a:srgbClr val="FFA800"/>
                </a:solidFill>
                <a:highlight>
                  <a:srgbClr val="0C1924"/>
                </a:highlight>
                <a:latin typeface="Courier New"/>
                <a:ea typeface="Courier New"/>
                <a:cs typeface="Courier New"/>
                <a:sym typeface="Courier New"/>
              </a:rPr>
              <a:t>p0</a:t>
            </a:r>
            <a:r>
              <a:rPr lang="en" sz="1350">
                <a:solidFill>
                  <a:srgbClr val="00DBFF"/>
                </a:solidFill>
                <a:highlight>
                  <a:srgbClr val="0C1924"/>
                </a:highlight>
                <a:latin typeface="Courier New"/>
                <a:ea typeface="Courier New"/>
                <a:cs typeface="Courier New"/>
                <a:sym typeface="Courier New"/>
              </a:rPr>
              <a:t> </a:t>
            </a:r>
            <a:r>
              <a:rPr lang="en" sz="1350">
                <a:solidFill>
                  <a:srgbClr val="74FF00"/>
                </a:solidFill>
                <a:highlight>
                  <a:srgbClr val="0C1924"/>
                </a:highlight>
                <a:latin typeface="Courier New"/>
                <a:ea typeface="Courier New"/>
                <a:cs typeface="Courier New"/>
                <a:sym typeface="Courier New"/>
              </a:rPr>
              <a:t>*</a:t>
            </a:r>
            <a:r>
              <a:rPr lang="en" sz="1350">
                <a:solidFill>
                  <a:srgbClr val="00DBFF"/>
                </a:solidFill>
                <a:highlight>
                  <a:srgbClr val="0C1924"/>
                </a:highlight>
                <a:latin typeface="Courier New"/>
                <a:ea typeface="Courier New"/>
                <a:cs typeface="Courier New"/>
                <a:sym typeface="Courier New"/>
              </a:rPr>
              <a:t> </a:t>
            </a:r>
            <a:r>
              <a:rPr lang="en" sz="1350">
                <a:solidFill>
                  <a:srgbClr val="3DC8FF"/>
                </a:solidFill>
                <a:highlight>
                  <a:srgbClr val="0C1924"/>
                </a:highlight>
                <a:latin typeface="Courier New"/>
                <a:ea typeface="Courier New"/>
                <a:cs typeface="Courier New"/>
                <a:sym typeface="Courier New"/>
              </a:rPr>
              <a:t>Math</a:t>
            </a:r>
            <a:r>
              <a:rPr lang="en" sz="1350">
                <a:solidFill>
                  <a:srgbClr val="00DBFF"/>
                </a:solidFill>
                <a:highlight>
                  <a:srgbClr val="0C1924"/>
                </a:highlight>
                <a:latin typeface="Courier New"/>
                <a:ea typeface="Courier New"/>
                <a:cs typeface="Courier New"/>
                <a:sym typeface="Courier New"/>
              </a:rPr>
              <a:t>.</a:t>
            </a:r>
            <a:r>
              <a:rPr lang="en" sz="1350">
                <a:solidFill>
                  <a:srgbClr val="E0C911"/>
                </a:solidFill>
                <a:highlight>
                  <a:srgbClr val="0C1924"/>
                </a:highlight>
                <a:latin typeface="Courier New"/>
                <a:ea typeface="Courier New"/>
                <a:cs typeface="Courier New"/>
                <a:sym typeface="Courier New"/>
              </a:rPr>
              <a:t>exp</a:t>
            </a:r>
            <a:r>
              <a:rPr lang="en" sz="1350">
                <a:solidFill>
                  <a:srgbClr val="00DBFF"/>
                </a:solidFill>
                <a:highlight>
                  <a:srgbClr val="0C1924"/>
                </a:highlight>
                <a:latin typeface="Courier New"/>
                <a:ea typeface="Courier New"/>
                <a:cs typeface="Courier New"/>
                <a:sym typeface="Courier New"/>
              </a:rPr>
              <a:t>(</a:t>
            </a:r>
            <a:r>
              <a:rPr lang="en" sz="1350">
                <a:solidFill>
                  <a:srgbClr val="FFA800"/>
                </a:solidFill>
                <a:highlight>
                  <a:srgbClr val="0C1924"/>
                </a:highlight>
                <a:latin typeface="Courier New"/>
                <a:ea typeface="Courier New"/>
                <a:cs typeface="Courier New"/>
                <a:sym typeface="Courier New"/>
              </a:rPr>
              <a:t>k</a:t>
            </a:r>
            <a:r>
              <a:rPr lang="en" sz="1350">
                <a:solidFill>
                  <a:srgbClr val="00DBFF"/>
                </a:solidFill>
                <a:highlight>
                  <a:srgbClr val="0C1924"/>
                </a:highlight>
                <a:latin typeface="Courier New"/>
                <a:ea typeface="Courier New"/>
                <a:cs typeface="Courier New"/>
                <a:sym typeface="Courier New"/>
              </a:rPr>
              <a:t> </a:t>
            </a:r>
            <a:r>
              <a:rPr lang="en" sz="1350">
                <a:solidFill>
                  <a:srgbClr val="74FF00"/>
                </a:solidFill>
                <a:highlight>
                  <a:srgbClr val="0C1924"/>
                </a:highlight>
                <a:latin typeface="Courier New"/>
                <a:ea typeface="Courier New"/>
                <a:cs typeface="Courier New"/>
                <a:sym typeface="Courier New"/>
              </a:rPr>
              <a:t>*</a:t>
            </a:r>
            <a:r>
              <a:rPr lang="en" sz="1350">
                <a:solidFill>
                  <a:srgbClr val="00DBFF"/>
                </a:solidFill>
                <a:highlight>
                  <a:srgbClr val="0C1924"/>
                </a:highlight>
                <a:latin typeface="Courier New"/>
                <a:ea typeface="Courier New"/>
                <a:cs typeface="Courier New"/>
                <a:sym typeface="Courier New"/>
              </a:rPr>
              <a:t> </a:t>
            </a:r>
            <a:r>
              <a:rPr lang="en" sz="1350">
                <a:solidFill>
                  <a:srgbClr val="FFA800"/>
                </a:solidFill>
                <a:highlight>
                  <a:srgbClr val="0C1924"/>
                </a:highlight>
                <a:latin typeface="Courier New"/>
                <a:ea typeface="Courier New"/>
                <a:cs typeface="Courier New"/>
                <a:sym typeface="Courier New"/>
              </a:rPr>
              <a:t>t30</a:t>
            </a:r>
            <a:r>
              <a:rPr lang="en" sz="1350">
                <a:solidFill>
                  <a:srgbClr val="00DBFF"/>
                </a:solidFill>
                <a:highlight>
                  <a:srgbClr val="0C1924"/>
                </a:highlight>
                <a:latin typeface="Courier New"/>
                <a:ea typeface="Courier New"/>
                <a:cs typeface="Courier New"/>
                <a:sym typeface="Courier New"/>
              </a:rPr>
              <a:t>);</a:t>
            </a:r>
            <a:endParaRPr sz="1350">
              <a:solidFill>
                <a:srgbClr val="00DBFF"/>
              </a:solidFill>
              <a:highlight>
                <a:srgbClr val="0C1924"/>
              </a:highlight>
              <a:latin typeface="Courier New"/>
              <a:ea typeface="Courier New"/>
              <a:cs typeface="Courier New"/>
              <a:sym typeface="Courier New"/>
            </a:endParaRPr>
          </a:p>
          <a:p>
            <a:pPr indent="0" lvl="0" marL="0" rtl="0" algn="l">
              <a:lnSpc>
                <a:spcPct val="133333"/>
              </a:lnSpc>
              <a:spcBef>
                <a:spcPts val="0"/>
              </a:spcBef>
              <a:spcAft>
                <a:spcPts val="0"/>
              </a:spcAft>
              <a:buNone/>
            </a:pPr>
            <a:r>
              <a:t/>
            </a:r>
            <a:endParaRPr sz="1350">
              <a:solidFill>
                <a:srgbClr val="00DBFF"/>
              </a:solidFill>
              <a:highlight>
                <a:srgbClr val="0C1924"/>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rgbClr val="3DC8FF"/>
                </a:solidFill>
                <a:highlight>
                  <a:srgbClr val="0C1924"/>
                </a:highlight>
                <a:latin typeface="Courier New"/>
                <a:ea typeface="Courier New"/>
                <a:cs typeface="Courier New"/>
                <a:sym typeface="Courier New"/>
              </a:rPr>
              <a:t>console</a:t>
            </a:r>
            <a:r>
              <a:rPr lang="en" sz="1350">
                <a:solidFill>
                  <a:srgbClr val="00DBFF"/>
                </a:solidFill>
                <a:highlight>
                  <a:srgbClr val="0C1924"/>
                </a:highlight>
                <a:latin typeface="Courier New"/>
                <a:ea typeface="Courier New"/>
                <a:cs typeface="Courier New"/>
                <a:sym typeface="Courier New"/>
              </a:rPr>
              <a:t>.</a:t>
            </a:r>
            <a:r>
              <a:rPr lang="en" sz="1350">
                <a:solidFill>
                  <a:srgbClr val="E0C911"/>
                </a:solidFill>
                <a:highlight>
                  <a:srgbClr val="0C1924"/>
                </a:highlight>
                <a:latin typeface="Courier New"/>
                <a:ea typeface="Courier New"/>
                <a:cs typeface="Courier New"/>
                <a:sym typeface="Courier New"/>
              </a:rPr>
              <a:t>log</a:t>
            </a:r>
            <a:r>
              <a:rPr lang="en" sz="1350">
                <a:solidFill>
                  <a:srgbClr val="00DBFF"/>
                </a:solidFill>
                <a:highlight>
                  <a:srgbClr val="0C1924"/>
                </a:highlight>
                <a:latin typeface="Courier New"/>
                <a:ea typeface="Courier New"/>
                <a:cs typeface="Courier New"/>
                <a:sym typeface="Courier New"/>
              </a:rPr>
              <a:t>(</a:t>
            </a:r>
            <a:r>
              <a:rPr lang="en" sz="1350">
                <a:solidFill>
                  <a:srgbClr val="FF3554"/>
                </a:solidFill>
                <a:highlight>
                  <a:srgbClr val="0C1924"/>
                </a:highlight>
                <a:latin typeface="Courier New"/>
                <a:ea typeface="Courier New"/>
                <a:cs typeface="Courier New"/>
                <a:sym typeface="Courier New"/>
              </a:rPr>
              <a:t>`Population constant k = </a:t>
            </a:r>
            <a:r>
              <a:rPr lang="en" sz="1350">
                <a:solidFill>
                  <a:srgbClr val="15D73D"/>
                </a:solidFill>
                <a:highlight>
                  <a:srgbClr val="0C1924"/>
                </a:highlight>
                <a:latin typeface="Courier New"/>
                <a:ea typeface="Courier New"/>
                <a:cs typeface="Courier New"/>
                <a:sym typeface="Courier New"/>
              </a:rPr>
              <a:t>${</a:t>
            </a:r>
            <a:r>
              <a:rPr lang="en" sz="1350">
                <a:solidFill>
                  <a:srgbClr val="FFA800"/>
                </a:solidFill>
                <a:highlight>
                  <a:srgbClr val="0C1924"/>
                </a:highlight>
                <a:latin typeface="Courier New"/>
                <a:ea typeface="Courier New"/>
                <a:cs typeface="Courier New"/>
                <a:sym typeface="Courier New"/>
              </a:rPr>
              <a:t>k</a:t>
            </a:r>
            <a:r>
              <a:rPr lang="en" sz="1350">
                <a:solidFill>
                  <a:srgbClr val="00DBFF"/>
                </a:solidFill>
                <a:highlight>
                  <a:srgbClr val="0C1924"/>
                </a:highlight>
                <a:latin typeface="Courier New"/>
                <a:ea typeface="Courier New"/>
                <a:cs typeface="Courier New"/>
                <a:sym typeface="Courier New"/>
              </a:rPr>
              <a:t>.</a:t>
            </a:r>
            <a:r>
              <a:rPr lang="en" sz="1350">
                <a:solidFill>
                  <a:srgbClr val="E0C911"/>
                </a:solidFill>
                <a:highlight>
                  <a:srgbClr val="0C1924"/>
                </a:highlight>
                <a:latin typeface="Courier New"/>
                <a:ea typeface="Courier New"/>
                <a:cs typeface="Courier New"/>
                <a:sym typeface="Courier New"/>
              </a:rPr>
              <a:t>toFixed</a:t>
            </a:r>
            <a:r>
              <a:rPr lang="en" sz="1350">
                <a:solidFill>
                  <a:srgbClr val="00DBFF"/>
                </a:solidFill>
                <a:highlight>
                  <a:srgbClr val="0C1924"/>
                </a:highlight>
                <a:latin typeface="Courier New"/>
                <a:ea typeface="Courier New"/>
                <a:cs typeface="Courier New"/>
                <a:sym typeface="Courier New"/>
              </a:rPr>
              <a:t>(</a:t>
            </a:r>
            <a:r>
              <a:rPr lang="en" sz="1350">
                <a:solidFill>
                  <a:srgbClr val="FF5F20"/>
                </a:solidFill>
                <a:highlight>
                  <a:srgbClr val="0C1924"/>
                </a:highlight>
                <a:latin typeface="Courier New"/>
                <a:ea typeface="Courier New"/>
                <a:cs typeface="Courier New"/>
                <a:sym typeface="Courier New"/>
              </a:rPr>
              <a:t>3</a:t>
            </a:r>
            <a:r>
              <a:rPr lang="en" sz="1350">
                <a:solidFill>
                  <a:srgbClr val="00DBFF"/>
                </a:solidFill>
                <a:highlight>
                  <a:srgbClr val="0C1924"/>
                </a:highlight>
                <a:latin typeface="Courier New"/>
                <a:ea typeface="Courier New"/>
                <a:cs typeface="Courier New"/>
                <a:sym typeface="Courier New"/>
              </a:rPr>
              <a:t>)</a:t>
            </a:r>
            <a:r>
              <a:rPr lang="en" sz="1350">
                <a:solidFill>
                  <a:srgbClr val="15D73D"/>
                </a:solidFill>
                <a:highlight>
                  <a:srgbClr val="0C1924"/>
                </a:highlight>
                <a:latin typeface="Courier New"/>
                <a:ea typeface="Courier New"/>
                <a:cs typeface="Courier New"/>
                <a:sym typeface="Courier New"/>
              </a:rPr>
              <a:t>}</a:t>
            </a:r>
            <a:r>
              <a:rPr lang="en" sz="1350">
                <a:solidFill>
                  <a:srgbClr val="74FF00"/>
                </a:solidFill>
                <a:highlight>
                  <a:srgbClr val="0C1924"/>
                </a:highlight>
                <a:latin typeface="Courier New"/>
                <a:ea typeface="Courier New"/>
                <a:cs typeface="Courier New"/>
                <a:sym typeface="Courier New"/>
              </a:rPr>
              <a:t>\n</a:t>
            </a:r>
            <a:r>
              <a:rPr lang="en" sz="1350">
                <a:solidFill>
                  <a:srgbClr val="FF3554"/>
                </a:solidFill>
                <a:highlight>
                  <a:srgbClr val="0C1924"/>
                </a:highlight>
                <a:latin typeface="Courier New"/>
                <a:ea typeface="Courier New"/>
                <a:cs typeface="Courier New"/>
                <a:sym typeface="Courier New"/>
              </a:rPr>
              <a:t>`</a:t>
            </a:r>
            <a:r>
              <a:rPr lang="en" sz="1350">
                <a:solidFill>
                  <a:srgbClr val="00DBFF"/>
                </a:solidFill>
                <a:highlight>
                  <a:srgbClr val="0C1924"/>
                </a:highlight>
                <a:latin typeface="Courier New"/>
                <a:ea typeface="Courier New"/>
                <a:cs typeface="Courier New"/>
                <a:sym typeface="Courier New"/>
              </a:rPr>
              <a:t>)</a:t>
            </a:r>
            <a:endParaRPr sz="1350">
              <a:solidFill>
                <a:srgbClr val="00DBFF"/>
              </a:solidFill>
              <a:highlight>
                <a:srgbClr val="0C1924"/>
              </a:highlight>
              <a:latin typeface="Courier New"/>
              <a:ea typeface="Courier New"/>
              <a:cs typeface="Courier New"/>
              <a:sym typeface="Courier New"/>
            </a:endParaRPr>
          </a:p>
          <a:p>
            <a:pPr indent="0" lvl="0" marL="0" rtl="0" algn="l">
              <a:lnSpc>
                <a:spcPct val="133333"/>
              </a:lnSpc>
              <a:spcBef>
                <a:spcPts val="0"/>
              </a:spcBef>
              <a:spcAft>
                <a:spcPts val="0"/>
              </a:spcAft>
              <a:buNone/>
            </a:pPr>
            <a:r>
              <a:rPr lang="en" sz="1350">
                <a:solidFill>
                  <a:srgbClr val="3DC8FF"/>
                </a:solidFill>
                <a:highlight>
                  <a:srgbClr val="0C1924"/>
                </a:highlight>
                <a:latin typeface="Courier New"/>
                <a:ea typeface="Courier New"/>
                <a:cs typeface="Courier New"/>
                <a:sym typeface="Courier New"/>
              </a:rPr>
              <a:t>console</a:t>
            </a:r>
            <a:r>
              <a:rPr lang="en" sz="1350">
                <a:solidFill>
                  <a:srgbClr val="00DBFF"/>
                </a:solidFill>
                <a:highlight>
                  <a:srgbClr val="0C1924"/>
                </a:highlight>
                <a:latin typeface="Courier New"/>
                <a:ea typeface="Courier New"/>
                <a:cs typeface="Courier New"/>
                <a:sym typeface="Courier New"/>
              </a:rPr>
              <a:t>.</a:t>
            </a:r>
            <a:r>
              <a:rPr lang="en" sz="1350">
                <a:solidFill>
                  <a:srgbClr val="E0C911"/>
                </a:solidFill>
                <a:highlight>
                  <a:srgbClr val="0C1924"/>
                </a:highlight>
                <a:latin typeface="Courier New"/>
                <a:ea typeface="Courier New"/>
                <a:cs typeface="Courier New"/>
                <a:sym typeface="Courier New"/>
              </a:rPr>
              <a:t>log</a:t>
            </a:r>
            <a:r>
              <a:rPr lang="en" sz="1350">
                <a:solidFill>
                  <a:srgbClr val="00DBFF"/>
                </a:solidFill>
                <a:highlight>
                  <a:srgbClr val="0C1924"/>
                </a:highlight>
                <a:latin typeface="Courier New"/>
                <a:ea typeface="Courier New"/>
                <a:cs typeface="Courier New"/>
                <a:sym typeface="Courier New"/>
              </a:rPr>
              <a:t>(</a:t>
            </a:r>
            <a:r>
              <a:rPr lang="en" sz="1350">
                <a:solidFill>
                  <a:srgbClr val="FF3554"/>
                </a:solidFill>
                <a:highlight>
                  <a:srgbClr val="0C1924"/>
                </a:highlight>
                <a:latin typeface="Courier New"/>
                <a:ea typeface="Courier New"/>
                <a:cs typeface="Courier New"/>
                <a:sym typeface="Courier New"/>
              </a:rPr>
              <a:t>`Population after 30 years = </a:t>
            </a:r>
            <a:r>
              <a:rPr lang="en" sz="1350">
                <a:solidFill>
                  <a:srgbClr val="15D73D"/>
                </a:solidFill>
                <a:highlight>
                  <a:srgbClr val="0C1924"/>
                </a:highlight>
                <a:latin typeface="Courier New"/>
                <a:ea typeface="Courier New"/>
                <a:cs typeface="Courier New"/>
                <a:sym typeface="Courier New"/>
              </a:rPr>
              <a:t>${</a:t>
            </a:r>
            <a:r>
              <a:rPr lang="en" sz="1350">
                <a:solidFill>
                  <a:srgbClr val="FFA800"/>
                </a:solidFill>
                <a:highlight>
                  <a:srgbClr val="0C1924"/>
                </a:highlight>
                <a:latin typeface="Courier New"/>
                <a:ea typeface="Courier New"/>
                <a:cs typeface="Courier New"/>
                <a:sym typeface="Courier New"/>
              </a:rPr>
              <a:t>p30</a:t>
            </a:r>
            <a:r>
              <a:rPr lang="en" sz="1350">
                <a:solidFill>
                  <a:srgbClr val="00DBFF"/>
                </a:solidFill>
                <a:highlight>
                  <a:srgbClr val="0C1924"/>
                </a:highlight>
                <a:latin typeface="Courier New"/>
                <a:ea typeface="Courier New"/>
                <a:cs typeface="Courier New"/>
                <a:sym typeface="Courier New"/>
              </a:rPr>
              <a:t>.</a:t>
            </a:r>
            <a:r>
              <a:rPr lang="en" sz="1350">
                <a:solidFill>
                  <a:srgbClr val="E0C911"/>
                </a:solidFill>
                <a:highlight>
                  <a:srgbClr val="0C1924"/>
                </a:highlight>
                <a:latin typeface="Courier New"/>
                <a:ea typeface="Courier New"/>
                <a:cs typeface="Courier New"/>
                <a:sym typeface="Courier New"/>
              </a:rPr>
              <a:t>toFixed</a:t>
            </a:r>
            <a:r>
              <a:rPr lang="en" sz="1350">
                <a:solidFill>
                  <a:srgbClr val="00DBFF"/>
                </a:solidFill>
                <a:highlight>
                  <a:srgbClr val="0C1924"/>
                </a:highlight>
                <a:latin typeface="Courier New"/>
                <a:ea typeface="Courier New"/>
                <a:cs typeface="Courier New"/>
                <a:sym typeface="Courier New"/>
              </a:rPr>
              <a:t>(</a:t>
            </a:r>
            <a:r>
              <a:rPr lang="en" sz="1350">
                <a:solidFill>
                  <a:srgbClr val="FF5F20"/>
                </a:solidFill>
                <a:highlight>
                  <a:srgbClr val="0C1924"/>
                </a:highlight>
                <a:latin typeface="Courier New"/>
                <a:ea typeface="Courier New"/>
                <a:cs typeface="Courier New"/>
                <a:sym typeface="Courier New"/>
              </a:rPr>
              <a:t>3</a:t>
            </a:r>
            <a:r>
              <a:rPr lang="en" sz="1350">
                <a:solidFill>
                  <a:srgbClr val="00DBFF"/>
                </a:solidFill>
                <a:highlight>
                  <a:srgbClr val="0C1924"/>
                </a:highlight>
                <a:latin typeface="Courier New"/>
                <a:ea typeface="Courier New"/>
                <a:cs typeface="Courier New"/>
                <a:sym typeface="Courier New"/>
              </a:rPr>
              <a:t>)</a:t>
            </a:r>
            <a:r>
              <a:rPr lang="en" sz="1350">
                <a:solidFill>
                  <a:srgbClr val="15D73D"/>
                </a:solidFill>
                <a:highlight>
                  <a:srgbClr val="0C1924"/>
                </a:highlight>
                <a:latin typeface="Courier New"/>
                <a:ea typeface="Courier New"/>
                <a:cs typeface="Courier New"/>
                <a:sym typeface="Courier New"/>
              </a:rPr>
              <a:t>}</a:t>
            </a:r>
            <a:r>
              <a:rPr lang="en" sz="1350">
                <a:solidFill>
                  <a:srgbClr val="74FF00"/>
                </a:solidFill>
                <a:highlight>
                  <a:srgbClr val="0C1924"/>
                </a:highlight>
                <a:latin typeface="Courier New"/>
                <a:ea typeface="Courier New"/>
                <a:cs typeface="Courier New"/>
                <a:sym typeface="Courier New"/>
              </a:rPr>
              <a:t>\n</a:t>
            </a:r>
            <a:r>
              <a:rPr lang="en" sz="1350">
                <a:solidFill>
                  <a:srgbClr val="FF3554"/>
                </a:solidFill>
                <a:highlight>
                  <a:srgbClr val="0C1924"/>
                </a:highlight>
                <a:latin typeface="Courier New"/>
                <a:ea typeface="Courier New"/>
                <a:cs typeface="Courier New"/>
                <a:sym typeface="Courier New"/>
              </a:rPr>
              <a:t>`</a:t>
            </a:r>
            <a:r>
              <a:rPr lang="en" sz="1350">
                <a:solidFill>
                  <a:srgbClr val="00DBFF"/>
                </a:solidFill>
                <a:highlight>
                  <a:srgbClr val="0C1924"/>
                </a:highlight>
                <a:latin typeface="Courier New"/>
                <a:ea typeface="Courier New"/>
                <a:cs typeface="Courier New"/>
                <a:sym typeface="Courier New"/>
              </a:rPr>
              <a:t>)</a:t>
            </a:r>
            <a:endParaRPr sz="1350">
              <a:solidFill>
                <a:srgbClr val="00DBFF"/>
              </a:solidFill>
              <a:highlight>
                <a:srgbClr val="0C1924"/>
              </a:highlight>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1563492def3_0_66"/>
          <p:cNvSpPr txBox="1"/>
          <p:nvPr/>
        </p:nvSpPr>
        <p:spPr>
          <a:xfrm>
            <a:off x="245250" y="406425"/>
            <a:ext cx="2747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900">
                <a:solidFill>
                  <a:schemeClr val="accent5"/>
                </a:solidFill>
              </a:rPr>
              <a:t>Output:</a:t>
            </a:r>
            <a:r>
              <a:rPr b="1" lang="en" sz="2900">
                <a:solidFill>
                  <a:schemeClr val="dk1"/>
                </a:solidFill>
              </a:rPr>
              <a:t> </a:t>
            </a:r>
            <a:endParaRPr b="1" sz="2900">
              <a:solidFill>
                <a:schemeClr val="dk1"/>
              </a:solidFill>
            </a:endParaRPr>
          </a:p>
        </p:txBody>
      </p:sp>
      <p:pic>
        <p:nvPicPr>
          <p:cNvPr id="89" name="Google Shape;89;g1563492def3_0_66"/>
          <p:cNvPicPr preferRelativeResize="0"/>
          <p:nvPr/>
        </p:nvPicPr>
        <p:blipFill>
          <a:blip r:embed="rId3">
            <a:alphaModFix/>
          </a:blip>
          <a:stretch>
            <a:fillRect/>
          </a:stretch>
        </p:blipFill>
        <p:spPr>
          <a:xfrm>
            <a:off x="204788" y="1155250"/>
            <a:ext cx="8734425" cy="3448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g1563492def3_0_72"/>
          <p:cNvPicPr preferRelativeResize="0"/>
          <p:nvPr/>
        </p:nvPicPr>
        <p:blipFill>
          <a:blip r:embed="rId3">
            <a:alphaModFix/>
          </a:blip>
          <a:stretch>
            <a:fillRect/>
          </a:stretch>
        </p:blipFill>
        <p:spPr>
          <a:xfrm>
            <a:off x="637675" y="871675"/>
            <a:ext cx="5558125" cy="4271825"/>
          </a:xfrm>
          <a:prstGeom prst="rect">
            <a:avLst/>
          </a:prstGeom>
          <a:noFill/>
          <a:ln>
            <a:noFill/>
          </a:ln>
        </p:spPr>
      </p:pic>
      <p:sp>
        <p:nvSpPr>
          <p:cNvPr id="95" name="Google Shape;95;g1563492def3_0_72"/>
          <p:cNvSpPr txBox="1"/>
          <p:nvPr/>
        </p:nvSpPr>
        <p:spPr>
          <a:xfrm>
            <a:off x="497525" y="70075"/>
            <a:ext cx="8170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Lato"/>
                <a:ea typeface="Lato"/>
                <a:cs typeface="Lato"/>
                <a:sym typeface="Lato"/>
              </a:rPr>
              <a:t>The rate at which a supercomputer body cools is proportional to the difference between the temperature of the body and that of the surrounding air. If a body in the air at 25°C will cool from 100°C to 75°C in one minute, find its temperature at the end of three minutes.</a:t>
            </a:r>
            <a:endParaRPr>
              <a:solidFill>
                <a:schemeClr val="dk1"/>
              </a:solidFill>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g1563492def3_0_75"/>
          <p:cNvPicPr preferRelativeResize="0"/>
          <p:nvPr/>
        </p:nvPicPr>
        <p:blipFill>
          <a:blip r:embed="rId3">
            <a:alphaModFix/>
          </a:blip>
          <a:stretch>
            <a:fillRect/>
          </a:stretch>
        </p:blipFill>
        <p:spPr>
          <a:xfrm>
            <a:off x="455474" y="772800"/>
            <a:ext cx="7000975" cy="4239324"/>
          </a:xfrm>
          <a:prstGeom prst="rect">
            <a:avLst/>
          </a:prstGeom>
          <a:noFill/>
          <a:ln>
            <a:noFill/>
          </a:ln>
        </p:spPr>
      </p:pic>
      <p:sp>
        <p:nvSpPr>
          <p:cNvPr id="101" name="Google Shape;101;g1563492def3_0_75"/>
          <p:cNvSpPr txBox="1"/>
          <p:nvPr/>
        </p:nvSpPr>
        <p:spPr>
          <a:xfrm>
            <a:off x="504550" y="182200"/>
            <a:ext cx="3006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accent5"/>
                </a:solidFill>
              </a:rPr>
              <a:t>Output</a:t>
            </a:r>
            <a:endParaRPr sz="2400">
              <a:solidFill>
                <a:schemeClr val="accent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1563492def3_0_78"/>
          <p:cNvSpPr txBox="1"/>
          <p:nvPr/>
        </p:nvSpPr>
        <p:spPr>
          <a:xfrm>
            <a:off x="266300" y="1527650"/>
            <a:ext cx="40644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chemeClr val="accent5"/>
                </a:solidFill>
              </a:rPr>
              <a:t>Some important Function Under &lt;math.h&gt; :</a:t>
            </a:r>
            <a:endParaRPr sz="3000">
              <a:solidFill>
                <a:schemeClr val="accent5"/>
              </a:solidFill>
            </a:endParaRPr>
          </a:p>
        </p:txBody>
      </p:sp>
      <p:sp>
        <p:nvSpPr>
          <p:cNvPr id="107" name="Google Shape;107;g1563492def3_0_78"/>
          <p:cNvSpPr txBox="1"/>
          <p:nvPr/>
        </p:nvSpPr>
        <p:spPr>
          <a:xfrm>
            <a:off x="4572000" y="721775"/>
            <a:ext cx="3000000" cy="38535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1200"/>
              </a:spcBef>
              <a:spcAft>
                <a:spcPts val="0"/>
              </a:spcAft>
              <a:buClr>
                <a:schemeClr val="dk1"/>
              </a:buClr>
              <a:buSzPts val="1700"/>
              <a:buChar char="●"/>
            </a:pPr>
            <a:r>
              <a:rPr lang="en" sz="2100">
                <a:solidFill>
                  <a:schemeClr val="dk1"/>
                </a:solidFill>
              </a:rPr>
              <a:t>1) sqrt(x)​</a:t>
            </a:r>
            <a:endParaRPr sz="21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2100">
                <a:solidFill>
                  <a:schemeClr val="dk1"/>
                </a:solidFill>
              </a:rPr>
              <a:t>2) exp(x)​</a:t>
            </a:r>
            <a:endParaRPr sz="21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2100">
                <a:solidFill>
                  <a:schemeClr val="dk1"/>
                </a:solidFill>
              </a:rPr>
              <a:t>3) log(x)​</a:t>
            </a:r>
            <a:endParaRPr sz="21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2100">
                <a:solidFill>
                  <a:schemeClr val="dk1"/>
                </a:solidFill>
              </a:rPr>
              <a:t>4)log10(x)​</a:t>
            </a:r>
            <a:endParaRPr sz="21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2100">
                <a:solidFill>
                  <a:schemeClr val="dk1"/>
                </a:solidFill>
              </a:rPr>
              <a:t>5) fabs(x)​</a:t>
            </a:r>
            <a:endParaRPr sz="21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2100">
                <a:solidFill>
                  <a:schemeClr val="dk1"/>
                </a:solidFill>
              </a:rPr>
              <a:t>6) ceil(x)​</a:t>
            </a:r>
            <a:endParaRPr sz="21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2100">
                <a:solidFill>
                  <a:schemeClr val="dk1"/>
                </a:solidFill>
              </a:rPr>
              <a:t>7)floor(x)​</a:t>
            </a:r>
            <a:endParaRPr sz="21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2100">
                <a:solidFill>
                  <a:schemeClr val="dk1"/>
                </a:solidFill>
              </a:rPr>
              <a:t>8) sin(x)​</a:t>
            </a:r>
            <a:endParaRPr sz="21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2100">
                <a:solidFill>
                  <a:schemeClr val="dk1"/>
                </a:solidFill>
              </a:rPr>
              <a:t>9)cos(x)​</a:t>
            </a:r>
            <a:endParaRPr sz="2100">
              <a:solidFill>
                <a:schemeClr val="dk1"/>
              </a:solidFill>
            </a:endParaRPr>
          </a:p>
          <a:p>
            <a:pPr indent="-336550" lvl="0" marL="457200" rtl="0" algn="l">
              <a:lnSpc>
                <a:spcPct val="115000"/>
              </a:lnSpc>
              <a:spcBef>
                <a:spcPts val="0"/>
              </a:spcBef>
              <a:spcAft>
                <a:spcPts val="0"/>
              </a:spcAft>
              <a:buClr>
                <a:schemeClr val="dk1"/>
              </a:buClr>
              <a:buSzPts val="1700"/>
              <a:buChar char="●"/>
            </a:pPr>
            <a:r>
              <a:rPr lang="en" sz="2100">
                <a:solidFill>
                  <a:schemeClr val="dk1"/>
                </a:solidFill>
              </a:rPr>
              <a:t>10)tan(x)</a:t>
            </a:r>
            <a:endParaRPr sz="21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