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-124" y="0"/>
            <a:ext cx="9144635" cy="4398645"/>
          </a:xfrm>
          <a:custGeom>
            <a:avLst/>
            <a:gdLst/>
            <a:ahLst/>
            <a:cxnLst/>
            <a:rect l="l" t="t" r="r" b="b"/>
            <a:pathLst>
              <a:path w="9144635" h="4398645">
                <a:moveTo>
                  <a:pt x="0" y="4398091"/>
                </a:moveTo>
                <a:lnTo>
                  <a:pt x="0" y="0"/>
                </a:lnTo>
                <a:lnTo>
                  <a:pt x="9144231" y="0"/>
                </a:lnTo>
                <a:lnTo>
                  <a:pt x="9143981" y="1772846"/>
                </a:lnTo>
                <a:lnTo>
                  <a:pt x="0" y="4398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4" y="648245"/>
            <a:ext cx="8374551" cy="65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277620"/>
          </a:xfrm>
          <a:custGeom>
            <a:avLst/>
            <a:gdLst/>
            <a:ahLst/>
            <a:cxnLst/>
            <a:rect l="l" t="t" r="r" b="b"/>
            <a:pathLst>
              <a:path w="9144000" h="1277620">
                <a:moveTo>
                  <a:pt x="9143981" y="1277097"/>
                </a:moveTo>
                <a:lnTo>
                  <a:pt x="0" y="1277097"/>
                </a:lnTo>
                <a:lnTo>
                  <a:pt x="0" y="0"/>
                </a:lnTo>
                <a:lnTo>
                  <a:pt x="9143981" y="0"/>
                </a:lnTo>
                <a:lnTo>
                  <a:pt x="9143981" y="1277097"/>
                </a:lnTo>
                <a:close/>
              </a:path>
            </a:pathLst>
          </a:custGeom>
          <a:solidFill>
            <a:srgbClr val="3138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0429" y="1761494"/>
            <a:ext cx="2903141" cy="23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2873" y="1701765"/>
            <a:ext cx="8158253" cy="2454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648245"/>
            <a:ext cx="2877185" cy="650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-170" b="1">
                <a:solidFill>
                  <a:srgbClr val="002F49"/>
                </a:solidFill>
                <a:latin typeface="Georgia"/>
                <a:cs typeface="Georgia"/>
              </a:rPr>
              <a:t>ICIN</a:t>
            </a:r>
            <a:r>
              <a:rPr dirty="0" sz="4100" spc="-140" b="1">
                <a:solidFill>
                  <a:srgbClr val="002F49"/>
                </a:solidFill>
                <a:latin typeface="Georgia"/>
                <a:cs typeface="Georgia"/>
              </a:rPr>
              <a:t> </a:t>
            </a:r>
            <a:r>
              <a:rPr dirty="0" sz="4100" spc="-225" b="1">
                <a:solidFill>
                  <a:srgbClr val="002F49"/>
                </a:solidFill>
                <a:latin typeface="Georgia"/>
                <a:cs typeface="Georgia"/>
              </a:rPr>
              <a:t>BANK</a:t>
            </a:r>
            <a:endParaRPr sz="41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911509"/>
            <a:ext cx="3949700" cy="41084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ct val="80400"/>
              </a:lnSpc>
              <a:spcBef>
                <a:spcPts val="425"/>
              </a:spcBef>
            </a:pPr>
            <a:r>
              <a:rPr dirty="0" sz="1350">
                <a:latin typeface="RobotoRegular"/>
                <a:cs typeface="RobotoRegular"/>
              </a:rPr>
              <a:t>Our single step </a:t>
            </a:r>
            <a:r>
              <a:rPr dirty="0" sz="1350" spc="-5">
                <a:latin typeface="RobotoRegular"/>
                <a:cs typeface="RobotoRegular"/>
              </a:rPr>
              <a:t>registration </a:t>
            </a:r>
            <a:r>
              <a:rPr dirty="0" sz="1350">
                <a:latin typeface="RobotoRegular"/>
                <a:cs typeface="RobotoRegular"/>
              </a:rPr>
              <a:t>process is quick, easy </a:t>
            </a:r>
            <a:r>
              <a:rPr dirty="0" sz="1350" spc="5">
                <a:latin typeface="RobotoRegular"/>
                <a:cs typeface="RobotoRegular"/>
              </a:rPr>
              <a:t>&amp;  </a:t>
            </a:r>
            <a:r>
              <a:rPr dirty="0" sz="1350" spc="-5">
                <a:latin typeface="RobotoRegular"/>
                <a:cs typeface="RobotoRegular"/>
              </a:rPr>
              <a:t>secure </a:t>
            </a:r>
            <a:r>
              <a:rPr dirty="0" sz="1350">
                <a:latin typeface="RobotoRegular"/>
                <a:cs typeface="RobotoRegular"/>
              </a:rPr>
              <a:t>for </a:t>
            </a:r>
            <a:r>
              <a:rPr dirty="0" sz="1350" spc="-5">
                <a:latin typeface="RobotoRegular"/>
                <a:cs typeface="RobotoRegular"/>
              </a:rPr>
              <a:t>your corporate </a:t>
            </a:r>
            <a:r>
              <a:rPr dirty="0" sz="1350">
                <a:latin typeface="RobotoRegular"/>
                <a:cs typeface="RobotoRegular"/>
              </a:rPr>
              <a:t>banking n</a:t>
            </a:r>
            <a:r>
              <a:rPr dirty="0" sz="1450">
                <a:latin typeface="RobotoRegular"/>
                <a:cs typeface="RobotoRegular"/>
              </a:rPr>
              <a:t>eeds!</a:t>
            </a:r>
            <a:endParaRPr sz="145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99" y="1277022"/>
            <a:ext cx="8130483" cy="371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899" y="801462"/>
            <a:ext cx="1806575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RobotoRegular"/>
                <a:cs typeface="RobotoRegular"/>
              </a:rPr>
              <a:t>User</a:t>
            </a:r>
            <a:r>
              <a:rPr dirty="0" sz="2000" spc="-55">
                <a:latin typeface="RobotoRegular"/>
                <a:cs typeface="RobotoRegular"/>
              </a:rPr>
              <a:t> </a:t>
            </a:r>
            <a:r>
              <a:rPr dirty="0" sz="2000" spc="-10">
                <a:latin typeface="RobotoRegular"/>
                <a:cs typeface="RobotoRegular"/>
              </a:rPr>
              <a:t>dashboard</a:t>
            </a:r>
            <a:endParaRPr sz="20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61147"/>
            <a:ext cx="1236345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140">
                <a:latin typeface="Georgia"/>
                <a:cs typeface="Georgia"/>
              </a:rPr>
              <a:t>Deposit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0016" y="1366302"/>
            <a:ext cx="7094829" cy="2118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170307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85">
                <a:latin typeface="Georgia"/>
                <a:cs typeface="Georgia"/>
              </a:rPr>
              <a:t>withdraw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99" y="1294793"/>
            <a:ext cx="8091583" cy="2227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154813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75">
                <a:latin typeface="Georgia"/>
                <a:cs typeface="Georgia"/>
              </a:rPr>
              <a:t>Transfer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0400" y="1367024"/>
            <a:ext cx="7152138" cy="2214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65836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75">
                <a:latin typeface="Georgia"/>
                <a:cs typeface="Georgia"/>
              </a:rPr>
              <a:t>Transfer </a:t>
            </a:r>
            <a:r>
              <a:rPr dirty="0" sz="2800" spc="100">
                <a:latin typeface="Georgia"/>
                <a:cs typeface="Georgia"/>
              </a:rPr>
              <a:t>b/w </a:t>
            </a:r>
            <a:r>
              <a:rPr dirty="0" sz="2800" spc="160">
                <a:latin typeface="Georgia"/>
                <a:cs typeface="Georgia"/>
              </a:rPr>
              <a:t>primary/saving</a:t>
            </a:r>
            <a:r>
              <a:rPr dirty="0" sz="2800" spc="-305">
                <a:latin typeface="Georgia"/>
                <a:cs typeface="Georgia"/>
              </a:rPr>
              <a:t> </a:t>
            </a:r>
            <a:r>
              <a:rPr dirty="0" sz="2800" spc="170">
                <a:latin typeface="Georgia"/>
                <a:cs typeface="Georgia"/>
              </a:rPr>
              <a:t>account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99" y="1283003"/>
            <a:ext cx="8169758" cy="2482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61147"/>
            <a:ext cx="330200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140">
                <a:latin typeface="Georgia"/>
                <a:cs typeface="Georgia"/>
              </a:rPr>
              <a:t>Cheque </a:t>
            </a:r>
            <a:r>
              <a:rPr dirty="0" sz="2500" spc="165">
                <a:latin typeface="Georgia"/>
                <a:cs typeface="Georgia"/>
              </a:rPr>
              <a:t>book</a:t>
            </a:r>
            <a:r>
              <a:rPr dirty="0" sz="2500" spc="-210">
                <a:latin typeface="Georgia"/>
                <a:cs typeface="Georgia"/>
              </a:rPr>
              <a:t> </a:t>
            </a:r>
            <a:r>
              <a:rPr dirty="0" sz="2500" spc="155">
                <a:latin typeface="Georgia"/>
                <a:cs typeface="Georgia"/>
              </a:rPr>
              <a:t>request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99" y="1277022"/>
            <a:ext cx="8169758" cy="2392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200152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45">
                <a:latin typeface="Georgia"/>
                <a:cs typeface="Georgia"/>
              </a:rPr>
              <a:t>Apply</a:t>
            </a:r>
            <a:r>
              <a:rPr dirty="0" sz="2800" spc="-95">
                <a:latin typeface="Georgia"/>
                <a:cs typeface="Georgia"/>
              </a:rPr>
              <a:t> </a:t>
            </a:r>
            <a:r>
              <a:rPr dirty="0" sz="2800" spc="160">
                <a:latin typeface="Georgia"/>
                <a:cs typeface="Georgia"/>
              </a:rPr>
              <a:t>Loan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99" y="1294736"/>
            <a:ext cx="8065833" cy="2769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214693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80">
                <a:latin typeface="Georgia"/>
                <a:cs typeface="Georgia"/>
              </a:rPr>
              <a:t>Notiﬁcation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99" y="1277022"/>
            <a:ext cx="8117458" cy="2567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496" y="2799947"/>
            <a:ext cx="2298700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5" b="1">
                <a:solidFill>
                  <a:srgbClr val="000000"/>
                </a:solidFill>
                <a:latin typeface="Roboto"/>
                <a:cs typeface="Roboto"/>
              </a:rPr>
              <a:t>ADMIN</a:t>
            </a:r>
            <a:r>
              <a:rPr dirty="0" sz="2500" spc="-70" b="1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dirty="0" sz="2500" spc="-40" b="1">
                <a:solidFill>
                  <a:srgbClr val="000000"/>
                </a:solidFill>
                <a:latin typeface="Roboto"/>
                <a:cs typeface="Roboto"/>
              </a:rPr>
              <a:t>PORTAL</a:t>
            </a:r>
            <a:endParaRPr sz="2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103759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70">
                <a:latin typeface="Georgia"/>
                <a:cs typeface="Georgia"/>
              </a:rPr>
              <a:t>Login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99" y="1366446"/>
            <a:ext cx="5454855" cy="3421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290131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45">
                <a:latin typeface="Georgia"/>
                <a:cs typeface="Georgia"/>
              </a:rPr>
              <a:t>INTRODUCTION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848" y="1662001"/>
            <a:ext cx="7385684" cy="241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marR="626110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RobotoRegular"/>
                <a:cs typeface="RobotoRegular"/>
              </a:rPr>
              <a:t>In this application we </a:t>
            </a:r>
            <a:r>
              <a:rPr dirty="0" sz="1800" spc="-10">
                <a:latin typeface="RobotoRegular"/>
                <a:cs typeface="RobotoRegular"/>
              </a:rPr>
              <a:t>are </a:t>
            </a:r>
            <a:r>
              <a:rPr dirty="0" sz="1800" spc="-5">
                <a:latin typeface="RobotoRegular"/>
                <a:cs typeface="RobotoRegular"/>
              </a:rPr>
              <a:t>going </a:t>
            </a:r>
            <a:r>
              <a:rPr dirty="0" sz="1800" spc="-10">
                <a:latin typeface="RobotoRegular"/>
                <a:cs typeface="RobotoRegular"/>
              </a:rPr>
              <a:t>to provide </a:t>
            </a:r>
            <a:r>
              <a:rPr dirty="0" sz="1800" spc="-5">
                <a:latin typeface="RobotoRegular"/>
                <a:cs typeface="RobotoRegular"/>
              </a:rPr>
              <a:t>online banking </a:t>
            </a:r>
            <a:r>
              <a:rPr dirty="0" sz="1800" spc="-10">
                <a:latin typeface="RobotoRegular"/>
                <a:cs typeface="RobotoRegular"/>
              </a:rPr>
              <a:t>to </a:t>
            </a:r>
            <a:r>
              <a:rPr dirty="0" sz="1800" spc="-5">
                <a:latin typeface="RobotoRegular"/>
                <a:cs typeface="RobotoRegular"/>
              </a:rPr>
              <a:t>the  </a:t>
            </a:r>
            <a:r>
              <a:rPr dirty="0" sz="1800" spc="-10">
                <a:latin typeface="RobotoRegular"/>
                <a:cs typeface="RobotoRegular"/>
              </a:rPr>
              <a:t>customers.</a:t>
            </a:r>
            <a:endParaRPr sz="1800">
              <a:latin typeface="RobotoRegular"/>
              <a:cs typeface="RobotoRegular"/>
            </a:endParaRPr>
          </a:p>
          <a:p>
            <a:pPr marL="379095" marR="193675" indent="-367030">
              <a:lnSpc>
                <a:spcPct val="100000"/>
              </a:lnSpc>
              <a:spcBef>
                <a:spcPts val="174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10">
                <a:latin typeface="RobotoRegular"/>
                <a:cs typeface="RobotoRegular"/>
              </a:rPr>
              <a:t>Customers </a:t>
            </a:r>
            <a:r>
              <a:rPr dirty="0" sz="1800" spc="-5">
                <a:latin typeface="RobotoRegular"/>
                <a:cs typeface="RobotoRegular"/>
              </a:rPr>
              <a:t>can ﬁnd </a:t>
            </a:r>
            <a:r>
              <a:rPr dirty="0" sz="1800" spc="-10">
                <a:latin typeface="RobotoRegular"/>
                <a:cs typeface="RobotoRegular"/>
              </a:rPr>
              <a:t>various </a:t>
            </a:r>
            <a:r>
              <a:rPr dirty="0" sz="1800" spc="-5">
                <a:latin typeface="RobotoRegular"/>
                <a:cs typeface="RobotoRegular"/>
              </a:rPr>
              <a:t>types of online banking web services </a:t>
            </a:r>
            <a:r>
              <a:rPr dirty="0" sz="1800" spc="-10">
                <a:latin typeface="RobotoRegular"/>
                <a:cs typeface="RobotoRegular"/>
              </a:rPr>
              <a:t>to  request </a:t>
            </a:r>
            <a:r>
              <a:rPr dirty="0" sz="1800" spc="-5">
                <a:latin typeface="RobotoRegular"/>
                <a:cs typeface="RobotoRegular"/>
              </a:rPr>
              <a:t>for cheque book,check account balance,check </a:t>
            </a:r>
            <a:r>
              <a:rPr dirty="0" sz="1800" spc="-10">
                <a:latin typeface="RobotoRegular"/>
                <a:cs typeface="RobotoRegular"/>
              </a:rPr>
              <a:t>transaction  </a:t>
            </a:r>
            <a:r>
              <a:rPr dirty="0" sz="1800" spc="-5">
                <a:latin typeface="RobotoRegular"/>
                <a:cs typeface="RobotoRegular"/>
              </a:rPr>
              <a:t>details and </a:t>
            </a:r>
            <a:r>
              <a:rPr dirty="0" sz="1800" spc="-15">
                <a:latin typeface="RobotoRegular"/>
                <a:cs typeface="RobotoRegular"/>
              </a:rPr>
              <a:t>transfer </a:t>
            </a:r>
            <a:r>
              <a:rPr dirty="0" sz="1800" spc="-10">
                <a:latin typeface="RobotoRegular"/>
                <a:cs typeface="RobotoRegular"/>
              </a:rPr>
              <a:t>money </a:t>
            </a:r>
            <a:r>
              <a:rPr dirty="0" sz="1800" spc="-5">
                <a:latin typeface="RobotoRegular"/>
                <a:cs typeface="RobotoRegular"/>
              </a:rPr>
              <a:t>between</a:t>
            </a:r>
            <a:r>
              <a:rPr dirty="0" sz="1800" spc="5">
                <a:latin typeface="RobotoRegular"/>
                <a:cs typeface="RobotoRegular"/>
              </a:rPr>
              <a:t> </a:t>
            </a:r>
            <a:r>
              <a:rPr dirty="0" sz="1800" spc="-5">
                <a:latin typeface="RobotoRegular"/>
                <a:cs typeface="RobotoRegular"/>
              </a:rPr>
              <a:t>accounts.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600">
              <a:latin typeface="RobotoRegular"/>
              <a:cs typeface="RobotoRegular"/>
            </a:endParaRPr>
          </a:p>
          <a:p>
            <a:pPr marL="379095" marR="5080" indent="-367030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latin typeface="RobotoRegular"/>
                <a:cs typeface="RobotoRegular"/>
              </a:rPr>
              <a:t>The user interface is very user </a:t>
            </a:r>
            <a:r>
              <a:rPr dirty="0" sz="1800" spc="-15">
                <a:latin typeface="RobotoRegular"/>
                <a:cs typeface="RobotoRegular"/>
              </a:rPr>
              <a:t>friendly.The </a:t>
            </a:r>
            <a:r>
              <a:rPr dirty="0" sz="1800" spc="-5">
                <a:latin typeface="RobotoRegular"/>
                <a:cs typeface="RobotoRegular"/>
              </a:rPr>
              <a:t>data </a:t>
            </a:r>
            <a:r>
              <a:rPr dirty="0" sz="1800" spc="-10">
                <a:latin typeface="RobotoRegular"/>
                <a:cs typeface="RobotoRegular"/>
              </a:rPr>
              <a:t>are </a:t>
            </a:r>
            <a:r>
              <a:rPr dirty="0" sz="1800" spc="-5">
                <a:latin typeface="RobotoRegular"/>
                <a:cs typeface="RobotoRegular"/>
              </a:rPr>
              <a:t>well </a:t>
            </a:r>
            <a:r>
              <a:rPr dirty="0" sz="1800" spc="-10">
                <a:latin typeface="RobotoRegular"/>
                <a:cs typeface="RobotoRegular"/>
              </a:rPr>
              <a:t>protected </a:t>
            </a:r>
            <a:r>
              <a:rPr dirty="0" sz="1800" spc="-5">
                <a:latin typeface="RobotoRegular"/>
                <a:cs typeface="RobotoRegular"/>
              </a:rPr>
              <a:t>for  personal use and </a:t>
            </a:r>
            <a:r>
              <a:rPr dirty="0" sz="1800" spc="-10">
                <a:latin typeface="RobotoRegular"/>
                <a:cs typeface="RobotoRegular"/>
              </a:rPr>
              <a:t>makes </a:t>
            </a:r>
            <a:r>
              <a:rPr dirty="0" sz="1800" spc="-5">
                <a:latin typeface="RobotoRegular"/>
                <a:cs typeface="RobotoRegular"/>
              </a:rPr>
              <a:t>the data </a:t>
            </a:r>
            <a:r>
              <a:rPr dirty="0" sz="1800" spc="-10">
                <a:latin typeface="RobotoRegular"/>
                <a:cs typeface="RobotoRegular"/>
              </a:rPr>
              <a:t>processing </a:t>
            </a:r>
            <a:r>
              <a:rPr dirty="0" sz="1800" spc="-5">
                <a:latin typeface="RobotoRegular"/>
                <a:cs typeface="RobotoRegular"/>
              </a:rPr>
              <a:t>very</a:t>
            </a:r>
            <a:r>
              <a:rPr dirty="0" sz="1800">
                <a:latin typeface="RobotoRegular"/>
                <a:cs typeface="RobotoRegular"/>
              </a:rPr>
              <a:t> </a:t>
            </a:r>
            <a:r>
              <a:rPr dirty="0" sz="1800" spc="-5">
                <a:latin typeface="RobotoRegular"/>
                <a:cs typeface="RobotoRegular"/>
              </a:rPr>
              <a:t>fast.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318325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65">
                <a:latin typeface="Georgia"/>
                <a:cs typeface="Georgia"/>
              </a:rPr>
              <a:t>Admin</a:t>
            </a:r>
            <a:r>
              <a:rPr dirty="0" sz="2800" spc="-100">
                <a:latin typeface="Georgia"/>
                <a:cs typeface="Georgia"/>
              </a:rPr>
              <a:t> </a:t>
            </a:r>
            <a:r>
              <a:rPr dirty="0" sz="2800" spc="150">
                <a:latin typeface="Georgia"/>
                <a:cs typeface="Georgia"/>
              </a:rPr>
              <a:t>Dashboard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99" y="1301022"/>
            <a:ext cx="8196158" cy="2280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139636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45">
                <a:latin typeface="Georgia"/>
                <a:cs typeface="Georgia"/>
              </a:rPr>
              <a:t>Reports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0478" y="1277022"/>
            <a:ext cx="7806750" cy="2067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22758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40">
                <a:latin typeface="Georgia"/>
                <a:cs typeface="Georgia"/>
              </a:rPr>
              <a:t>Future</a:t>
            </a:r>
            <a:r>
              <a:rPr dirty="0" sz="2800" spc="-80">
                <a:latin typeface="Georgia"/>
                <a:cs typeface="Georgia"/>
              </a:rPr>
              <a:t> </a:t>
            </a:r>
            <a:r>
              <a:rPr dirty="0" sz="2800" spc="175">
                <a:latin typeface="Georgia"/>
                <a:cs typeface="Georgia"/>
              </a:rPr>
              <a:t>scope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2873" y="1701765"/>
            <a:ext cx="6040755" cy="2454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dirty="0" sz="1900" spc="-5" b="1">
                <a:latin typeface="Roboto"/>
                <a:cs typeface="Roboto"/>
              </a:rPr>
              <a:t>User</a:t>
            </a:r>
            <a:r>
              <a:rPr dirty="0" sz="1900" spc="-10" b="1">
                <a:latin typeface="Roboto"/>
                <a:cs typeface="Roboto"/>
              </a:rPr>
              <a:t> </a:t>
            </a:r>
            <a:r>
              <a:rPr dirty="0" sz="1900" b="1">
                <a:latin typeface="Roboto"/>
                <a:cs typeface="Roboto"/>
              </a:rPr>
              <a:t>Portal</a:t>
            </a:r>
            <a:endParaRPr sz="1900">
              <a:latin typeface="Roboto"/>
              <a:cs typeface="Roboto"/>
            </a:endParaRPr>
          </a:p>
          <a:p>
            <a:pPr marL="481965" marR="5080" indent="-469900">
              <a:lnSpc>
                <a:spcPct val="115799"/>
              </a:lnSpc>
              <a:spcBef>
                <a:spcPts val="1115"/>
              </a:spcBef>
              <a:buFont typeface="AoyagiKouzanFontT"/>
              <a:buChar char="❖"/>
              <a:tabLst>
                <a:tab pos="481965" algn="l"/>
                <a:tab pos="482600" algn="l"/>
              </a:tabLst>
            </a:pPr>
            <a:r>
              <a:rPr dirty="0" sz="1900" spc="-5">
                <a:solidFill>
                  <a:srgbClr val="100E0D"/>
                </a:solidFill>
                <a:latin typeface="RobotoRegular"/>
                <a:cs typeface="RobotoRegular"/>
              </a:rPr>
              <a:t>user can </a:t>
            </a:r>
            <a:r>
              <a:rPr dirty="0" sz="1900" spc="-10">
                <a:solidFill>
                  <a:srgbClr val="100E0D"/>
                </a:solidFill>
                <a:latin typeface="RobotoRegular"/>
                <a:cs typeface="RobotoRegular"/>
              </a:rPr>
              <a:t>make there </a:t>
            </a:r>
            <a:r>
              <a:rPr dirty="0" sz="1900" spc="-5">
                <a:solidFill>
                  <a:srgbClr val="100E0D"/>
                </a:solidFill>
                <a:latin typeface="RobotoRegular"/>
                <a:cs typeface="RobotoRegular"/>
              </a:rPr>
              <a:t>account paper less </a:t>
            </a:r>
            <a:r>
              <a:rPr dirty="0" sz="1900" spc="-10">
                <a:solidFill>
                  <a:srgbClr val="100E0D"/>
                </a:solidFill>
                <a:latin typeface="RobotoRegular"/>
                <a:cs typeface="RobotoRegular"/>
              </a:rPr>
              <a:t>through </a:t>
            </a:r>
            <a:r>
              <a:rPr dirty="0" sz="1900" spc="-5">
                <a:solidFill>
                  <a:srgbClr val="100E0D"/>
                </a:solidFill>
                <a:latin typeface="RobotoRegular"/>
                <a:cs typeface="RobotoRegular"/>
              </a:rPr>
              <a:t>the  online banking</a:t>
            </a:r>
            <a:r>
              <a:rPr dirty="0" sz="1900" spc="-10">
                <a:solidFill>
                  <a:srgbClr val="100E0D"/>
                </a:solidFill>
                <a:latin typeface="RobotoRegular"/>
                <a:cs typeface="RobotoRegular"/>
              </a:rPr>
              <a:t> </a:t>
            </a:r>
            <a:r>
              <a:rPr dirty="0" sz="1900">
                <a:solidFill>
                  <a:srgbClr val="100E0D"/>
                </a:solidFill>
                <a:latin typeface="RobotoRegular"/>
                <a:cs typeface="RobotoRegular"/>
              </a:rPr>
              <a:t>portal.</a:t>
            </a:r>
            <a:endParaRPr sz="1900">
              <a:latin typeface="RobotoRegular"/>
              <a:cs typeface="RobotoRegular"/>
            </a:endParaRPr>
          </a:p>
          <a:p>
            <a:pPr marL="481965" indent="-457834">
              <a:lnSpc>
                <a:spcPct val="100000"/>
              </a:lnSpc>
              <a:spcBef>
                <a:spcPts val="790"/>
              </a:spcBef>
              <a:buFont typeface="AoyagiKouzanFontT"/>
              <a:buChar char="❖"/>
              <a:tabLst>
                <a:tab pos="481965" algn="l"/>
                <a:tab pos="482600" algn="l"/>
              </a:tabLst>
            </a:pPr>
            <a:r>
              <a:rPr dirty="0" sz="1800" spc="-5">
                <a:latin typeface="RobotoRegular"/>
                <a:cs typeface="RobotoRegular"/>
              </a:rPr>
              <a:t>User can </a:t>
            </a:r>
            <a:r>
              <a:rPr dirty="0" sz="1800" spc="-10">
                <a:latin typeface="RobotoRegular"/>
                <a:cs typeface="RobotoRegular"/>
              </a:rPr>
              <a:t>request </a:t>
            </a:r>
            <a:r>
              <a:rPr dirty="0" sz="1800" spc="-5">
                <a:latin typeface="RobotoRegular"/>
                <a:cs typeface="RobotoRegular"/>
              </a:rPr>
              <a:t>for </a:t>
            </a:r>
            <a:r>
              <a:rPr dirty="0" sz="1800" spc="-10">
                <a:latin typeface="RobotoRegular"/>
                <a:cs typeface="RobotoRegular"/>
              </a:rPr>
              <a:t>credit/debit.</a:t>
            </a:r>
            <a:endParaRPr sz="1800">
              <a:latin typeface="RobotoRegular"/>
              <a:cs typeface="RobotoRegular"/>
            </a:endParaRPr>
          </a:p>
          <a:p>
            <a:pPr marL="481965" indent="-457834">
              <a:lnSpc>
                <a:spcPct val="100000"/>
              </a:lnSpc>
              <a:spcBef>
                <a:spcPts val="340"/>
              </a:spcBef>
              <a:buFont typeface="AoyagiKouzanFontT"/>
              <a:buChar char="❖"/>
              <a:tabLst>
                <a:tab pos="481965" algn="l"/>
                <a:tab pos="482600" algn="l"/>
              </a:tabLst>
            </a:pPr>
            <a:r>
              <a:rPr dirty="0" sz="1800" spc="-10">
                <a:latin typeface="RobotoRegular"/>
                <a:cs typeface="RobotoRegular"/>
              </a:rPr>
              <a:t>request </a:t>
            </a:r>
            <a:r>
              <a:rPr dirty="0" sz="1800" spc="-5">
                <a:latin typeface="RobotoRegular"/>
                <a:cs typeface="RobotoRegular"/>
              </a:rPr>
              <a:t>for loan.</a:t>
            </a:r>
            <a:endParaRPr sz="1800">
              <a:latin typeface="RobotoRegular"/>
              <a:cs typeface="RobotoRegular"/>
            </a:endParaRPr>
          </a:p>
          <a:p>
            <a:pPr marL="481965" indent="-457834">
              <a:lnSpc>
                <a:spcPct val="100000"/>
              </a:lnSpc>
              <a:spcBef>
                <a:spcPts val="340"/>
              </a:spcBef>
              <a:buFont typeface="AoyagiKouzanFontT"/>
              <a:buChar char="❖"/>
              <a:tabLst>
                <a:tab pos="481965" algn="l"/>
                <a:tab pos="482600" algn="l"/>
              </a:tabLst>
            </a:pPr>
            <a:r>
              <a:rPr dirty="0" sz="1800" spc="-5">
                <a:latin typeface="RobotoRegular"/>
                <a:cs typeface="RobotoRegular"/>
              </a:rPr>
              <a:t>users can block their </a:t>
            </a:r>
            <a:r>
              <a:rPr dirty="0" sz="1800" spc="-10">
                <a:latin typeface="RobotoRegular"/>
                <a:cs typeface="RobotoRegular"/>
              </a:rPr>
              <a:t>credit/debit card.</a:t>
            </a:r>
            <a:endParaRPr sz="1800">
              <a:latin typeface="RobotoRegular"/>
              <a:cs typeface="RobotoRegular"/>
            </a:endParaRPr>
          </a:p>
          <a:p>
            <a:pPr marL="481965" indent="-457834">
              <a:lnSpc>
                <a:spcPct val="100000"/>
              </a:lnSpc>
              <a:spcBef>
                <a:spcPts val="340"/>
              </a:spcBef>
              <a:buFont typeface="AoyagiKouzanFontT"/>
              <a:buChar char="❖"/>
              <a:tabLst>
                <a:tab pos="481965" algn="l"/>
                <a:tab pos="482600" algn="l"/>
              </a:tabLst>
            </a:pPr>
            <a:r>
              <a:rPr dirty="0" sz="1800" spc="-5">
                <a:latin typeface="RobotoRegular"/>
                <a:cs typeface="RobotoRegular"/>
              </a:rPr>
              <a:t>Users can change their basic</a:t>
            </a:r>
            <a:r>
              <a:rPr dirty="0" sz="1800" spc="-15">
                <a:latin typeface="RobotoRegular"/>
                <a:cs typeface="RobotoRegular"/>
              </a:rPr>
              <a:t> </a:t>
            </a:r>
            <a:r>
              <a:rPr dirty="0" sz="1800" spc="-5">
                <a:latin typeface="RobotoRegular"/>
                <a:cs typeface="RobotoRegular"/>
              </a:rPr>
              <a:t>details.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4498" y="1821630"/>
            <a:ext cx="1598295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 b="1">
                <a:solidFill>
                  <a:srgbClr val="000000"/>
                </a:solidFill>
                <a:latin typeface="Roboto"/>
                <a:cs typeface="Roboto"/>
              </a:rPr>
              <a:t>Admin</a:t>
            </a:r>
            <a:r>
              <a:rPr dirty="0" sz="2100" spc="-75" b="1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dirty="0" sz="2100" b="1">
                <a:solidFill>
                  <a:srgbClr val="000000"/>
                </a:solidFill>
                <a:latin typeface="Roboto"/>
                <a:cs typeface="Roboto"/>
              </a:rPr>
              <a:t>Portal</a:t>
            </a:r>
            <a:endParaRPr sz="21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623" y="2696052"/>
            <a:ext cx="6551930" cy="836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  <a:tab pos="469900" algn="l"/>
              </a:tabLst>
            </a:pPr>
            <a:r>
              <a:rPr dirty="0" sz="1800" spc="-5">
                <a:latin typeface="RobotoRegular"/>
                <a:cs typeface="RobotoRegular"/>
              </a:rPr>
              <a:t>Admin can check the eligibility of </a:t>
            </a:r>
            <a:r>
              <a:rPr dirty="0" sz="1800" spc="-10">
                <a:latin typeface="RobotoRegular"/>
                <a:cs typeface="RobotoRegular"/>
              </a:rPr>
              <a:t>customer </a:t>
            </a:r>
            <a:r>
              <a:rPr dirty="0" sz="1800" spc="-5">
                <a:latin typeface="RobotoRegular"/>
                <a:cs typeface="RobotoRegular"/>
              </a:rPr>
              <a:t>for loan </a:t>
            </a:r>
            <a:r>
              <a:rPr dirty="0" sz="1800" spc="-10">
                <a:latin typeface="RobotoRegular"/>
                <a:cs typeface="RobotoRegular"/>
              </a:rPr>
              <a:t>request.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oyagiKouzanFontT"/>
              <a:buChar char="❖"/>
            </a:pPr>
            <a:endParaRPr sz="1700">
              <a:latin typeface="RobotoRegular"/>
              <a:cs typeface="RobotoRegular"/>
            </a:endParaRPr>
          </a:p>
          <a:p>
            <a:pPr lvl="1" marL="523240" indent="-457834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523240" algn="l"/>
                <a:tab pos="523875" algn="l"/>
              </a:tabLst>
            </a:pPr>
            <a:r>
              <a:rPr dirty="0" sz="1800" spc="-5">
                <a:latin typeface="RobotoRegular"/>
                <a:cs typeface="RobotoRegular"/>
              </a:rPr>
              <a:t>Admin can </a:t>
            </a:r>
            <a:r>
              <a:rPr dirty="0" sz="1800" spc="-10">
                <a:latin typeface="RobotoRegular"/>
                <a:cs typeface="RobotoRegular"/>
              </a:rPr>
              <a:t>approve </a:t>
            </a:r>
            <a:r>
              <a:rPr dirty="0" sz="1800" spc="-5">
                <a:latin typeface="RobotoRegular"/>
                <a:cs typeface="RobotoRegular"/>
              </a:rPr>
              <a:t>the </a:t>
            </a:r>
            <a:r>
              <a:rPr dirty="0" sz="1800" spc="-10">
                <a:latin typeface="RobotoRegular"/>
                <a:cs typeface="RobotoRegular"/>
              </a:rPr>
              <a:t>credit/debit card</a:t>
            </a:r>
            <a:r>
              <a:rPr dirty="0" sz="1800">
                <a:latin typeface="RobotoRegular"/>
                <a:cs typeface="RobotoRegular"/>
              </a:rPr>
              <a:t> </a:t>
            </a:r>
            <a:r>
              <a:rPr dirty="0" sz="1800" spc="-5">
                <a:latin typeface="RobotoRegular"/>
                <a:cs typeface="RobotoRegular"/>
              </a:rPr>
              <a:t>Request.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089" y="2759647"/>
            <a:ext cx="1864360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5" b="1">
                <a:solidFill>
                  <a:srgbClr val="000000"/>
                </a:solidFill>
                <a:latin typeface="Roboto"/>
                <a:cs typeface="Roboto"/>
              </a:rPr>
              <a:t>Thank</a:t>
            </a:r>
            <a:r>
              <a:rPr dirty="0" sz="2500" spc="-85" b="1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dirty="0" sz="2500" spc="-20" b="1">
                <a:solidFill>
                  <a:srgbClr val="000000"/>
                </a:solidFill>
                <a:latin typeface="Roboto"/>
                <a:cs typeface="Roboto"/>
              </a:rPr>
              <a:t>You….</a:t>
            </a:r>
            <a:endParaRPr sz="2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192595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45">
                <a:latin typeface="Georgia"/>
                <a:cs typeface="Georgia"/>
              </a:rPr>
              <a:t>FEATURES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773" y="1728615"/>
            <a:ext cx="5454015" cy="3045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5" b="1">
                <a:latin typeface="Roboto"/>
                <a:cs typeface="Roboto"/>
              </a:rPr>
              <a:t>USER</a:t>
            </a:r>
            <a:r>
              <a:rPr dirty="0" sz="1900" spc="-10" b="1">
                <a:latin typeface="Roboto"/>
                <a:cs typeface="Roboto"/>
              </a:rPr>
              <a:t> </a:t>
            </a:r>
            <a:r>
              <a:rPr dirty="0" sz="1900" spc="-30" b="1">
                <a:latin typeface="Roboto"/>
                <a:cs typeface="Roboto"/>
              </a:rPr>
              <a:t>PORTAL</a:t>
            </a:r>
            <a:endParaRPr sz="19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Roboto"/>
              <a:cs typeface="Roboto"/>
            </a:endParaRPr>
          </a:p>
          <a:p>
            <a:pPr marL="657860" indent="-457834">
              <a:lnSpc>
                <a:spcPct val="100000"/>
              </a:lnSpc>
              <a:buFont typeface="AoyagiKouzanFontT"/>
              <a:buChar char="❖"/>
              <a:tabLst>
                <a:tab pos="657860" algn="l"/>
                <a:tab pos="658495" algn="l"/>
              </a:tabLst>
            </a:pPr>
            <a:r>
              <a:rPr dirty="0" sz="1800" spc="-5">
                <a:latin typeface="RobotoRegular"/>
                <a:cs typeface="RobotoRegular"/>
              </a:rPr>
              <a:t>User</a:t>
            </a:r>
            <a:r>
              <a:rPr dirty="0" sz="1800" spc="-10">
                <a:latin typeface="RobotoRegular"/>
                <a:cs typeface="RobotoRegular"/>
              </a:rPr>
              <a:t> Registration</a:t>
            </a:r>
            <a:endParaRPr sz="1800">
              <a:latin typeface="RobotoRegular"/>
              <a:cs typeface="RobotoRegular"/>
            </a:endParaRPr>
          </a:p>
          <a:p>
            <a:pPr marL="657860" indent="-457834">
              <a:lnSpc>
                <a:spcPct val="100000"/>
              </a:lnSpc>
              <a:buFont typeface="AoyagiKouzanFontT"/>
              <a:buChar char="❖"/>
              <a:tabLst>
                <a:tab pos="657860" algn="l"/>
                <a:tab pos="658495" algn="l"/>
              </a:tabLst>
            </a:pPr>
            <a:r>
              <a:rPr dirty="0" sz="1800" spc="-5">
                <a:latin typeface="RobotoRegular"/>
                <a:cs typeface="RobotoRegular"/>
              </a:rPr>
              <a:t>Login</a:t>
            </a:r>
            <a:endParaRPr sz="1800">
              <a:latin typeface="RobotoRegular"/>
              <a:cs typeface="RobotoRegular"/>
            </a:endParaRPr>
          </a:p>
          <a:p>
            <a:pPr marL="657860" indent="-457834">
              <a:lnSpc>
                <a:spcPct val="100000"/>
              </a:lnSpc>
              <a:buFont typeface="AoyagiKouzanFontT"/>
              <a:buChar char="❖"/>
              <a:tabLst>
                <a:tab pos="657860" algn="l"/>
                <a:tab pos="658495" algn="l"/>
              </a:tabLst>
            </a:pPr>
            <a:r>
              <a:rPr dirty="0" sz="1800" spc="-5">
                <a:latin typeface="RobotoRegular"/>
                <a:cs typeface="RobotoRegular"/>
              </a:rPr>
              <a:t>Deposit</a:t>
            </a:r>
            <a:endParaRPr sz="1800">
              <a:latin typeface="RobotoRegular"/>
              <a:cs typeface="RobotoRegular"/>
            </a:endParaRPr>
          </a:p>
          <a:p>
            <a:pPr marL="657860" indent="-457834">
              <a:lnSpc>
                <a:spcPct val="100000"/>
              </a:lnSpc>
              <a:buFont typeface="AoyagiKouzanFontT"/>
              <a:buChar char="❖"/>
              <a:tabLst>
                <a:tab pos="657860" algn="l"/>
                <a:tab pos="658495" algn="l"/>
              </a:tabLst>
            </a:pPr>
            <a:r>
              <a:rPr dirty="0" sz="1800" spc="-10">
                <a:latin typeface="RobotoRegular"/>
                <a:cs typeface="RobotoRegular"/>
              </a:rPr>
              <a:t>Withdraw</a:t>
            </a:r>
            <a:endParaRPr sz="1800">
              <a:latin typeface="RobotoRegular"/>
              <a:cs typeface="RobotoRegular"/>
            </a:endParaRPr>
          </a:p>
          <a:p>
            <a:pPr marL="657860" indent="-457834">
              <a:lnSpc>
                <a:spcPct val="100000"/>
              </a:lnSpc>
              <a:buFont typeface="AoyagiKouzanFontT"/>
              <a:buChar char="❖"/>
              <a:tabLst>
                <a:tab pos="657860" algn="l"/>
                <a:tab pos="658495" algn="l"/>
              </a:tabLst>
            </a:pPr>
            <a:r>
              <a:rPr dirty="0" sz="1800" spc="-20">
                <a:latin typeface="RobotoRegular"/>
                <a:cs typeface="RobotoRegular"/>
              </a:rPr>
              <a:t>Transfer</a:t>
            </a:r>
            <a:endParaRPr sz="1800">
              <a:latin typeface="RobotoRegular"/>
              <a:cs typeface="RobotoRegular"/>
            </a:endParaRPr>
          </a:p>
          <a:p>
            <a:pPr marL="657860" indent="-457834">
              <a:lnSpc>
                <a:spcPct val="100000"/>
              </a:lnSpc>
              <a:buFont typeface="AoyagiKouzanFontT"/>
              <a:buChar char="❖"/>
              <a:tabLst>
                <a:tab pos="657860" algn="l"/>
                <a:tab pos="658495" algn="l"/>
              </a:tabLst>
            </a:pPr>
            <a:r>
              <a:rPr dirty="0" sz="1800" spc="-20">
                <a:latin typeface="RobotoRegular"/>
                <a:cs typeface="RobotoRegular"/>
              </a:rPr>
              <a:t>Transfer </a:t>
            </a:r>
            <a:r>
              <a:rPr dirty="0" sz="1800" spc="-5">
                <a:latin typeface="RobotoRegular"/>
                <a:cs typeface="RobotoRegular"/>
              </a:rPr>
              <a:t>Between Primary and </a:t>
            </a:r>
            <a:r>
              <a:rPr dirty="0" sz="1800" spc="-10">
                <a:latin typeface="RobotoRegular"/>
                <a:cs typeface="RobotoRegular"/>
              </a:rPr>
              <a:t>Savings</a:t>
            </a:r>
            <a:r>
              <a:rPr dirty="0" sz="1800" spc="-20">
                <a:latin typeface="RobotoRegular"/>
                <a:cs typeface="RobotoRegular"/>
              </a:rPr>
              <a:t> </a:t>
            </a:r>
            <a:r>
              <a:rPr dirty="0" sz="1800" spc="-5">
                <a:latin typeface="RobotoRegular"/>
                <a:cs typeface="RobotoRegular"/>
              </a:rPr>
              <a:t>account</a:t>
            </a:r>
            <a:endParaRPr sz="1800">
              <a:latin typeface="RobotoRegular"/>
              <a:cs typeface="RobotoRegular"/>
            </a:endParaRPr>
          </a:p>
          <a:p>
            <a:pPr marL="657860" indent="-457834">
              <a:lnSpc>
                <a:spcPct val="100000"/>
              </a:lnSpc>
              <a:buFont typeface="AoyagiKouzanFontT"/>
              <a:buChar char="❖"/>
              <a:tabLst>
                <a:tab pos="657860" algn="l"/>
                <a:tab pos="658495" algn="l"/>
              </a:tabLst>
            </a:pPr>
            <a:r>
              <a:rPr dirty="0" sz="1800" spc="-5">
                <a:latin typeface="RobotoRegular"/>
                <a:cs typeface="RobotoRegular"/>
              </a:rPr>
              <a:t>Cheque book</a:t>
            </a:r>
            <a:r>
              <a:rPr dirty="0" sz="1800" spc="-10">
                <a:latin typeface="RobotoRegular"/>
                <a:cs typeface="RobotoRegular"/>
              </a:rPr>
              <a:t> </a:t>
            </a:r>
            <a:r>
              <a:rPr dirty="0" sz="1800" spc="-5">
                <a:latin typeface="RobotoRegular"/>
                <a:cs typeface="RobotoRegular"/>
              </a:rPr>
              <a:t>Request</a:t>
            </a:r>
            <a:endParaRPr sz="1800">
              <a:latin typeface="RobotoRegular"/>
              <a:cs typeface="RobotoRegular"/>
            </a:endParaRPr>
          </a:p>
          <a:p>
            <a:pPr marL="657860" indent="-457834">
              <a:lnSpc>
                <a:spcPct val="100000"/>
              </a:lnSpc>
              <a:buFont typeface="AoyagiKouzanFontT"/>
              <a:buChar char="❖"/>
              <a:tabLst>
                <a:tab pos="657860" algn="l"/>
                <a:tab pos="658495" algn="l"/>
              </a:tabLst>
            </a:pPr>
            <a:r>
              <a:rPr dirty="0" sz="1800" spc="-5">
                <a:latin typeface="RobotoRegular"/>
                <a:cs typeface="RobotoRegular"/>
              </a:rPr>
              <a:t>Apply for</a:t>
            </a:r>
            <a:r>
              <a:rPr dirty="0" sz="1800" spc="-10">
                <a:latin typeface="RobotoRegular"/>
                <a:cs typeface="RobotoRegular"/>
              </a:rPr>
              <a:t> </a:t>
            </a:r>
            <a:r>
              <a:rPr dirty="0" sz="1800" spc="-5">
                <a:latin typeface="RobotoRegular"/>
                <a:cs typeface="RobotoRegular"/>
              </a:rPr>
              <a:t>loan</a:t>
            </a:r>
            <a:endParaRPr sz="1800">
              <a:latin typeface="RobotoRegular"/>
              <a:cs typeface="RobotoRegular"/>
            </a:endParaRPr>
          </a:p>
          <a:p>
            <a:pPr marL="657860" indent="-457834">
              <a:lnSpc>
                <a:spcPct val="100000"/>
              </a:lnSpc>
              <a:buFont typeface="AoyagiKouzanFontT"/>
              <a:buChar char="❖"/>
              <a:tabLst>
                <a:tab pos="657860" algn="l"/>
                <a:tab pos="658495" algn="l"/>
              </a:tabLst>
            </a:pPr>
            <a:r>
              <a:rPr dirty="0" sz="1800" spc="-5">
                <a:latin typeface="RobotoRegular"/>
                <a:cs typeface="RobotoRegular"/>
              </a:rPr>
              <a:t>notiﬁcation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5372" y="1688344"/>
            <a:ext cx="1753235" cy="314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5" b="1">
                <a:solidFill>
                  <a:srgbClr val="000000"/>
                </a:solidFill>
                <a:latin typeface="Roboto"/>
                <a:cs typeface="Roboto"/>
              </a:rPr>
              <a:t>ADMIN</a:t>
            </a:r>
            <a:r>
              <a:rPr dirty="0" sz="1900" spc="-80" b="1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dirty="0" sz="1900" spc="-30" b="1">
                <a:solidFill>
                  <a:srgbClr val="000000"/>
                </a:solidFill>
                <a:latin typeface="Roboto"/>
                <a:cs typeface="Roboto"/>
              </a:rPr>
              <a:t>PORTAL</a:t>
            </a:r>
            <a:endParaRPr sz="19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3674" y="2387175"/>
            <a:ext cx="337629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  <a:tab pos="469900" algn="l"/>
              </a:tabLst>
            </a:pPr>
            <a:r>
              <a:rPr dirty="0" sz="1800" spc="-5">
                <a:latin typeface="RobotoRegular"/>
                <a:cs typeface="RobotoRegular"/>
              </a:rPr>
              <a:t>Login</a:t>
            </a:r>
            <a:endParaRPr sz="1800">
              <a:latin typeface="RobotoRegular"/>
              <a:cs typeface="RobotoRegular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❖"/>
              <a:tabLst>
                <a:tab pos="469265" algn="l"/>
                <a:tab pos="469900" algn="l"/>
              </a:tabLst>
            </a:pPr>
            <a:r>
              <a:rPr dirty="0" sz="1800" spc="-10">
                <a:latin typeface="RobotoRegular"/>
                <a:cs typeface="RobotoRegular"/>
              </a:rPr>
              <a:t>Active/disable </a:t>
            </a:r>
            <a:r>
              <a:rPr dirty="0" sz="1800" spc="-5">
                <a:latin typeface="RobotoRegular"/>
                <a:cs typeface="RobotoRegular"/>
              </a:rPr>
              <a:t>user</a:t>
            </a:r>
            <a:r>
              <a:rPr dirty="0" sz="1800" spc="-20">
                <a:latin typeface="RobotoRegular"/>
                <a:cs typeface="RobotoRegular"/>
              </a:rPr>
              <a:t> </a:t>
            </a:r>
            <a:r>
              <a:rPr dirty="0" sz="1800" spc="-5">
                <a:latin typeface="RobotoRegular"/>
                <a:cs typeface="RobotoRegular"/>
              </a:rPr>
              <a:t>account</a:t>
            </a:r>
            <a:endParaRPr sz="1800">
              <a:latin typeface="RobotoRegular"/>
              <a:cs typeface="RobotoRegular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❖"/>
              <a:tabLst>
                <a:tab pos="469265" algn="l"/>
                <a:tab pos="469900" algn="l"/>
              </a:tabLst>
            </a:pPr>
            <a:r>
              <a:rPr dirty="0" sz="1800" spc="-5">
                <a:latin typeface="RobotoRegular"/>
                <a:cs typeface="RobotoRegular"/>
              </a:rPr>
              <a:t>Accept cheque book</a:t>
            </a:r>
            <a:r>
              <a:rPr dirty="0" sz="1800" spc="-65">
                <a:latin typeface="RobotoRegular"/>
                <a:cs typeface="RobotoRegular"/>
              </a:rPr>
              <a:t> </a:t>
            </a:r>
            <a:r>
              <a:rPr dirty="0" sz="1800" spc="-10">
                <a:latin typeface="RobotoRegular"/>
                <a:cs typeface="RobotoRegular"/>
              </a:rPr>
              <a:t>request</a:t>
            </a:r>
            <a:endParaRPr sz="1800">
              <a:latin typeface="RobotoRegular"/>
              <a:cs typeface="RobotoRegular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❖"/>
              <a:tabLst>
                <a:tab pos="469265" algn="l"/>
                <a:tab pos="469900" algn="l"/>
              </a:tabLst>
            </a:pPr>
            <a:r>
              <a:rPr dirty="0" sz="1800" spc="-5">
                <a:latin typeface="RobotoRegular"/>
                <a:cs typeface="RobotoRegular"/>
              </a:rPr>
              <a:t>Accept Loan</a:t>
            </a:r>
            <a:r>
              <a:rPr dirty="0" sz="1800" spc="-15">
                <a:latin typeface="RobotoRegular"/>
                <a:cs typeface="RobotoRegular"/>
              </a:rPr>
              <a:t> </a:t>
            </a:r>
            <a:r>
              <a:rPr dirty="0" sz="1800" spc="-10">
                <a:latin typeface="RobotoRegular"/>
                <a:cs typeface="RobotoRegular"/>
              </a:rPr>
              <a:t>request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48" y="559725"/>
            <a:ext cx="7772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5">
                <a:solidFill>
                  <a:srgbClr val="FFFFFF"/>
                </a:solidFill>
                <a:latin typeface="Georgia"/>
                <a:cs typeface="Georgia"/>
              </a:rPr>
              <a:t>ERD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84445" y="2873919"/>
            <a:ext cx="1195705" cy="375920"/>
          </a:xfrm>
          <a:custGeom>
            <a:avLst/>
            <a:gdLst/>
            <a:ahLst/>
            <a:cxnLst/>
            <a:rect l="l" t="t" r="r" b="b"/>
            <a:pathLst>
              <a:path w="1195704" h="375919">
                <a:moveTo>
                  <a:pt x="1195197" y="375899"/>
                </a:moveTo>
                <a:lnTo>
                  <a:pt x="0" y="375899"/>
                </a:lnTo>
                <a:lnTo>
                  <a:pt x="0" y="0"/>
                </a:lnTo>
                <a:lnTo>
                  <a:pt x="1195197" y="0"/>
                </a:lnTo>
                <a:lnTo>
                  <a:pt x="1195197" y="375899"/>
                </a:lnTo>
                <a:close/>
              </a:path>
            </a:pathLst>
          </a:custGeom>
          <a:solidFill>
            <a:srgbClr val="626B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84445" y="2873906"/>
            <a:ext cx="1195705" cy="375920"/>
          </a:xfrm>
          <a:prstGeom prst="rect">
            <a:avLst/>
          </a:prstGeom>
          <a:ln w="9524">
            <a:solidFill>
              <a:srgbClr val="666666"/>
            </a:solidFill>
          </a:ln>
        </p:spPr>
        <p:txBody>
          <a:bodyPr wrap="square" lIns="0" tIns="7556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59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Admin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6589" y="2873906"/>
            <a:ext cx="1195705" cy="375920"/>
          </a:xfrm>
          <a:prstGeom prst="rect">
            <a:avLst/>
          </a:prstGeom>
          <a:solidFill>
            <a:srgbClr val="626B72"/>
          </a:solidFill>
          <a:ln w="9524">
            <a:solidFill>
              <a:srgbClr val="666666"/>
            </a:solidFill>
          </a:ln>
        </p:spPr>
        <p:txBody>
          <a:bodyPr wrap="square" lIns="0" tIns="75565" rIns="0" bIns="0" rtlCol="0" vert="horz">
            <a:spAutoFit/>
          </a:bodyPr>
          <a:lstStyle/>
          <a:p>
            <a:pPr marL="542290">
              <a:lnSpc>
                <a:spcPct val="100000"/>
              </a:lnSpc>
              <a:spcBef>
                <a:spcPts val="59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11108" y="1848508"/>
            <a:ext cx="869315" cy="290195"/>
            <a:chOff x="2211108" y="1848508"/>
            <a:chExt cx="869315" cy="290195"/>
          </a:xfrm>
        </p:grpSpPr>
        <p:sp>
          <p:nvSpPr>
            <p:cNvPr id="7" name="object 7"/>
            <p:cNvSpPr/>
            <p:nvPr/>
          </p:nvSpPr>
          <p:spPr>
            <a:xfrm>
              <a:off x="2215870" y="1853271"/>
              <a:ext cx="859790" cy="280670"/>
            </a:xfrm>
            <a:custGeom>
              <a:avLst/>
              <a:gdLst/>
              <a:ahLst/>
              <a:cxnLst/>
              <a:rect l="l" t="t" r="r" b="b"/>
              <a:pathLst>
                <a:path w="859789" h="280669">
                  <a:moveTo>
                    <a:pt x="721198" y="280314"/>
                  </a:moveTo>
                  <a:lnTo>
                    <a:pt x="138269" y="280314"/>
                  </a:lnTo>
                  <a:lnTo>
                    <a:pt x="94565" y="273168"/>
                  </a:lnTo>
                  <a:lnTo>
                    <a:pt x="56609" y="253271"/>
                  </a:lnTo>
                  <a:lnTo>
                    <a:pt x="26677" y="222931"/>
                  </a:lnTo>
                  <a:lnTo>
                    <a:pt x="7049" y="184457"/>
                  </a:lnTo>
                  <a:lnTo>
                    <a:pt x="0" y="140157"/>
                  </a:lnTo>
                  <a:lnTo>
                    <a:pt x="7049" y="95856"/>
                  </a:lnTo>
                  <a:lnTo>
                    <a:pt x="26677" y="57381"/>
                  </a:lnTo>
                  <a:lnTo>
                    <a:pt x="56609" y="27042"/>
                  </a:lnTo>
                  <a:lnTo>
                    <a:pt x="94565" y="7145"/>
                  </a:lnTo>
                  <a:lnTo>
                    <a:pt x="138269" y="0"/>
                  </a:lnTo>
                  <a:lnTo>
                    <a:pt x="721198" y="0"/>
                  </a:lnTo>
                  <a:lnTo>
                    <a:pt x="764897" y="7145"/>
                  </a:lnTo>
                  <a:lnTo>
                    <a:pt x="802854" y="27042"/>
                  </a:lnTo>
                  <a:lnTo>
                    <a:pt x="832789" y="57381"/>
                  </a:lnTo>
                  <a:lnTo>
                    <a:pt x="852422" y="95856"/>
                  </a:lnTo>
                  <a:lnTo>
                    <a:pt x="859473" y="140157"/>
                  </a:lnTo>
                  <a:lnTo>
                    <a:pt x="852422" y="184457"/>
                  </a:lnTo>
                  <a:lnTo>
                    <a:pt x="832789" y="222931"/>
                  </a:lnTo>
                  <a:lnTo>
                    <a:pt x="802854" y="253271"/>
                  </a:lnTo>
                  <a:lnTo>
                    <a:pt x="764897" y="273168"/>
                  </a:lnTo>
                  <a:lnTo>
                    <a:pt x="721198" y="280314"/>
                  </a:lnTo>
                  <a:close/>
                </a:path>
              </a:pathLst>
            </a:custGeom>
            <a:solidFill>
              <a:srgbClr val="626B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15870" y="1853271"/>
              <a:ext cx="859790" cy="280670"/>
            </a:xfrm>
            <a:custGeom>
              <a:avLst/>
              <a:gdLst/>
              <a:ahLst/>
              <a:cxnLst/>
              <a:rect l="l" t="t" r="r" b="b"/>
              <a:pathLst>
                <a:path w="859789" h="280669">
                  <a:moveTo>
                    <a:pt x="138269" y="0"/>
                  </a:moveTo>
                  <a:lnTo>
                    <a:pt x="721198" y="0"/>
                  </a:lnTo>
                  <a:lnTo>
                    <a:pt x="764897" y="7145"/>
                  </a:lnTo>
                  <a:lnTo>
                    <a:pt x="802854" y="27042"/>
                  </a:lnTo>
                  <a:lnTo>
                    <a:pt x="832789" y="57381"/>
                  </a:lnTo>
                  <a:lnTo>
                    <a:pt x="852422" y="95856"/>
                  </a:lnTo>
                  <a:lnTo>
                    <a:pt x="859473" y="140157"/>
                  </a:lnTo>
                  <a:lnTo>
                    <a:pt x="852422" y="184457"/>
                  </a:lnTo>
                  <a:lnTo>
                    <a:pt x="832789" y="222931"/>
                  </a:lnTo>
                  <a:lnTo>
                    <a:pt x="802854" y="253271"/>
                  </a:lnTo>
                  <a:lnTo>
                    <a:pt x="764897" y="273168"/>
                  </a:lnTo>
                  <a:lnTo>
                    <a:pt x="721198" y="280314"/>
                  </a:lnTo>
                  <a:lnTo>
                    <a:pt x="138269" y="280314"/>
                  </a:lnTo>
                  <a:lnTo>
                    <a:pt x="94565" y="273168"/>
                  </a:lnTo>
                  <a:lnTo>
                    <a:pt x="56609" y="253271"/>
                  </a:lnTo>
                  <a:lnTo>
                    <a:pt x="26677" y="222931"/>
                  </a:lnTo>
                  <a:lnTo>
                    <a:pt x="7049" y="184457"/>
                  </a:lnTo>
                  <a:lnTo>
                    <a:pt x="0" y="140157"/>
                  </a:lnTo>
                  <a:lnTo>
                    <a:pt x="7049" y="95856"/>
                  </a:lnTo>
                  <a:lnTo>
                    <a:pt x="26677" y="57381"/>
                  </a:lnTo>
                  <a:lnTo>
                    <a:pt x="56609" y="27042"/>
                  </a:lnTo>
                  <a:lnTo>
                    <a:pt x="94565" y="7145"/>
                  </a:lnTo>
                  <a:lnTo>
                    <a:pt x="13826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329397" y="1868840"/>
            <a:ext cx="4013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login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48735" y="3836079"/>
            <a:ext cx="1393190" cy="439420"/>
            <a:chOff x="948735" y="3836079"/>
            <a:chExt cx="1393190" cy="439420"/>
          </a:xfrm>
        </p:grpSpPr>
        <p:sp>
          <p:nvSpPr>
            <p:cNvPr id="11" name="object 11"/>
            <p:cNvSpPr/>
            <p:nvPr/>
          </p:nvSpPr>
          <p:spPr>
            <a:xfrm>
              <a:off x="953498" y="3840842"/>
              <a:ext cx="1383665" cy="429895"/>
            </a:xfrm>
            <a:custGeom>
              <a:avLst/>
              <a:gdLst/>
              <a:ahLst/>
              <a:cxnLst/>
              <a:rect l="l" t="t" r="r" b="b"/>
              <a:pathLst>
                <a:path w="1383664" h="429895">
                  <a:moveTo>
                    <a:pt x="1160722" y="429724"/>
                  </a:moveTo>
                  <a:lnTo>
                    <a:pt x="222539" y="429724"/>
                  </a:lnTo>
                  <a:lnTo>
                    <a:pt x="171513" y="424049"/>
                  </a:lnTo>
                  <a:lnTo>
                    <a:pt x="124672" y="407885"/>
                  </a:lnTo>
                  <a:lnTo>
                    <a:pt x="83352" y="382521"/>
                  </a:lnTo>
                  <a:lnTo>
                    <a:pt x="48889" y="349248"/>
                  </a:lnTo>
                  <a:lnTo>
                    <a:pt x="22619" y="309356"/>
                  </a:lnTo>
                  <a:lnTo>
                    <a:pt x="5877" y="264134"/>
                  </a:lnTo>
                  <a:lnTo>
                    <a:pt x="0" y="214874"/>
                  </a:lnTo>
                  <a:lnTo>
                    <a:pt x="5877" y="165604"/>
                  </a:lnTo>
                  <a:lnTo>
                    <a:pt x="22619" y="120376"/>
                  </a:lnTo>
                  <a:lnTo>
                    <a:pt x="48889" y="80480"/>
                  </a:lnTo>
                  <a:lnTo>
                    <a:pt x="83352" y="47204"/>
                  </a:lnTo>
                  <a:lnTo>
                    <a:pt x="124672" y="21839"/>
                  </a:lnTo>
                  <a:lnTo>
                    <a:pt x="171513" y="5674"/>
                  </a:lnTo>
                  <a:lnTo>
                    <a:pt x="222539" y="0"/>
                  </a:lnTo>
                  <a:lnTo>
                    <a:pt x="1160722" y="0"/>
                  </a:lnTo>
                  <a:lnTo>
                    <a:pt x="1211748" y="5674"/>
                  </a:lnTo>
                  <a:lnTo>
                    <a:pt x="1258589" y="21839"/>
                  </a:lnTo>
                  <a:lnTo>
                    <a:pt x="1299909" y="47204"/>
                  </a:lnTo>
                  <a:lnTo>
                    <a:pt x="1334372" y="80480"/>
                  </a:lnTo>
                  <a:lnTo>
                    <a:pt x="1360642" y="120376"/>
                  </a:lnTo>
                  <a:lnTo>
                    <a:pt x="1377384" y="165604"/>
                  </a:lnTo>
                  <a:lnTo>
                    <a:pt x="1383262" y="214874"/>
                  </a:lnTo>
                  <a:lnTo>
                    <a:pt x="1377384" y="264134"/>
                  </a:lnTo>
                  <a:lnTo>
                    <a:pt x="1360642" y="309356"/>
                  </a:lnTo>
                  <a:lnTo>
                    <a:pt x="1334372" y="349248"/>
                  </a:lnTo>
                  <a:lnTo>
                    <a:pt x="1299909" y="382521"/>
                  </a:lnTo>
                  <a:lnTo>
                    <a:pt x="1258589" y="407885"/>
                  </a:lnTo>
                  <a:lnTo>
                    <a:pt x="1211748" y="424049"/>
                  </a:lnTo>
                  <a:lnTo>
                    <a:pt x="1160722" y="429724"/>
                  </a:lnTo>
                  <a:close/>
                </a:path>
              </a:pathLst>
            </a:custGeom>
            <a:solidFill>
              <a:srgbClr val="626B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53498" y="3840842"/>
              <a:ext cx="1383665" cy="429895"/>
            </a:xfrm>
            <a:custGeom>
              <a:avLst/>
              <a:gdLst/>
              <a:ahLst/>
              <a:cxnLst/>
              <a:rect l="l" t="t" r="r" b="b"/>
              <a:pathLst>
                <a:path w="1383664" h="429895">
                  <a:moveTo>
                    <a:pt x="222539" y="0"/>
                  </a:moveTo>
                  <a:lnTo>
                    <a:pt x="1160722" y="0"/>
                  </a:lnTo>
                  <a:lnTo>
                    <a:pt x="1211748" y="5674"/>
                  </a:lnTo>
                  <a:lnTo>
                    <a:pt x="1258589" y="21839"/>
                  </a:lnTo>
                  <a:lnTo>
                    <a:pt x="1299909" y="47204"/>
                  </a:lnTo>
                  <a:lnTo>
                    <a:pt x="1334372" y="80480"/>
                  </a:lnTo>
                  <a:lnTo>
                    <a:pt x="1360642" y="120376"/>
                  </a:lnTo>
                  <a:lnTo>
                    <a:pt x="1377384" y="165604"/>
                  </a:lnTo>
                  <a:lnTo>
                    <a:pt x="1383262" y="214874"/>
                  </a:lnTo>
                  <a:lnTo>
                    <a:pt x="1377384" y="264134"/>
                  </a:lnTo>
                  <a:lnTo>
                    <a:pt x="1360642" y="309356"/>
                  </a:lnTo>
                  <a:lnTo>
                    <a:pt x="1334372" y="349248"/>
                  </a:lnTo>
                  <a:lnTo>
                    <a:pt x="1299909" y="382521"/>
                  </a:lnTo>
                  <a:lnTo>
                    <a:pt x="1258589" y="407885"/>
                  </a:lnTo>
                  <a:lnTo>
                    <a:pt x="1211748" y="424049"/>
                  </a:lnTo>
                  <a:lnTo>
                    <a:pt x="1160722" y="429724"/>
                  </a:lnTo>
                  <a:lnTo>
                    <a:pt x="222539" y="429724"/>
                  </a:lnTo>
                  <a:lnTo>
                    <a:pt x="171513" y="424049"/>
                  </a:lnTo>
                  <a:lnTo>
                    <a:pt x="124672" y="407885"/>
                  </a:lnTo>
                  <a:lnTo>
                    <a:pt x="83352" y="382521"/>
                  </a:lnTo>
                  <a:lnTo>
                    <a:pt x="48889" y="349248"/>
                  </a:lnTo>
                  <a:lnTo>
                    <a:pt x="22619" y="309356"/>
                  </a:lnTo>
                  <a:lnTo>
                    <a:pt x="5877" y="264134"/>
                  </a:lnTo>
                  <a:lnTo>
                    <a:pt x="0" y="214874"/>
                  </a:lnTo>
                  <a:lnTo>
                    <a:pt x="5877" y="165604"/>
                  </a:lnTo>
                  <a:lnTo>
                    <a:pt x="22619" y="120376"/>
                  </a:lnTo>
                  <a:lnTo>
                    <a:pt x="48889" y="80480"/>
                  </a:lnTo>
                  <a:lnTo>
                    <a:pt x="83352" y="47204"/>
                  </a:lnTo>
                  <a:lnTo>
                    <a:pt x="124672" y="21839"/>
                  </a:lnTo>
                  <a:lnTo>
                    <a:pt x="171513" y="5674"/>
                  </a:lnTo>
                  <a:lnTo>
                    <a:pt x="22253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091712" y="3826341"/>
            <a:ext cx="91440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Checkbook  approve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73707" y="4332953"/>
            <a:ext cx="1258570" cy="439420"/>
            <a:chOff x="2573707" y="4332953"/>
            <a:chExt cx="1258570" cy="439420"/>
          </a:xfrm>
        </p:grpSpPr>
        <p:sp>
          <p:nvSpPr>
            <p:cNvPr id="15" name="object 15"/>
            <p:cNvSpPr/>
            <p:nvPr/>
          </p:nvSpPr>
          <p:spPr>
            <a:xfrm>
              <a:off x="2578469" y="4337716"/>
              <a:ext cx="1249045" cy="429895"/>
            </a:xfrm>
            <a:custGeom>
              <a:avLst/>
              <a:gdLst/>
              <a:ahLst/>
              <a:cxnLst/>
              <a:rect l="l" t="t" r="r" b="b"/>
              <a:pathLst>
                <a:path w="1249045" h="429895">
                  <a:moveTo>
                    <a:pt x="1048022" y="429724"/>
                  </a:moveTo>
                  <a:lnTo>
                    <a:pt x="200924" y="429724"/>
                  </a:lnTo>
                  <a:lnTo>
                    <a:pt x="154852" y="424049"/>
                  </a:lnTo>
                  <a:lnTo>
                    <a:pt x="112559" y="407885"/>
                  </a:lnTo>
                  <a:lnTo>
                    <a:pt x="75253" y="382521"/>
                  </a:lnTo>
                  <a:lnTo>
                    <a:pt x="44138" y="349248"/>
                  </a:lnTo>
                  <a:lnTo>
                    <a:pt x="20420" y="309356"/>
                  </a:lnTo>
                  <a:lnTo>
                    <a:pt x="5306" y="264134"/>
                  </a:lnTo>
                  <a:lnTo>
                    <a:pt x="0" y="214874"/>
                  </a:lnTo>
                  <a:lnTo>
                    <a:pt x="5306" y="165604"/>
                  </a:lnTo>
                  <a:lnTo>
                    <a:pt x="20420" y="120376"/>
                  </a:lnTo>
                  <a:lnTo>
                    <a:pt x="44138" y="80480"/>
                  </a:lnTo>
                  <a:lnTo>
                    <a:pt x="75253" y="47204"/>
                  </a:lnTo>
                  <a:lnTo>
                    <a:pt x="112559" y="21839"/>
                  </a:lnTo>
                  <a:lnTo>
                    <a:pt x="154852" y="5674"/>
                  </a:lnTo>
                  <a:lnTo>
                    <a:pt x="200924" y="0"/>
                  </a:lnTo>
                  <a:lnTo>
                    <a:pt x="1048022" y="0"/>
                  </a:lnTo>
                  <a:lnTo>
                    <a:pt x="1094096" y="5674"/>
                  </a:lnTo>
                  <a:lnTo>
                    <a:pt x="1136392" y="21839"/>
                  </a:lnTo>
                  <a:lnTo>
                    <a:pt x="1173703" y="47204"/>
                  </a:lnTo>
                  <a:lnTo>
                    <a:pt x="1204824" y="80480"/>
                  </a:lnTo>
                  <a:lnTo>
                    <a:pt x="1228546" y="120376"/>
                  </a:lnTo>
                  <a:lnTo>
                    <a:pt x="1243664" y="165604"/>
                  </a:lnTo>
                  <a:lnTo>
                    <a:pt x="1248972" y="214874"/>
                  </a:lnTo>
                  <a:lnTo>
                    <a:pt x="1243664" y="264134"/>
                  </a:lnTo>
                  <a:lnTo>
                    <a:pt x="1228546" y="309356"/>
                  </a:lnTo>
                  <a:lnTo>
                    <a:pt x="1204824" y="349248"/>
                  </a:lnTo>
                  <a:lnTo>
                    <a:pt x="1173703" y="382521"/>
                  </a:lnTo>
                  <a:lnTo>
                    <a:pt x="1136392" y="407885"/>
                  </a:lnTo>
                  <a:lnTo>
                    <a:pt x="1094096" y="424049"/>
                  </a:lnTo>
                  <a:lnTo>
                    <a:pt x="1048022" y="429724"/>
                  </a:lnTo>
                  <a:close/>
                </a:path>
              </a:pathLst>
            </a:custGeom>
            <a:solidFill>
              <a:srgbClr val="626B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578469" y="4337716"/>
              <a:ext cx="1249045" cy="429895"/>
            </a:xfrm>
            <a:custGeom>
              <a:avLst/>
              <a:gdLst/>
              <a:ahLst/>
              <a:cxnLst/>
              <a:rect l="l" t="t" r="r" b="b"/>
              <a:pathLst>
                <a:path w="1249045" h="429895">
                  <a:moveTo>
                    <a:pt x="200924" y="0"/>
                  </a:moveTo>
                  <a:lnTo>
                    <a:pt x="1048022" y="0"/>
                  </a:lnTo>
                  <a:lnTo>
                    <a:pt x="1094096" y="5674"/>
                  </a:lnTo>
                  <a:lnTo>
                    <a:pt x="1136392" y="21839"/>
                  </a:lnTo>
                  <a:lnTo>
                    <a:pt x="1173703" y="47204"/>
                  </a:lnTo>
                  <a:lnTo>
                    <a:pt x="1204824" y="80480"/>
                  </a:lnTo>
                  <a:lnTo>
                    <a:pt x="1228546" y="120376"/>
                  </a:lnTo>
                  <a:lnTo>
                    <a:pt x="1243664" y="165604"/>
                  </a:lnTo>
                  <a:lnTo>
                    <a:pt x="1248972" y="214874"/>
                  </a:lnTo>
                  <a:lnTo>
                    <a:pt x="1243664" y="264134"/>
                  </a:lnTo>
                  <a:lnTo>
                    <a:pt x="1228546" y="309356"/>
                  </a:lnTo>
                  <a:lnTo>
                    <a:pt x="1204824" y="349248"/>
                  </a:lnTo>
                  <a:lnTo>
                    <a:pt x="1173703" y="382521"/>
                  </a:lnTo>
                  <a:lnTo>
                    <a:pt x="1136392" y="407885"/>
                  </a:lnTo>
                  <a:lnTo>
                    <a:pt x="1094096" y="424049"/>
                  </a:lnTo>
                  <a:lnTo>
                    <a:pt x="1048022" y="429724"/>
                  </a:lnTo>
                  <a:lnTo>
                    <a:pt x="200924" y="429724"/>
                  </a:lnTo>
                  <a:lnTo>
                    <a:pt x="154852" y="424049"/>
                  </a:lnTo>
                  <a:lnTo>
                    <a:pt x="112559" y="407885"/>
                  </a:lnTo>
                  <a:lnTo>
                    <a:pt x="75253" y="382521"/>
                  </a:lnTo>
                  <a:lnTo>
                    <a:pt x="44138" y="349248"/>
                  </a:lnTo>
                  <a:lnTo>
                    <a:pt x="20420" y="309356"/>
                  </a:lnTo>
                  <a:lnTo>
                    <a:pt x="5306" y="264134"/>
                  </a:lnTo>
                  <a:lnTo>
                    <a:pt x="0" y="214874"/>
                  </a:lnTo>
                  <a:lnTo>
                    <a:pt x="5306" y="165604"/>
                  </a:lnTo>
                  <a:lnTo>
                    <a:pt x="20420" y="120376"/>
                  </a:lnTo>
                  <a:lnTo>
                    <a:pt x="44138" y="80480"/>
                  </a:lnTo>
                  <a:lnTo>
                    <a:pt x="75253" y="47204"/>
                  </a:lnTo>
                  <a:lnTo>
                    <a:pt x="112559" y="21839"/>
                  </a:lnTo>
                  <a:lnTo>
                    <a:pt x="154852" y="5674"/>
                  </a:lnTo>
                  <a:lnTo>
                    <a:pt x="200924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710358" y="4323221"/>
            <a:ext cx="61849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Disable  acnt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48735" y="2654282"/>
            <a:ext cx="1205230" cy="385445"/>
            <a:chOff x="948735" y="2654282"/>
            <a:chExt cx="1205230" cy="385445"/>
          </a:xfrm>
        </p:grpSpPr>
        <p:sp>
          <p:nvSpPr>
            <p:cNvPr id="19" name="object 19"/>
            <p:cNvSpPr/>
            <p:nvPr/>
          </p:nvSpPr>
          <p:spPr>
            <a:xfrm>
              <a:off x="953498" y="2659044"/>
              <a:ext cx="1195705" cy="375920"/>
            </a:xfrm>
            <a:custGeom>
              <a:avLst/>
              <a:gdLst/>
              <a:ahLst/>
              <a:cxnLst/>
              <a:rect l="l" t="t" r="r" b="b"/>
              <a:pathLst>
                <a:path w="1195705" h="375919">
                  <a:moveTo>
                    <a:pt x="1002900" y="375899"/>
                  </a:moveTo>
                  <a:lnTo>
                    <a:pt x="192279" y="375899"/>
                  </a:lnTo>
                  <a:lnTo>
                    <a:pt x="148191" y="370935"/>
                  </a:lnTo>
                  <a:lnTo>
                    <a:pt x="107720" y="356795"/>
                  </a:lnTo>
                  <a:lnTo>
                    <a:pt x="72018" y="334608"/>
                  </a:lnTo>
                  <a:lnTo>
                    <a:pt x="42241" y="305501"/>
                  </a:lnTo>
                  <a:lnTo>
                    <a:pt x="19543" y="270604"/>
                  </a:lnTo>
                  <a:lnTo>
                    <a:pt x="5078" y="231044"/>
                  </a:lnTo>
                  <a:lnTo>
                    <a:pt x="0" y="187949"/>
                  </a:lnTo>
                  <a:lnTo>
                    <a:pt x="5078" y="144855"/>
                  </a:lnTo>
                  <a:lnTo>
                    <a:pt x="19543" y="105294"/>
                  </a:lnTo>
                  <a:lnTo>
                    <a:pt x="42241" y="70397"/>
                  </a:lnTo>
                  <a:lnTo>
                    <a:pt x="72018" y="41291"/>
                  </a:lnTo>
                  <a:lnTo>
                    <a:pt x="107720" y="19103"/>
                  </a:lnTo>
                  <a:lnTo>
                    <a:pt x="148191" y="4963"/>
                  </a:lnTo>
                  <a:lnTo>
                    <a:pt x="192279" y="0"/>
                  </a:lnTo>
                  <a:lnTo>
                    <a:pt x="1002900" y="0"/>
                  </a:lnTo>
                  <a:lnTo>
                    <a:pt x="1046988" y="4963"/>
                  </a:lnTo>
                  <a:lnTo>
                    <a:pt x="1087459" y="19103"/>
                  </a:lnTo>
                  <a:lnTo>
                    <a:pt x="1123161" y="41291"/>
                  </a:lnTo>
                  <a:lnTo>
                    <a:pt x="1152938" y="70397"/>
                  </a:lnTo>
                  <a:lnTo>
                    <a:pt x="1175636" y="105294"/>
                  </a:lnTo>
                  <a:lnTo>
                    <a:pt x="1190101" y="144855"/>
                  </a:lnTo>
                  <a:lnTo>
                    <a:pt x="1195180" y="187949"/>
                  </a:lnTo>
                  <a:lnTo>
                    <a:pt x="1190101" y="231044"/>
                  </a:lnTo>
                  <a:lnTo>
                    <a:pt x="1175636" y="270604"/>
                  </a:lnTo>
                  <a:lnTo>
                    <a:pt x="1152938" y="305501"/>
                  </a:lnTo>
                  <a:lnTo>
                    <a:pt x="1123161" y="334608"/>
                  </a:lnTo>
                  <a:lnTo>
                    <a:pt x="1087459" y="356795"/>
                  </a:lnTo>
                  <a:lnTo>
                    <a:pt x="1046988" y="370935"/>
                  </a:lnTo>
                  <a:lnTo>
                    <a:pt x="1002900" y="375899"/>
                  </a:lnTo>
                  <a:close/>
                </a:path>
              </a:pathLst>
            </a:custGeom>
            <a:solidFill>
              <a:srgbClr val="626B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53498" y="2659044"/>
              <a:ext cx="1195705" cy="375920"/>
            </a:xfrm>
            <a:custGeom>
              <a:avLst/>
              <a:gdLst/>
              <a:ahLst/>
              <a:cxnLst/>
              <a:rect l="l" t="t" r="r" b="b"/>
              <a:pathLst>
                <a:path w="1195705" h="375919">
                  <a:moveTo>
                    <a:pt x="192279" y="0"/>
                  </a:moveTo>
                  <a:lnTo>
                    <a:pt x="1002900" y="0"/>
                  </a:lnTo>
                  <a:lnTo>
                    <a:pt x="1046988" y="4963"/>
                  </a:lnTo>
                  <a:lnTo>
                    <a:pt x="1087459" y="19103"/>
                  </a:lnTo>
                  <a:lnTo>
                    <a:pt x="1123161" y="41291"/>
                  </a:lnTo>
                  <a:lnTo>
                    <a:pt x="1152938" y="70397"/>
                  </a:lnTo>
                  <a:lnTo>
                    <a:pt x="1175636" y="105294"/>
                  </a:lnTo>
                  <a:lnTo>
                    <a:pt x="1190101" y="144855"/>
                  </a:lnTo>
                  <a:lnTo>
                    <a:pt x="1195180" y="187949"/>
                  </a:lnTo>
                  <a:lnTo>
                    <a:pt x="1190101" y="231044"/>
                  </a:lnTo>
                  <a:lnTo>
                    <a:pt x="1175636" y="270604"/>
                  </a:lnTo>
                  <a:lnTo>
                    <a:pt x="1152938" y="305501"/>
                  </a:lnTo>
                  <a:lnTo>
                    <a:pt x="1123161" y="334608"/>
                  </a:lnTo>
                  <a:lnTo>
                    <a:pt x="1087459" y="356795"/>
                  </a:lnTo>
                  <a:lnTo>
                    <a:pt x="1046988" y="370935"/>
                  </a:lnTo>
                  <a:lnTo>
                    <a:pt x="1002900" y="375899"/>
                  </a:lnTo>
                  <a:lnTo>
                    <a:pt x="192279" y="375899"/>
                  </a:lnTo>
                  <a:lnTo>
                    <a:pt x="148191" y="370935"/>
                  </a:lnTo>
                  <a:lnTo>
                    <a:pt x="107720" y="356795"/>
                  </a:lnTo>
                  <a:lnTo>
                    <a:pt x="72018" y="334608"/>
                  </a:lnTo>
                  <a:lnTo>
                    <a:pt x="42241" y="305501"/>
                  </a:lnTo>
                  <a:lnTo>
                    <a:pt x="19543" y="270604"/>
                  </a:lnTo>
                  <a:lnTo>
                    <a:pt x="5078" y="231044"/>
                  </a:lnTo>
                  <a:lnTo>
                    <a:pt x="0" y="187949"/>
                  </a:lnTo>
                  <a:lnTo>
                    <a:pt x="5078" y="144855"/>
                  </a:lnTo>
                  <a:lnTo>
                    <a:pt x="19543" y="105294"/>
                  </a:lnTo>
                  <a:lnTo>
                    <a:pt x="42241" y="70397"/>
                  </a:lnTo>
                  <a:lnTo>
                    <a:pt x="72018" y="41291"/>
                  </a:lnTo>
                  <a:lnTo>
                    <a:pt x="107720" y="19103"/>
                  </a:lnTo>
                  <a:lnTo>
                    <a:pt x="148191" y="4963"/>
                  </a:lnTo>
                  <a:lnTo>
                    <a:pt x="19227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082853" y="2617626"/>
            <a:ext cx="66802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Loan  approve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143915" y="1741159"/>
            <a:ext cx="4152900" cy="2601595"/>
            <a:chOff x="2143915" y="1741159"/>
            <a:chExt cx="4152900" cy="2601595"/>
          </a:xfrm>
        </p:grpSpPr>
        <p:sp>
          <p:nvSpPr>
            <p:cNvPr id="23" name="object 23"/>
            <p:cNvSpPr/>
            <p:nvPr/>
          </p:nvSpPr>
          <p:spPr>
            <a:xfrm>
              <a:off x="2148678" y="2133585"/>
              <a:ext cx="2948305" cy="2204720"/>
            </a:xfrm>
            <a:custGeom>
              <a:avLst/>
              <a:gdLst/>
              <a:ahLst/>
              <a:cxnLst/>
              <a:rect l="l" t="t" r="r" b="b"/>
              <a:pathLst>
                <a:path w="2948304" h="2204720">
                  <a:moveTo>
                    <a:pt x="496916" y="0"/>
                  </a:moveTo>
                  <a:lnTo>
                    <a:pt x="933415" y="740408"/>
                  </a:lnTo>
                </a:path>
                <a:path w="2948304" h="2204720">
                  <a:moveTo>
                    <a:pt x="0" y="713408"/>
                  </a:moveTo>
                  <a:lnTo>
                    <a:pt x="335699" y="928208"/>
                  </a:lnTo>
                </a:path>
                <a:path w="2948304" h="2204720">
                  <a:moveTo>
                    <a:pt x="188082" y="1922131"/>
                  </a:moveTo>
                  <a:lnTo>
                    <a:pt x="933290" y="1116332"/>
                  </a:lnTo>
                </a:path>
                <a:path w="2948304" h="2204720">
                  <a:moveTo>
                    <a:pt x="1054265" y="2204130"/>
                  </a:moveTo>
                  <a:lnTo>
                    <a:pt x="933365" y="1116332"/>
                  </a:lnTo>
                </a:path>
                <a:path w="2948304" h="2204720">
                  <a:moveTo>
                    <a:pt x="893215" y="914758"/>
                  </a:moveTo>
                  <a:lnTo>
                    <a:pt x="2947911" y="92825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284589" y="1745921"/>
              <a:ext cx="1007744" cy="280670"/>
            </a:xfrm>
            <a:custGeom>
              <a:avLst/>
              <a:gdLst/>
              <a:ahLst/>
              <a:cxnLst/>
              <a:rect l="l" t="t" r="r" b="b"/>
              <a:pathLst>
                <a:path w="1007745" h="280669">
                  <a:moveTo>
                    <a:pt x="845173" y="280314"/>
                  </a:moveTo>
                  <a:lnTo>
                    <a:pt x="162049" y="280314"/>
                  </a:lnTo>
                  <a:lnTo>
                    <a:pt x="110828" y="273168"/>
                  </a:lnTo>
                  <a:lnTo>
                    <a:pt x="66344" y="253271"/>
                  </a:lnTo>
                  <a:lnTo>
                    <a:pt x="31265" y="222931"/>
                  </a:lnTo>
                  <a:lnTo>
                    <a:pt x="8261" y="184457"/>
                  </a:lnTo>
                  <a:lnTo>
                    <a:pt x="0" y="140157"/>
                  </a:lnTo>
                  <a:lnTo>
                    <a:pt x="8261" y="95856"/>
                  </a:lnTo>
                  <a:lnTo>
                    <a:pt x="31265" y="57381"/>
                  </a:lnTo>
                  <a:lnTo>
                    <a:pt x="66344" y="27042"/>
                  </a:lnTo>
                  <a:lnTo>
                    <a:pt x="110828" y="7145"/>
                  </a:lnTo>
                  <a:lnTo>
                    <a:pt x="162049" y="0"/>
                  </a:lnTo>
                  <a:lnTo>
                    <a:pt x="845173" y="0"/>
                  </a:lnTo>
                  <a:lnTo>
                    <a:pt x="896382" y="7145"/>
                  </a:lnTo>
                  <a:lnTo>
                    <a:pt x="940859" y="27042"/>
                  </a:lnTo>
                  <a:lnTo>
                    <a:pt x="975934" y="57381"/>
                  </a:lnTo>
                  <a:lnTo>
                    <a:pt x="998937" y="95856"/>
                  </a:lnTo>
                  <a:lnTo>
                    <a:pt x="1007197" y="140157"/>
                  </a:lnTo>
                  <a:lnTo>
                    <a:pt x="998937" y="184457"/>
                  </a:lnTo>
                  <a:lnTo>
                    <a:pt x="975934" y="222931"/>
                  </a:lnTo>
                  <a:lnTo>
                    <a:pt x="940859" y="253271"/>
                  </a:lnTo>
                  <a:lnTo>
                    <a:pt x="896382" y="273168"/>
                  </a:lnTo>
                  <a:lnTo>
                    <a:pt x="845173" y="280314"/>
                  </a:lnTo>
                  <a:close/>
                </a:path>
              </a:pathLst>
            </a:custGeom>
            <a:solidFill>
              <a:srgbClr val="626B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284589" y="1745921"/>
              <a:ext cx="1007744" cy="280670"/>
            </a:xfrm>
            <a:custGeom>
              <a:avLst/>
              <a:gdLst/>
              <a:ahLst/>
              <a:cxnLst/>
              <a:rect l="l" t="t" r="r" b="b"/>
              <a:pathLst>
                <a:path w="1007745" h="280669">
                  <a:moveTo>
                    <a:pt x="162049" y="0"/>
                  </a:moveTo>
                  <a:lnTo>
                    <a:pt x="845173" y="0"/>
                  </a:lnTo>
                  <a:lnTo>
                    <a:pt x="896382" y="7145"/>
                  </a:lnTo>
                  <a:lnTo>
                    <a:pt x="940859" y="27042"/>
                  </a:lnTo>
                  <a:lnTo>
                    <a:pt x="975934" y="57381"/>
                  </a:lnTo>
                  <a:lnTo>
                    <a:pt x="998936" y="95856"/>
                  </a:lnTo>
                  <a:lnTo>
                    <a:pt x="1007197" y="140157"/>
                  </a:lnTo>
                  <a:lnTo>
                    <a:pt x="998936" y="184457"/>
                  </a:lnTo>
                  <a:lnTo>
                    <a:pt x="975934" y="222931"/>
                  </a:lnTo>
                  <a:lnTo>
                    <a:pt x="940859" y="253271"/>
                  </a:lnTo>
                  <a:lnTo>
                    <a:pt x="896382" y="273168"/>
                  </a:lnTo>
                  <a:lnTo>
                    <a:pt x="845173" y="280314"/>
                  </a:lnTo>
                  <a:lnTo>
                    <a:pt x="162049" y="280314"/>
                  </a:lnTo>
                  <a:lnTo>
                    <a:pt x="110828" y="273168"/>
                  </a:lnTo>
                  <a:lnTo>
                    <a:pt x="66344" y="253271"/>
                  </a:lnTo>
                  <a:lnTo>
                    <a:pt x="31265" y="222931"/>
                  </a:lnTo>
                  <a:lnTo>
                    <a:pt x="8261" y="184457"/>
                  </a:lnTo>
                  <a:lnTo>
                    <a:pt x="0" y="140157"/>
                  </a:lnTo>
                  <a:lnTo>
                    <a:pt x="8261" y="95856"/>
                  </a:lnTo>
                  <a:lnTo>
                    <a:pt x="31265" y="57381"/>
                  </a:lnTo>
                  <a:lnTo>
                    <a:pt x="66344" y="27042"/>
                  </a:lnTo>
                  <a:lnTo>
                    <a:pt x="110828" y="7145"/>
                  </a:lnTo>
                  <a:lnTo>
                    <a:pt x="1620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96795">
              <a:lnSpc>
                <a:spcPct val="100000"/>
              </a:lnSpc>
              <a:spcBef>
                <a:spcPts val="100"/>
              </a:spcBef>
            </a:pPr>
            <a:r>
              <a:rPr dirty="0"/>
              <a:t>register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6736949" y="1948311"/>
            <a:ext cx="1205230" cy="290195"/>
            <a:chOff x="6736949" y="1948311"/>
            <a:chExt cx="1205230" cy="290195"/>
          </a:xfrm>
        </p:grpSpPr>
        <p:sp>
          <p:nvSpPr>
            <p:cNvPr id="28" name="object 28"/>
            <p:cNvSpPr/>
            <p:nvPr/>
          </p:nvSpPr>
          <p:spPr>
            <a:xfrm>
              <a:off x="6741711" y="1953073"/>
              <a:ext cx="1195705" cy="280670"/>
            </a:xfrm>
            <a:custGeom>
              <a:avLst/>
              <a:gdLst/>
              <a:ahLst/>
              <a:cxnLst/>
              <a:rect l="l" t="t" r="r" b="b"/>
              <a:pathLst>
                <a:path w="1195704" h="280669">
                  <a:moveTo>
                    <a:pt x="1002898" y="280314"/>
                  </a:moveTo>
                  <a:lnTo>
                    <a:pt x="192274" y="280314"/>
                  </a:lnTo>
                  <a:lnTo>
                    <a:pt x="141157" y="275307"/>
                  </a:lnTo>
                  <a:lnTo>
                    <a:pt x="95225" y="261178"/>
                  </a:lnTo>
                  <a:lnTo>
                    <a:pt x="56312" y="239262"/>
                  </a:lnTo>
                  <a:lnTo>
                    <a:pt x="26249" y="210896"/>
                  </a:lnTo>
                  <a:lnTo>
                    <a:pt x="6867" y="177415"/>
                  </a:lnTo>
                  <a:lnTo>
                    <a:pt x="0" y="140157"/>
                  </a:lnTo>
                  <a:lnTo>
                    <a:pt x="6867" y="102897"/>
                  </a:lnTo>
                  <a:lnTo>
                    <a:pt x="26249" y="69416"/>
                  </a:lnTo>
                  <a:lnTo>
                    <a:pt x="56312" y="41050"/>
                  </a:lnTo>
                  <a:lnTo>
                    <a:pt x="95225" y="19135"/>
                  </a:lnTo>
                  <a:lnTo>
                    <a:pt x="141157" y="5006"/>
                  </a:lnTo>
                  <a:lnTo>
                    <a:pt x="192274" y="0"/>
                  </a:lnTo>
                  <a:lnTo>
                    <a:pt x="1002898" y="0"/>
                  </a:lnTo>
                  <a:lnTo>
                    <a:pt x="1054015" y="5006"/>
                  </a:lnTo>
                  <a:lnTo>
                    <a:pt x="1099946" y="19135"/>
                  </a:lnTo>
                  <a:lnTo>
                    <a:pt x="1138860" y="41050"/>
                  </a:lnTo>
                  <a:lnTo>
                    <a:pt x="1168923" y="69416"/>
                  </a:lnTo>
                  <a:lnTo>
                    <a:pt x="1188305" y="102897"/>
                  </a:lnTo>
                  <a:lnTo>
                    <a:pt x="1195172" y="140157"/>
                  </a:lnTo>
                  <a:lnTo>
                    <a:pt x="1188305" y="177415"/>
                  </a:lnTo>
                  <a:lnTo>
                    <a:pt x="1168923" y="210896"/>
                  </a:lnTo>
                  <a:lnTo>
                    <a:pt x="1138860" y="239262"/>
                  </a:lnTo>
                  <a:lnTo>
                    <a:pt x="1099946" y="261178"/>
                  </a:lnTo>
                  <a:lnTo>
                    <a:pt x="1054015" y="275307"/>
                  </a:lnTo>
                  <a:lnTo>
                    <a:pt x="1002898" y="280314"/>
                  </a:lnTo>
                  <a:close/>
                </a:path>
              </a:pathLst>
            </a:custGeom>
            <a:solidFill>
              <a:srgbClr val="626B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741711" y="1953073"/>
              <a:ext cx="1195705" cy="280670"/>
            </a:xfrm>
            <a:custGeom>
              <a:avLst/>
              <a:gdLst/>
              <a:ahLst/>
              <a:cxnLst/>
              <a:rect l="l" t="t" r="r" b="b"/>
              <a:pathLst>
                <a:path w="1195704" h="280669">
                  <a:moveTo>
                    <a:pt x="192274" y="0"/>
                  </a:moveTo>
                  <a:lnTo>
                    <a:pt x="1002897" y="0"/>
                  </a:lnTo>
                  <a:lnTo>
                    <a:pt x="1054015" y="5006"/>
                  </a:lnTo>
                  <a:lnTo>
                    <a:pt x="1099946" y="19135"/>
                  </a:lnTo>
                  <a:lnTo>
                    <a:pt x="1138860" y="41050"/>
                  </a:lnTo>
                  <a:lnTo>
                    <a:pt x="1168923" y="69416"/>
                  </a:lnTo>
                  <a:lnTo>
                    <a:pt x="1188305" y="102897"/>
                  </a:lnTo>
                  <a:lnTo>
                    <a:pt x="1195172" y="140157"/>
                  </a:lnTo>
                  <a:lnTo>
                    <a:pt x="1188305" y="177415"/>
                  </a:lnTo>
                  <a:lnTo>
                    <a:pt x="1168923" y="210896"/>
                  </a:lnTo>
                  <a:lnTo>
                    <a:pt x="1138860" y="239262"/>
                  </a:lnTo>
                  <a:lnTo>
                    <a:pt x="1099946" y="261178"/>
                  </a:lnTo>
                  <a:lnTo>
                    <a:pt x="1054015" y="275307"/>
                  </a:lnTo>
                  <a:lnTo>
                    <a:pt x="1002897" y="280314"/>
                  </a:lnTo>
                  <a:lnTo>
                    <a:pt x="192274" y="280314"/>
                  </a:lnTo>
                  <a:lnTo>
                    <a:pt x="141157" y="275307"/>
                  </a:lnTo>
                  <a:lnTo>
                    <a:pt x="95225" y="261178"/>
                  </a:lnTo>
                  <a:lnTo>
                    <a:pt x="56312" y="239262"/>
                  </a:lnTo>
                  <a:lnTo>
                    <a:pt x="26249" y="210896"/>
                  </a:lnTo>
                  <a:lnTo>
                    <a:pt x="6867" y="177415"/>
                  </a:lnTo>
                  <a:lnTo>
                    <a:pt x="0" y="140157"/>
                  </a:lnTo>
                  <a:lnTo>
                    <a:pt x="6867" y="102897"/>
                  </a:lnTo>
                  <a:lnTo>
                    <a:pt x="26249" y="69416"/>
                  </a:lnTo>
                  <a:lnTo>
                    <a:pt x="56312" y="41050"/>
                  </a:lnTo>
                  <a:lnTo>
                    <a:pt x="95225" y="19135"/>
                  </a:lnTo>
                  <a:lnTo>
                    <a:pt x="141157" y="5006"/>
                  </a:lnTo>
                  <a:lnTo>
                    <a:pt x="192274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6871061" y="1968643"/>
            <a:ext cx="4013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login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82222" y="2502707"/>
            <a:ext cx="1205230" cy="290195"/>
            <a:chOff x="7482222" y="2502707"/>
            <a:chExt cx="1205230" cy="290195"/>
          </a:xfrm>
        </p:grpSpPr>
        <p:sp>
          <p:nvSpPr>
            <p:cNvPr id="32" name="object 32"/>
            <p:cNvSpPr/>
            <p:nvPr/>
          </p:nvSpPr>
          <p:spPr>
            <a:xfrm>
              <a:off x="7486985" y="2507470"/>
              <a:ext cx="1195705" cy="280670"/>
            </a:xfrm>
            <a:custGeom>
              <a:avLst/>
              <a:gdLst/>
              <a:ahLst/>
              <a:cxnLst/>
              <a:rect l="l" t="t" r="r" b="b"/>
              <a:pathLst>
                <a:path w="1195704" h="280669">
                  <a:moveTo>
                    <a:pt x="1002898" y="280299"/>
                  </a:moveTo>
                  <a:lnTo>
                    <a:pt x="192274" y="280299"/>
                  </a:lnTo>
                  <a:lnTo>
                    <a:pt x="141157" y="275292"/>
                  </a:lnTo>
                  <a:lnTo>
                    <a:pt x="95225" y="261164"/>
                  </a:lnTo>
                  <a:lnTo>
                    <a:pt x="56312" y="239249"/>
                  </a:lnTo>
                  <a:lnTo>
                    <a:pt x="26249" y="210884"/>
                  </a:lnTo>
                  <a:lnTo>
                    <a:pt x="6867" y="177406"/>
                  </a:lnTo>
                  <a:lnTo>
                    <a:pt x="0" y="140149"/>
                  </a:lnTo>
                  <a:lnTo>
                    <a:pt x="6867" y="102893"/>
                  </a:lnTo>
                  <a:lnTo>
                    <a:pt x="26249" y="69414"/>
                  </a:lnTo>
                  <a:lnTo>
                    <a:pt x="56312" y="41049"/>
                  </a:lnTo>
                  <a:lnTo>
                    <a:pt x="95225" y="19135"/>
                  </a:lnTo>
                  <a:lnTo>
                    <a:pt x="141157" y="5006"/>
                  </a:lnTo>
                  <a:lnTo>
                    <a:pt x="192274" y="0"/>
                  </a:lnTo>
                  <a:lnTo>
                    <a:pt x="1002898" y="0"/>
                  </a:lnTo>
                  <a:lnTo>
                    <a:pt x="1054015" y="5006"/>
                  </a:lnTo>
                  <a:lnTo>
                    <a:pt x="1099946" y="19135"/>
                  </a:lnTo>
                  <a:lnTo>
                    <a:pt x="1138860" y="41049"/>
                  </a:lnTo>
                  <a:lnTo>
                    <a:pt x="1168923" y="69414"/>
                  </a:lnTo>
                  <a:lnTo>
                    <a:pt x="1188305" y="102893"/>
                  </a:lnTo>
                  <a:lnTo>
                    <a:pt x="1195172" y="140149"/>
                  </a:lnTo>
                  <a:lnTo>
                    <a:pt x="1188305" y="177406"/>
                  </a:lnTo>
                  <a:lnTo>
                    <a:pt x="1168923" y="210884"/>
                  </a:lnTo>
                  <a:lnTo>
                    <a:pt x="1138860" y="239249"/>
                  </a:lnTo>
                  <a:lnTo>
                    <a:pt x="1099946" y="261164"/>
                  </a:lnTo>
                  <a:lnTo>
                    <a:pt x="1054015" y="275292"/>
                  </a:lnTo>
                  <a:lnTo>
                    <a:pt x="1002898" y="280299"/>
                  </a:lnTo>
                  <a:close/>
                </a:path>
              </a:pathLst>
            </a:custGeom>
            <a:solidFill>
              <a:srgbClr val="626B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486984" y="2507470"/>
              <a:ext cx="1195705" cy="280670"/>
            </a:xfrm>
            <a:custGeom>
              <a:avLst/>
              <a:gdLst/>
              <a:ahLst/>
              <a:cxnLst/>
              <a:rect l="l" t="t" r="r" b="b"/>
              <a:pathLst>
                <a:path w="1195704" h="280669">
                  <a:moveTo>
                    <a:pt x="192274" y="0"/>
                  </a:moveTo>
                  <a:lnTo>
                    <a:pt x="1002897" y="0"/>
                  </a:lnTo>
                  <a:lnTo>
                    <a:pt x="1054015" y="5006"/>
                  </a:lnTo>
                  <a:lnTo>
                    <a:pt x="1099946" y="19135"/>
                  </a:lnTo>
                  <a:lnTo>
                    <a:pt x="1138860" y="41049"/>
                  </a:lnTo>
                  <a:lnTo>
                    <a:pt x="1168923" y="69414"/>
                  </a:lnTo>
                  <a:lnTo>
                    <a:pt x="1188305" y="102893"/>
                  </a:lnTo>
                  <a:lnTo>
                    <a:pt x="1195172" y="140149"/>
                  </a:lnTo>
                  <a:lnTo>
                    <a:pt x="1188305" y="177406"/>
                  </a:lnTo>
                  <a:lnTo>
                    <a:pt x="1168923" y="210884"/>
                  </a:lnTo>
                  <a:lnTo>
                    <a:pt x="1138860" y="239249"/>
                  </a:lnTo>
                  <a:lnTo>
                    <a:pt x="1099946" y="261164"/>
                  </a:lnTo>
                  <a:lnTo>
                    <a:pt x="1054015" y="275292"/>
                  </a:lnTo>
                  <a:lnTo>
                    <a:pt x="1002897" y="280299"/>
                  </a:lnTo>
                  <a:lnTo>
                    <a:pt x="192274" y="280299"/>
                  </a:lnTo>
                  <a:lnTo>
                    <a:pt x="141157" y="275292"/>
                  </a:lnTo>
                  <a:lnTo>
                    <a:pt x="95225" y="261164"/>
                  </a:lnTo>
                  <a:lnTo>
                    <a:pt x="56312" y="239249"/>
                  </a:lnTo>
                  <a:lnTo>
                    <a:pt x="26249" y="210884"/>
                  </a:lnTo>
                  <a:lnTo>
                    <a:pt x="6867" y="177406"/>
                  </a:lnTo>
                  <a:lnTo>
                    <a:pt x="0" y="140149"/>
                  </a:lnTo>
                  <a:lnTo>
                    <a:pt x="6867" y="102893"/>
                  </a:lnTo>
                  <a:lnTo>
                    <a:pt x="26249" y="69414"/>
                  </a:lnTo>
                  <a:lnTo>
                    <a:pt x="56312" y="41049"/>
                  </a:lnTo>
                  <a:lnTo>
                    <a:pt x="95225" y="19135"/>
                  </a:lnTo>
                  <a:lnTo>
                    <a:pt x="141157" y="5006"/>
                  </a:lnTo>
                  <a:lnTo>
                    <a:pt x="192274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7616333" y="2523026"/>
            <a:ext cx="5988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deposit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703971" y="3215181"/>
            <a:ext cx="1205230" cy="290195"/>
            <a:chOff x="7703971" y="3215181"/>
            <a:chExt cx="1205230" cy="290195"/>
          </a:xfrm>
        </p:grpSpPr>
        <p:sp>
          <p:nvSpPr>
            <p:cNvPr id="36" name="object 36"/>
            <p:cNvSpPr/>
            <p:nvPr/>
          </p:nvSpPr>
          <p:spPr>
            <a:xfrm>
              <a:off x="7708734" y="3219943"/>
              <a:ext cx="1195705" cy="280670"/>
            </a:xfrm>
            <a:custGeom>
              <a:avLst/>
              <a:gdLst/>
              <a:ahLst/>
              <a:cxnLst/>
              <a:rect l="l" t="t" r="r" b="b"/>
              <a:pathLst>
                <a:path w="1195704" h="280670">
                  <a:moveTo>
                    <a:pt x="1002898" y="280299"/>
                  </a:moveTo>
                  <a:lnTo>
                    <a:pt x="192274" y="280299"/>
                  </a:lnTo>
                  <a:lnTo>
                    <a:pt x="141157" y="275292"/>
                  </a:lnTo>
                  <a:lnTo>
                    <a:pt x="95225" y="261164"/>
                  </a:lnTo>
                  <a:lnTo>
                    <a:pt x="56312" y="239249"/>
                  </a:lnTo>
                  <a:lnTo>
                    <a:pt x="26249" y="210884"/>
                  </a:lnTo>
                  <a:lnTo>
                    <a:pt x="6867" y="177406"/>
                  </a:lnTo>
                  <a:lnTo>
                    <a:pt x="0" y="140149"/>
                  </a:lnTo>
                  <a:lnTo>
                    <a:pt x="6867" y="102893"/>
                  </a:lnTo>
                  <a:lnTo>
                    <a:pt x="26249" y="69414"/>
                  </a:lnTo>
                  <a:lnTo>
                    <a:pt x="56312" y="41049"/>
                  </a:lnTo>
                  <a:lnTo>
                    <a:pt x="95225" y="19135"/>
                  </a:lnTo>
                  <a:lnTo>
                    <a:pt x="141157" y="5006"/>
                  </a:lnTo>
                  <a:lnTo>
                    <a:pt x="192274" y="0"/>
                  </a:lnTo>
                  <a:lnTo>
                    <a:pt x="1002898" y="0"/>
                  </a:lnTo>
                  <a:lnTo>
                    <a:pt x="1054015" y="5006"/>
                  </a:lnTo>
                  <a:lnTo>
                    <a:pt x="1099946" y="19135"/>
                  </a:lnTo>
                  <a:lnTo>
                    <a:pt x="1138860" y="41049"/>
                  </a:lnTo>
                  <a:lnTo>
                    <a:pt x="1168923" y="69414"/>
                  </a:lnTo>
                  <a:lnTo>
                    <a:pt x="1188305" y="102893"/>
                  </a:lnTo>
                  <a:lnTo>
                    <a:pt x="1195172" y="140149"/>
                  </a:lnTo>
                  <a:lnTo>
                    <a:pt x="1188305" y="177406"/>
                  </a:lnTo>
                  <a:lnTo>
                    <a:pt x="1168923" y="210884"/>
                  </a:lnTo>
                  <a:lnTo>
                    <a:pt x="1138860" y="239249"/>
                  </a:lnTo>
                  <a:lnTo>
                    <a:pt x="1099946" y="261164"/>
                  </a:lnTo>
                  <a:lnTo>
                    <a:pt x="1054015" y="275292"/>
                  </a:lnTo>
                  <a:lnTo>
                    <a:pt x="1002898" y="280299"/>
                  </a:lnTo>
                  <a:close/>
                </a:path>
              </a:pathLst>
            </a:custGeom>
            <a:solidFill>
              <a:srgbClr val="626B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708734" y="3219943"/>
              <a:ext cx="1195705" cy="280670"/>
            </a:xfrm>
            <a:custGeom>
              <a:avLst/>
              <a:gdLst/>
              <a:ahLst/>
              <a:cxnLst/>
              <a:rect l="l" t="t" r="r" b="b"/>
              <a:pathLst>
                <a:path w="1195704" h="280670">
                  <a:moveTo>
                    <a:pt x="192274" y="0"/>
                  </a:moveTo>
                  <a:lnTo>
                    <a:pt x="1002897" y="0"/>
                  </a:lnTo>
                  <a:lnTo>
                    <a:pt x="1054015" y="5006"/>
                  </a:lnTo>
                  <a:lnTo>
                    <a:pt x="1099946" y="19135"/>
                  </a:lnTo>
                  <a:lnTo>
                    <a:pt x="1138860" y="41049"/>
                  </a:lnTo>
                  <a:lnTo>
                    <a:pt x="1168923" y="69414"/>
                  </a:lnTo>
                  <a:lnTo>
                    <a:pt x="1188305" y="102893"/>
                  </a:lnTo>
                  <a:lnTo>
                    <a:pt x="1195172" y="140149"/>
                  </a:lnTo>
                  <a:lnTo>
                    <a:pt x="1188305" y="177406"/>
                  </a:lnTo>
                  <a:lnTo>
                    <a:pt x="1168923" y="210884"/>
                  </a:lnTo>
                  <a:lnTo>
                    <a:pt x="1138860" y="239249"/>
                  </a:lnTo>
                  <a:lnTo>
                    <a:pt x="1099946" y="261164"/>
                  </a:lnTo>
                  <a:lnTo>
                    <a:pt x="1054015" y="275292"/>
                  </a:lnTo>
                  <a:lnTo>
                    <a:pt x="1002897" y="280299"/>
                  </a:lnTo>
                  <a:lnTo>
                    <a:pt x="192274" y="280299"/>
                  </a:lnTo>
                  <a:lnTo>
                    <a:pt x="141157" y="275292"/>
                  </a:lnTo>
                  <a:lnTo>
                    <a:pt x="95225" y="261164"/>
                  </a:lnTo>
                  <a:lnTo>
                    <a:pt x="56312" y="239249"/>
                  </a:lnTo>
                  <a:lnTo>
                    <a:pt x="26249" y="210884"/>
                  </a:lnTo>
                  <a:lnTo>
                    <a:pt x="6867" y="177406"/>
                  </a:lnTo>
                  <a:lnTo>
                    <a:pt x="0" y="140149"/>
                  </a:lnTo>
                  <a:lnTo>
                    <a:pt x="6867" y="102893"/>
                  </a:lnTo>
                  <a:lnTo>
                    <a:pt x="26249" y="69414"/>
                  </a:lnTo>
                  <a:lnTo>
                    <a:pt x="56312" y="41049"/>
                  </a:lnTo>
                  <a:lnTo>
                    <a:pt x="95225" y="19135"/>
                  </a:lnTo>
                  <a:lnTo>
                    <a:pt x="141157" y="5006"/>
                  </a:lnTo>
                  <a:lnTo>
                    <a:pt x="192274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7838084" y="3235504"/>
            <a:ext cx="7270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withdraw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388172" y="3836079"/>
            <a:ext cx="1393190" cy="290195"/>
            <a:chOff x="7388172" y="3836079"/>
            <a:chExt cx="1393190" cy="290195"/>
          </a:xfrm>
        </p:grpSpPr>
        <p:sp>
          <p:nvSpPr>
            <p:cNvPr id="40" name="object 40"/>
            <p:cNvSpPr/>
            <p:nvPr/>
          </p:nvSpPr>
          <p:spPr>
            <a:xfrm>
              <a:off x="7392934" y="3840842"/>
              <a:ext cx="1383665" cy="280670"/>
            </a:xfrm>
            <a:custGeom>
              <a:avLst/>
              <a:gdLst/>
              <a:ahLst/>
              <a:cxnLst/>
              <a:rect l="l" t="t" r="r" b="b"/>
              <a:pathLst>
                <a:path w="1383665" h="280670">
                  <a:moveTo>
                    <a:pt x="1160722" y="280324"/>
                  </a:moveTo>
                  <a:lnTo>
                    <a:pt x="222549" y="280324"/>
                  </a:lnTo>
                  <a:lnTo>
                    <a:pt x="163382" y="275317"/>
                  </a:lnTo>
                  <a:lnTo>
                    <a:pt x="110218" y="261188"/>
                  </a:lnTo>
                  <a:lnTo>
                    <a:pt x="65177" y="239271"/>
                  </a:lnTo>
                  <a:lnTo>
                    <a:pt x="30381" y="210902"/>
                  </a:lnTo>
                  <a:lnTo>
                    <a:pt x="7948" y="177416"/>
                  </a:lnTo>
                  <a:lnTo>
                    <a:pt x="0" y="140149"/>
                  </a:lnTo>
                  <a:lnTo>
                    <a:pt x="7948" y="102893"/>
                  </a:lnTo>
                  <a:lnTo>
                    <a:pt x="30381" y="69414"/>
                  </a:lnTo>
                  <a:lnTo>
                    <a:pt x="65177" y="41049"/>
                  </a:lnTo>
                  <a:lnTo>
                    <a:pt x="110218" y="19135"/>
                  </a:lnTo>
                  <a:lnTo>
                    <a:pt x="163382" y="5006"/>
                  </a:lnTo>
                  <a:lnTo>
                    <a:pt x="222549" y="0"/>
                  </a:lnTo>
                  <a:lnTo>
                    <a:pt x="1160722" y="0"/>
                  </a:lnTo>
                  <a:lnTo>
                    <a:pt x="1219881" y="5006"/>
                  </a:lnTo>
                  <a:lnTo>
                    <a:pt x="1273042" y="19135"/>
                  </a:lnTo>
                  <a:lnTo>
                    <a:pt x="1318084" y="41049"/>
                  </a:lnTo>
                  <a:lnTo>
                    <a:pt x="1352885" y="69414"/>
                  </a:lnTo>
                  <a:lnTo>
                    <a:pt x="1375321" y="102893"/>
                  </a:lnTo>
                  <a:lnTo>
                    <a:pt x="1383272" y="140149"/>
                  </a:lnTo>
                  <a:lnTo>
                    <a:pt x="1375321" y="177416"/>
                  </a:lnTo>
                  <a:lnTo>
                    <a:pt x="1352885" y="210902"/>
                  </a:lnTo>
                  <a:lnTo>
                    <a:pt x="1318084" y="239271"/>
                  </a:lnTo>
                  <a:lnTo>
                    <a:pt x="1273042" y="261188"/>
                  </a:lnTo>
                  <a:lnTo>
                    <a:pt x="1219881" y="275317"/>
                  </a:lnTo>
                  <a:lnTo>
                    <a:pt x="1160722" y="280324"/>
                  </a:lnTo>
                  <a:close/>
                </a:path>
              </a:pathLst>
            </a:custGeom>
            <a:solidFill>
              <a:srgbClr val="626B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392934" y="3840842"/>
              <a:ext cx="1383665" cy="280670"/>
            </a:xfrm>
            <a:custGeom>
              <a:avLst/>
              <a:gdLst/>
              <a:ahLst/>
              <a:cxnLst/>
              <a:rect l="l" t="t" r="r" b="b"/>
              <a:pathLst>
                <a:path w="1383665" h="280670">
                  <a:moveTo>
                    <a:pt x="222549" y="0"/>
                  </a:moveTo>
                  <a:lnTo>
                    <a:pt x="1160722" y="0"/>
                  </a:lnTo>
                  <a:lnTo>
                    <a:pt x="1219881" y="5006"/>
                  </a:lnTo>
                  <a:lnTo>
                    <a:pt x="1273042" y="19135"/>
                  </a:lnTo>
                  <a:lnTo>
                    <a:pt x="1318084" y="41049"/>
                  </a:lnTo>
                  <a:lnTo>
                    <a:pt x="1352885" y="69414"/>
                  </a:lnTo>
                  <a:lnTo>
                    <a:pt x="1375321" y="102893"/>
                  </a:lnTo>
                  <a:lnTo>
                    <a:pt x="1383272" y="140149"/>
                  </a:lnTo>
                  <a:lnTo>
                    <a:pt x="1375321" y="177416"/>
                  </a:lnTo>
                  <a:lnTo>
                    <a:pt x="1352885" y="210902"/>
                  </a:lnTo>
                  <a:lnTo>
                    <a:pt x="1318084" y="239271"/>
                  </a:lnTo>
                  <a:lnTo>
                    <a:pt x="1273042" y="261188"/>
                  </a:lnTo>
                  <a:lnTo>
                    <a:pt x="1219881" y="275317"/>
                  </a:lnTo>
                  <a:lnTo>
                    <a:pt x="1160722" y="280324"/>
                  </a:lnTo>
                  <a:lnTo>
                    <a:pt x="222549" y="280324"/>
                  </a:lnTo>
                  <a:lnTo>
                    <a:pt x="163382" y="275317"/>
                  </a:lnTo>
                  <a:lnTo>
                    <a:pt x="110218" y="261188"/>
                  </a:lnTo>
                  <a:lnTo>
                    <a:pt x="65177" y="239271"/>
                  </a:lnTo>
                  <a:lnTo>
                    <a:pt x="30381" y="210902"/>
                  </a:lnTo>
                  <a:lnTo>
                    <a:pt x="7948" y="177416"/>
                  </a:lnTo>
                  <a:lnTo>
                    <a:pt x="0" y="140149"/>
                  </a:lnTo>
                  <a:lnTo>
                    <a:pt x="7948" y="102893"/>
                  </a:lnTo>
                  <a:lnTo>
                    <a:pt x="30381" y="69414"/>
                  </a:lnTo>
                  <a:lnTo>
                    <a:pt x="65177" y="41049"/>
                  </a:lnTo>
                  <a:lnTo>
                    <a:pt x="110218" y="19135"/>
                  </a:lnTo>
                  <a:lnTo>
                    <a:pt x="163382" y="5006"/>
                  </a:lnTo>
                  <a:lnTo>
                    <a:pt x="2225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7531151" y="3856409"/>
            <a:ext cx="6273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transfer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944575" y="4401653"/>
            <a:ext cx="1393190" cy="290195"/>
            <a:chOff x="5944575" y="4401653"/>
            <a:chExt cx="1393190" cy="290195"/>
          </a:xfrm>
        </p:grpSpPr>
        <p:sp>
          <p:nvSpPr>
            <p:cNvPr id="44" name="object 44"/>
            <p:cNvSpPr/>
            <p:nvPr/>
          </p:nvSpPr>
          <p:spPr>
            <a:xfrm>
              <a:off x="5949338" y="4406416"/>
              <a:ext cx="1383665" cy="280670"/>
            </a:xfrm>
            <a:custGeom>
              <a:avLst/>
              <a:gdLst/>
              <a:ahLst/>
              <a:cxnLst/>
              <a:rect l="l" t="t" r="r" b="b"/>
              <a:pathLst>
                <a:path w="1383665" h="280670">
                  <a:moveTo>
                    <a:pt x="1160722" y="280324"/>
                  </a:moveTo>
                  <a:lnTo>
                    <a:pt x="222549" y="280324"/>
                  </a:lnTo>
                  <a:lnTo>
                    <a:pt x="163382" y="275317"/>
                  </a:lnTo>
                  <a:lnTo>
                    <a:pt x="110218" y="261188"/>
                  </a:lnTo>
                  <a:lnTo>
                    <a:pt x="65177" y="239271"/>
                  </a:lnTo>
                  <a:lnTo>
                    <a:pt x="30381" y="210902"/>
                  </a:lnTo>
                  <a:lnTo>
                    <a:pt x="7948" y="177416"/>
                  </a:lnTo>
                  <a:lnTo>
                    <a:pt x="0" y="140149"/>
                  </a:lnTo>
                  <a:lnTo>
                    <a:pt x="7948" y="102893"/>
                  </a:lnTo>
                  <a:lnTo>
                    <a:pt x="30381" y="69414"/>
                  </a:lnTo>
                  <a:lnTo>
                    <a:pt x="65177" y="41049"/>
                  </a:lnTo>
                  <a:lnTo>
                    <a:pt x="110218" y="19135"/>
                  </a:lnTo>
                  <a:lnTo>
                    <a:pt x="163382" y="5006"/>
                  </a:lnTo>
                  <a:lnTo>
                    <a:pt x="222549" y="0"/>
                  </a:lnTo>
                  <a:lnTo>
                    <a:pt x="1160722" y="0"/>
                  </a:lnTo>
                  <a:lnTo>
                    <a:pt x="1219881" y="5006"/>
                  </a:lnTo>
                  <a:lnTo>
                    <a:pt x="1273042" y="19135"/>
                  </a:lnTo>
                  <a:lnTo>
                    <a:pt x="1318084" y="41049"/>
                  </a:lnTo>
                  <a:lnTo>
                    <a:pt x="1352885" y="69414"/>
                  </a:lnTo>
                  <a:lnTo>
                    <a:pt x="1375321" y="102893"/>
                  </a:lnTo>
                  <a:lnTo>
                    <a:pt x="1383272" y="140149"/>
                  </a:lnTo>
                  <a:lnTo>
                    <a:pt x="1375321" y="177416"/>
                  </a:lnTo>
                  <a:lnTo>
                    <a:pt x="1352885" y="210902"/>
                  </a:lnTo>
                  <a:lnTo>
                    <a:pt x="1318084" y="239271"/>
                  </a:lnTo>
                  <a:lnTo>
                    <a:pt x="1273042" y="261188"/>
                  </a:lnTo>
                  <a:lnTo>
                    <a:pt x="1219881" y="275317"/>
                  </a:lnTo>
                  <a:lnTo>
                    <a:pt x="1160722" y="280324"/>
                  </a:lnTo>
                  <a:close/>
                </a:path>
              </a:pathLst>
            </a:custGeom>
            <a:solidFill>
              <a:srgbClr val="626B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949338" y="4406416"/>
              <a:ext cx="1383665" cy="280670"/>
            </a:xfrm>
            <a:custGeom>
              <a:avLst/>
              <a:gdLst/>
              <a:ahLst/>
              <a:cxnLst/>
              <a:rect l="l" t="t" r="r" b="b"/>
              <a:pathLst>
                <a:path w="1383665" h="280670">
                  <a:moveTo>
                    <a:pt x="222549" y="0"/>
                  </a:moveTo>
                  <a:lnTo>
                    <a:pt x="1160722" y="0"/>
                  </a:lnTo>
                  <a:lnTo>
                    <a:pt x="1219881" y="5006"/>
                  </a:lnTo>
                  <a:lnTo>
                    <a:pt x="1273042" y="19135"/>
                  </a:lnTo>
                  <a:lnTo>
                    <a:pt x="1318084" y="41049"/>
                  </a:lnTo>
                  <a:lnTo>
                    <a:pt x="1352885" y="69414"/>
                  </a:lnTo>
                  <a:lnTo>
                    <a:pt x="1375321" y="102893"/>
                  </a:lnTo>
                  <a:lnTo>
                    <a:pt x="1383272" y="140149"/>
                  </a:lnTo>
                  <a:lnTo>
                    <a:pt x="1375321" y="177416"/>
                  </a:lnTo>
                  <a:lnTo>
                    <a:pt x="1352885" y="210902"/>
                  </a:lnTo>
                  <a:lnTo>
                    <a:pt x="1318084" y="239271"/>
                  </a:lnTo>
                  <a:lnTo>
                    <a:pt x="1273042" y="261188"/>
                  </a:lnTo>
                  <a:lnTo>
                    <a:pt x="1219881" y="275317"/>
                  </a:lnTo>
                  <a:lnTo>
                    <a:pt x="1160722" y="280324"/>
                  </a:lnTo>
                  <a:lnTo>
                    <a:pt x="222549" y="280324"/>
                  </a:lnTo>
                  <a:lnTo>
                    <a:pt x="163382" y="275317"/>
                  </a:lnTo>
                  <a:lnTo>
                    <a:pt x="110218" y="261188"/>
                  </a:lnTo>
                  <a:lnTo>
                    <a:pt x="65177" y="239271"/>
                  </a:lnTo>
                  <a:lnTo>
                    <a:pt x="30381" y="210902"/>
                  </a:lnTo>
                  <a:lnTo>
                    <a:pt x="7948" y="177416"/>
                  </a:lnTo>
                  <a:lnTo>
                    <a:pt x="0" y="140149"/>
                  </a:lnTo>
                  <a:lnTo>
                    <a:pt x="7948" y="102893"/>
                  </a:lnTo>
                  <a:lnTo>
                    <a:pt x="30381" y="69414"/>
                  </a:lnTo>
                  <a:lnTo>
                    <a:pt x="65177" y="41049"/>
                  </a:lnTo>
                  <a:lnTo>
                    <a:pt x="110218" y="19135"/>
                  </a:lnTo>
                  <a:lnTo>
                    <a:pt x="163382" y="5006"/>
                  </a:lnTo>
                  <a:lnTo>
                    <a:pt x="2225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6087555" y="4421983"/>
            <a:ext cx="9944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chequebook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749352" y="4303353"/>
            <a:ext cx="949960" cy="290195"/>
            <a:chOff x="4749352" y="4303353"/>
            <a:chExt cx="949960" cy="290195"/>
          </a:xfrm>
        </p:grpSpPr>
        <p:sp>
          <p:nvSpPr>
            <p:cNvPr id="48" name="object 48"/>
            <p:cNvSpPr/>
            <p:nvPr/>
          </p:nvSpPr>
          <p:spPr>
            <a:xfrm>
              <a:off x="4754115" y="4308116"/>
              <a:ext cx="940435" cy="280670"/>
            </a:xfrm>
            <a:custGeom>
              <a:avLst/>
              <a:gdLst/>
              <a:ahLst/>
              <a:cxnLst/>
              <a:rect l="l" t="t" r="r" b="b"/>
              <a:pathLst>
                <a:path w="940435" h="280670">
                  <a:moveTo>
                    <a:pt x="788823" y="280324"/>
                  </a:moveTo>
                  <a:lnTo>
                    <a:pt x="151224" y="280324"/>
                  </a:lnTo>
                  <a:lnTo>
                    <a:pt x="103423" y="273179"/>
                  </a:lnTo>
                  <a:lnTo>
                    <a:pt x="61910" y="253281"/>
                  </a:lnTo>
                  <a:lnTo>
                    <a:pt x="29175" y="222938"/>
                  </a:lnTo>
                  <a:lnTo>
                    <a:pt x="7708" y="184459"/>
                  </a:lnTo>
                  <a:lnTo>
                    <a:pt x="0" y="140149"/>
                  </a:lnTo>
                  <a:lnTo>
                    <a:pt x="7708" y="95852"/>
                  </a:lnTo>
                  <a:lnTo>
                    <a:pt x="29175" y="57380"/>
                  </a:lnTo>
                  <a:lnTo>
                    <a:pt x="61910" y="27041"/>
                  </a:lnTo>
                  <a:lnTo>
                    <a:pt x="103423" y="7145"/>
                  </a:lnTo>
                  <a:lnTo>
                    <a:pt x="151224" y="0"/>
                  </a:lnTo>
                  <a:lnTo>
                    <a:pt x="788823" y="0"/>
                  </a:lnTo>
                  <a:lnTo>
                    <a:pt x="836626" y="7145"/>
                  </a:lnTo>
                  <a:lnTo>
                    <a:pt x="878146" y="27041"/>
                  </a:lnTo>
                  <a:lnTo>
                    <a:pt x="910888" y="57380"/>
                  </a:lnTo>
                  <a:lnTo>
                    <a:pt x="932361" y="95852"/>
                  </a:lnTo>
                  <a:lnTo>
                    <a:pt x="940073" y="140149"/>
                  </a:lnTo>
                  <a:lnTo>
                    <a:pt x="932361" y="184459"/>
                  </a:lnTo>
                  <a:lnTo>
                    <a:pt x="910888" y="222938"/>
                  </a:lnTo>
                  <a:lnTo>
                    <a:pt x="878146" y="253281"/>
                  </a:lnTo>
                  <a:lnTo>
                    <a:pt x="836626" y="273179"/>
                  </a:lnTo>
                  <a:lnTo>
                    <a:pt x="788823" y="280324"/>
                  </a:lnTo>
                  <a:close/>
                </a:path>
              </a:pathLst>
            </a:custGeom>
            <a:solidFill>
              <a:srgbClr val="626B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754115" y="4308116"/>
              <a:ext cx="940435" cy="280670"/>
            </a:xfrm>
            <a:custGeom>
              <a:avLst/>
              <a:gdLst/>
              <a:ahLst/>
              <a:cxnLst/>
              <a:rect l="l" t="t" r="r" b="b"/>
              <a:pathLst>
                <a:path w="940435" h="280670">
                  <a:moveTo>
                    <a:pt x="151224" y="0"/>
                  </a:moveTo>
                  <a:lnTo>
                    <a:pt x="788823" y="0"/>
                  </a:lnTo>
                  <a:lnTo>
                    <a:pt x="836626" y="7145"/>
                  </a:lnTo>
                  <a:lnTo>
                    <a:pt x="878146" y="27041"/>
                  </a:lnTo>
                  <a:lnTo>
                    <a:pt x="910888" y="57380"/>
                  </a:lnTo>
                  <a:lnTo>
                    <a:pt x="932361" y="95852"/>
                  </a:lnTo>
                  <a:lnTo>
                    <a:pt x="940073" y="140149"/>
                  </a:lnTo>
                  <a:lnTo>
                    <a:pt x="932361" y="184459"/>
                  </a:lnTo>
                  <a:lnTo>
                    <a:pt x="910888" y="222938"/>
                  </a:lnTo>
                  <a:lnTo>
                    <a:pt x="878146" y="253281"/>
                  </a:lnTo>
                  <a:lnTo>
                    <a:pt x="836626" y="273179"/>
                  </a:lnTo>
                  <a:lnTo>
                    <a:pt x="788823" y="280324"/>
                  </a:lnTo>
                  <a:lnTo>
                    <a:pt x="151224" y="280324"/>
                  </a:lnTo>
                  <a:lnTo>
                    <a:pt x="103423" y="273179"/>
                  </a:lnTo>
                  <a:lnTo>
                    <a:pt x="61910" y="253281"/>
                  </a:lnTo>
                  <a:lnTo>
                    <a:pt x="29175" y="222938"/>
                  </a:lnTo>
                  <a:lnTo>
                    <a:pt x="7708" y="184459"/>
                  </a:lnTo>
                  <a:lnTo>
                    <a:pt x="0" y="140149"/>
                  </a:lnTo>
                  <a:lnTo>
                    <a:pt x="7708" y="95852"/>
                  </a:lnTo>
                  <a:lnTo>
                    <a:pt x="29175" y="57380"/>
                  </a:lnTo>
                  <a:lnTo>
                    <a:pt x="61910" y="27041"/>
                  </a:lnTo>
                  <a:lnTo>
                    <a:pt x="103423" y="7145"/>
                  </a:lnTo>
                  <a:lnTo>
                    <a:pt x="151224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4871434" y="4323685"/>
            <a:ext cx="3619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loan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224089" y="2026095"/>
            <a:ext cx="2860675" cy="2380615"/>
          </a:xfrm>
          <a:custGeom>
            <a:avLst/>
            <a:gdLst/>
            <a:ahLst/>
            <a:cxnLst/>
            <a:rect l="l" t="t" r="r" b="b"/>
            <a:pathLst>
              <a:path w="2860675" h="2380615">
                <a:moveTo>
                  <a:pt x="470099" y="847798"/>
                </a:moveTo>
                <a:lnTo>
                  <a:pt x="563998" y="0"/>
                </a:lnTo>
              </a:path>
              <a:path w="2860675" h="2380615">
                <a:moveTo>
                  <a:pt x="2115220" y="207292"/>
                </a:moveTo>
                <a:lnTo>
                  <a:pt x="470024" y="847798"/>
                </a:lnTo>
              </a:path>
              <a:path w="2860675" h="2380615">
                <a:moveTo>
                  <a:pt x="1067697" y="1035747"/>
                </a:moveTo>
                <a:lnTo>
                  <a:pt x="2262895" y="621448"/>
                </a:lnTo>
              </a:path>
              <a:path w="2860675" h="2380615">
                <a:moveTo>
                  <a:pt x="470099" y="1223697"/>
                </a:moveTo>
                <a:lnTo>
                  <a:pt x="2860494" y="1814696"/>
                </a:lnTo>
              </a:path>
              <a:path w="2860675" h="2380615">
                <a:moveTo>
                  <a:pt x="470099" y="1223697"/>
                </a:moveTo>
                <a:lnTo>
                  <a:pt x="1416897" y="2380195"/>
                </a:lnTo>
              </a:path>
              <a:path w="2860675" h="2380615">
                <a:moveTo>
                  <a:pt x="470099" y="1223697"/>
                </a:moveTo>
                <a:lnTo>
                  <a:pt x="0" y="2282095"/>
                </a:lnTo>
              </a:path>
              <a:path w="2860675" h="2380615">
                <a:moveTo>
                  <a:pt x="1067697" y="1035747"/>
                </a:moveTo>
                <a:lnTo>
                  <a:pt x="2484594" y="133394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188722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65">
                <a:latin typeface="Georgia"/>
                <a:cs typeface="Georgia"/>
              </a:rPr>
              <a:t>Flow</a:t>
            </a:r>
            <a:r>
              <a:rPr dirty="0" sz="2800" spc="-80">
                <a:latin typeface="Georgia"/>
                <a:cs typeface="Georgia"/>
              </a:rPr>
              <a:t> </a:t>
            </a:r>
            <a:r>
              <a:rPr dirty="0" sz="2800" spc="165">
                <a:latin typeface="Georgia"/>
                <a:cs typeface="Georgia"/>
              </a:rPr>
              <a:t>chart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99" y="1277022"/>
            <a:ext cx="8471557" cy="371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3791" y="2686298"/>
            <a:ext cx="19894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Roboto"/>
                <a:cs typeface="Roboto"/>
              </a:rPr>
              <a:t>USER</a:t>
            </a:r>
            <a:r>
              <a:rPr dirty="0" u="heavy" sz="2400" spc="-6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Roboto"/>
                <a:cs typeface="Roboto"/>
              </a:rPr>
              <a:t> </a:t>
            </a:r>
            <a:r>
              <a:rPr dirty="0" u="heavy" sz="2400" spc="-4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Roboto"/>
                <a:cs typeface="Roboto"/>
              </a:rPr>
              <a:t>PORTAL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300164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>
                <a:latin typeface="Georgia"/>
                <a:cs typeface="Georgia"/>
              </a:rPr>
              <a:t>User</a:t>
            </a:r>
            <a:r>
              <a:rPr dirty="0" sz="2800" spc="-95">
                <a:latin typeface="Georgia"/>
                <a:cs typeface="Georgia"/>
              </a:rPr>
              <a:t> </a:t>
            </a:r>
            <a:r>
              <a:rPr dirty="0" sz="2800" spc="170">
                <a:latin typeface="Georgia"/>
                <a:cs typeface="Georgia"/>
              </a:rPr>
              <a:t>registration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99" y="1041772"/>
            <a:ext cx="8576757" cy="4101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48" y="559725"/>
            <a:ext cx="103759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70">
                <a:latin typeface="Georgia"/>
                <a:cs typeface="Georgia"/>
              </a:rPr>
              <a:t>Login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99" y="1277022"/>
            <a:ext cx="8520582" cy="3404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terms:created xsi:type="dcterms:W3CDTF">2022-04-04T17:24:14Z</dcterms:created>
  <dcterms:modified xsi:type="dcterms:W3CDTF">2022-04-04T17:24:14Z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2022-04-04T00:00:00Z</vt:filetime>
  </property>
</Properties>
</file>