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301" r:id="rId2"/>
    <p:sldId id="26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7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8B75B-DF6B-4272-A1F9-7D4ACC1C0EA0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23F08-6550-4F79-B9B2-7E7A04C5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3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DCE9-A666-4BD6-BF78-B2EDFE821CD3}" type="datetime1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4869-EB9E-4216-B579-358A9A5F1196}" type="datetime1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D03D-B101-4453-A234-991DCF35EB12}" type="datetime1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7362-1678-4F6C-8361-25BC9A070499}" type="datetime1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FBA5-56C6-4387-BB76-8883F221FBB6}" type="datetime1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556D-D652-45D4-903F-572928275460}" type="datetime1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48C7-72BF-4054-8CC6-B73FC528EDB9}" type="datetime1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1242-850B-4474-848A-64B0A6B934A7}" type="datetime1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4F30-93DD-492F-9BC2-8BFF62A5A333}" type="datetime1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CBAB-4F78-4CE6-859E-AF7F7BE33685}" type="datetime1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DDE2-5C27-4566-8579-0ECF951BF936}" type="datetime1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04A3E-3C7C-48DA-B97A-5E3C5969E312}" type="datetime1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C108-6BAB-16E5-2B48-F9DAB5F2B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142620"/>
            <a:ext cx="7886700" cy="1119793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br>
              <a:rPr lang="en-US" sz="24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r>
              <a:rPr lang="en-US" sz="27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/>
              </a:rPr>
              <a:t>Presentation Title</a:t>
            </a:r>
            <a:r>
              <a:rPr lang="en-US" sz="2700" dirty="0">
                <a:cs typeface="Times New Roman"/>
              </a:rPr>
              <a:t>: </a:t>
            </a:r>
            <a:r>
              <a:rPr lang="en-US" sz="2700" b="1" dirty="0">
                <a:cs typeface="Times New Roman"/>
              </a:rPr>
              <a:t>The Structure of Groups</a:t>
            </a:r>
            <a:br>
              <a:rPr lang="en-US" sz="27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7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US" sz="2700" dirty="0">
                <a:cs typeface="Times New Roman"/>
              </a:rPr>
              <a:t>Course Title: Advanced Cryptography</a:t>
            </a:r>
            <a:br>
              <a:rPr lang="en-US" sz="2700" dirty="0">
                <a:cs typeface="Times New Roman"/>
              </a:rPr>
            </a:br>
            <a:r>
              <a:rPr lang="en-US" sz="2700" dirty="0">
                <a:cs typeface="Times New Roman"/>
              </a:rPr>
              <a:t>                    Course Code: ICT-6115</a:t>
            </a:r>
          </a:p>
          <a:p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020FB-47BC-7B0F-7428-A8F1719FF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3476581"/>
            <a:ext cx="3868340" cy="617934"/>
          </a:xfrm>
        </p:spPr>
        <p:txBody>
          <a:bodyPr/>
          <a:lstStyle/>
          <a:p>
            <a:pPr algn="ctr"/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Presented by :</a:t>
            </a:r>
            <a:endParaRPr lang="en-US" sz="21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3D705-1483-616C-7DB3-FA7822965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3997" y="3766475"/>
            <a:ext cx="3868340" cy="2763441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Md. Mehedi Hasan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IT-23606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Dept. of ICT,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MBSTU </a:t>
            </a:r>
          </a:p>
          <a:p>
            <a:pPr>
              <a:spcBef>
                <a:spcPts val="0"/>
              </a:spcBef>
            </a:pPr>
            <a:endParaRPr lang="en-US" sz="1800" dirty="0">
              <a:latin typeface="+mj-lt"/>
              <a:ea typeface="Calibri"/>
              <a:cs typeface="Calibri"/>
            </a:endParaRPr>
          </a:p>
          <a:p>
            <a:endParaRPr lang="en-US" sz="1800" dirty="0">
              <a:latin typeface="+mj-lt"/>
              <a:ea typeface="Calibri"/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6CE6F-0C26-899D-982A-5E6D56422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211434" y="3487026"/>
            <a:ext cx="3887391" cy="617934"/>
          </a:xfrm>
        </p:spPr>
        <p:txBody>
          <a:bodyPr/>
          <a:lstStyle/>
          <a:p>
            <a:r>
              <a:rPr lang="en-US" sz="2100" dirty="0">
                <a:latin typeface="Times New Roman"/>
                <a:cs typeface="Times New Roman"/>
              </a:rPr>
              <a:t>Supervised By:</a:t>
            </a:r>
            <a:endParaRPr lang="en-US" sz="2100" b="0" dirty="0">
              <a:latin typeface="Times New Roman"/>
              <a:cs typeface="Times New Roman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55766-BD8A-8F3D-72EA-56B3D6561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11434" y="3795993"/>
            <a:ext cx="3887391" cy="2763441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  <a:cs typeface="Calibri"/>
              </a:rPr>
              <a:t>Mr. </a:t>
            </a:r>
            <a:r>
              <a:rPr lang="en-US" dirty="0" err="1">
                <a:latin typeface="+mj-lt"/>
                <a:cs typeface="Calibri"/>
              </a:rPr>
              <a:t>Ziaur</a:t>
            </a:r>
            <a:r>
              <a:rPr lang="en-US" dirty="0">
                <a:latin typeface="+mj-lt"/>
                <a:cs typeface="Calibri"/>
              </a:rPr>
              <a:t> Rahman</a:t>
            </a:r>
            <a:endParaRPr lang="en-US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  <a:ea typeface="Calibri"/>
                <a:cs typeface="Calibri"/>
              </a:rPr>
              <a:t>Associate Professor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  <a:ea typeface="Calibri"/>
                <a:cs typeface="Calibri"/>
              </a:rPr>
              <a:t>Dept. of ICT,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  <a:ea typeface="Calibri"/>
                <a:cs typeface="Calibri"/>
              </a:rPr>
              <a:t>MBSTU</a:t>
            </a: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11" name="Picture 10" descr="A logo with a candle and a flower&#10;&#10;Description automatically generated">
            <a:extLst>
              <a:ext uri="{FF2B5EF4-FFF2-40B4-BE49-F238E27FC236}">
                <a16:creationId xmlns:a16="http://schemas.microsoft.com/office/drawing/2014/main" id="{67B7831D-3920-7732-FF27-D1E2170D5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8672"/>
            <a:ext cx="2291255" cy="160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5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159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b="1" dirty="0"/>
              <a:t>Key Takeaways:</a:t>
            </a:r>
          </a:p>
          <a:p>
            <a:r>
              <a:rPr dirty="0"/>
              <a:t>Finite Abelian groups are classified by their decomposition into cyclic subgroups.</a:t>
            </a:r>
          </a:p>
          <a:p>
            <a:r>
              <a:rPr dirty="0"/>
              <a:t>The Fundamental Theorem of Finite Abelian Groups aids in understanding group structure.</a:t>
            </a:r>
          </a:p>
          <a:p>
            <a:r>
              <a:rPr dirty="0"/>
              <a:t>Solvable groups play a pivotal role in determining the solvability of polynomial equations.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Future Applications:</a:t>
            </a:r>
          </a:p>
          <a:p>
            <a:r>
              <a:rPr dirty="0"/>
              <a:t>Use these foundational concepts to explore advanced topics in abstract algebra, such as Galois theory and group </a:t>
            </a:r>
            <a:r>
              <a:rPr dirty="0" err="1"/>
              <a:t>cohomology</a:t>
            </a:r>
            <a:r>
              <a:rPr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363D9-87DF-43B8-571E-F5449364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10145-E2AD-8F6B-C491-7E956B163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887" y="1325332"/>
            <a:ext cx="6650571" cy="4571057"/>
          </a:xfrm>
        </p:spPr>
        <p:txBody>
          <a:bodyPr/>
          <a:lstStyle/>
          <a:p>
            <a:b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/>
            </a:br>
            <a:r>
              <a:rPr lang="en-US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E4C87A-55BD-D563-1E1B-AC2189A093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992" y="1262545"/>
            <a:ext cx="3607904" cy="610320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9B4E3F-6F40-7B67-C5C2-E11E2895EB5F}"/>
              </a:ext>
            </a:extLst>
          </p:cNvPr>
          <p:cNvSpPr txBox="1"/>
          <p:nvPr/>
        </p:nvSpPr>
        <p:spPr>
          <a:xfrm>
            <a:off x="3200400" y="1325332"/>
            <a:ext cx="333954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2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E0879-BA65-5C82-576B-15618D39C0E8}"/>
              </a:ext>
            </a:extLst>
          </p:cNvPr>
          <p:cNvSpPr txBox="1"/>
          <p:nvPr/>
        </p:nvSpPr>
        <p:spPr>
          <a:xfrm>
            <a:off x="2286000" y="2886544"/>
            <a:ext cx="4572000" cy="1084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latin typeface="Arial Black" panose="020B0A04020102020204" pitchFamily="34" charset="0"/>
              </a:rPr>
              <a:t>Thomas W. Judson, Abstract Algebra: Theory and Applications.</a:t>
            </a:r>
          </a:p>
          <a:p>
            <a:endParaRPr lang="en-US" sz="1050" b="1" dirty="0">
              <a:latin typeface="Arial Black" panose="020B0A040201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F1BC8-839C-4C99-10EE-DD4F5484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3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6AE89-2CFA-687B-37CB-29CC37812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sz="6000" b="1" dirty="0"/>
              <a:t>Thank You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4D79A-9BBB-FDAB-6F24-E659F7A9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0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AACF-4CEA-BF21-478D-43A0FDBC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453" y="1325332"/>
            <a:ext cx="7396006" cy="4322579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Structure of Groups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F861E0-C12C-6386-0D90-F52DE1F40F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644" y="1350180"/>
            <a:ext cx="5198165" cy="610320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BA1078-AC7F-3D76-5B36-F771DD43D04B}"/>
              </a:ext>
            </a:extLst>
          </p:cNvPr>
          <p:cNvSpPr txBox="1"/>
          <p:nvPr/>
        </p:nvSpPr>
        <p:spPr>
          <a:xfrm>
            <a:off x="2181640" y="1350180"/>
            <a:ext cx="56752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Title of the Presentation</a:t>
            </a:r>
            <a:endParaRPr lang="en-US" sz="3000" dirty="0">
              <a:solidFill>
                <a:srgbClr val="00B0F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0B9DC-A787-82D6-C413-42EE7326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9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b="1" dirty="0"/>
              <a:t>Finite Abelian Groups:</a:t>
            </a:r>
          </a:p>
          <a:p>
            <a:r>
              <a:rPr dirty="0"/>
              <a:t>Decomposition into cyclic subgroups.</a:t>
            </a:r>
          </a:p>
          <a:p>
            <a:r>
              <a:rPr dirty="0"/>
              <a:t>Fundamental Theorem of Finite Abelian Groups.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Solvable Groups:</a:t>
            </a:r>
          </a:p>
          <a:p>
            <a:r>
              <a:rPr dirty="0"/>
              <a:t>Definition and examples.</a:t>
            </a:r>
          </a:p>
          <a:p>
            <a:r>
              <a:rPr dirty="0"/>
              <a:t>Importance in group theory and applications in Galois theory.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28F01-CC1D-7696-D94B-B6D1BFADF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Understand the decomposition of finite Abelian groups into cyclic subgroups.</a:t>
            </a:r>
          </a:p>
          <a:p>
            <a:r>
              <a:rPr dirty="0"/>
              <a:t>Learn the Fundamental Theorem of Finite Abelian Groups and its applications.</a:t>
            </a:r>
          </a:p>
          <a:p>
            <a:r>
              <a:rPr dirty="0"/>
              <a:t>Explore solvable groups and their significance in abstract algebra.</a:t>
            </a:r>
          </a:p>
          <a:p>
            <a:r>
              <a:rPr dirty="0"/>
              <a:t>Apply these concepts to understand the structure and classification of groups.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3C6C5-AB4B-2020-00AD-307080D5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2107"/>
          </a:xfrm>
        </p:spPr>
        <p:txBody>
          <a:bodyPr>
            <a:normAutofit fontScale="90000"/>
          </a:bodyPr>
          <a:lstStyle/>
          <a:p>
            <a:r>
              <a:rPr b="1" dirty="0"/>
              <a:t> Finite Abelian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634" y="1124608"/>
            <a:ext cx="9007366" cy="561252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b="1" dirty="0"/>
              <a:t>Definition:</a:t>
            </a:r>
          </a:p>
          <a:p>
            <a:r>
              <a:rPr dirty="0"/>
              <a:t>An Abelian group satisfies a • b = b • a for all a, b ∈ G.</a:t>
            </a:r>
          </a:p>
          <a:p>
            <a:r>
              <a:rPr dirty="0"/>
              <a:t>A finite Abelian group has a finite number of elements.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b="1" dirty="0"/>
              <a:t>Theorem:</a:t>
            </a:r>
          </a:p>
          <a:p>
            <a:r>
              <a:rPr dirty="0"/>
              <a:t>Fundamental Theorem of Finite Abelian Groups:</a:t>
            </a:r>
          </a:p>
          <a:p>
            <a:r>
              <a:rPr dirty="0"/>
              <a:t>Every finite Abelian group G is isomorphic to a direct product of cyclic groups of prime-power order.</a:t>
            </a:r>
          </a:p>
          <a:p>
            <a:r>
              <a:rPr dirty="0"/>
              <a:t>G ≅ Z</a:t>
            </a:r>
            <a:r>
              <a:rPr lang="en-US" dirty="0"/>
              <a:t>_</a:t>
            </a:r>
            <a:r>
              <a:rPr dirty="0"/>
              <a:t>n1 × Z</a:t>
            </a:r>
            <a:r>
              <a:rPr lang="en-US" dirty="0"/>
              <a:t>_</a:t>
            </a:r>
            <a:r>
              <a:rPr dirty="0"/>
              <a:t>n2 × ⋯ × </a:t>
            </a:r>
            <a:r>
              <a:rPr dirty="0" err="1"/>
              <a:t>Z</a:t>
            </a:r>
            <a:r>
              <a:rPr lang="en-US" dirty="0" err="1"/>
              <a:t>_</a:t>
            </a:r>
            <a:r>
              <a:rPr dirty="0" err="1"/>
              <a:t>nk</a:t>
            </a:r>
            <a:r>
              <a:rPr dirty="0"/>
              <a:t>, where n1, n2, ..., </a:t>
            </a:r>
            <a:r>
              <a:rPr dirty="0" err="1"/>
              <a:t>nk</a:t>
            </a:r>
            <a:r>
              <a:rPr dirty="0"/>
              <a:t> are powers of primes.</a:t>
            </a:r>
          </a:p>
          <a:p>
            <a:endParaRPr lang="en-US" dirty="0"/>
          </a:p>
          <a:p>
            <a:pPr marL="0" indent="0">
              <a:buNone/>
            </a:pPr>
            <a:r>
              <a:rPr b="1" dirty="0"/>
              <a:t>Examples</a:t>
            </a:r>
            <a:r>
              <a:rPr dirty="0"/>
              <a:t>:</a:t>
            </a:r>
          </a:p>
          <a:p>
            <a:r>
              <a:rPr dirty="0"/>
              <a:t>Z6 ≅ Z2 × Z3.</a:t>
            </a:r>
          </a:p>
          <a:p>
            <a:r>
              <a:rPr dirty="0"/>
              <a:t>Z12 ≅ Z4 × Z3.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Applications:</a:t>
            </a:r>
          </a:p>
          <a:p>
            <a:r>
              <a:rPr dirty="0"/>
              <a:t> Cryptography: Modular arithmetic in secure communication.</a:t>
            </a:r>
          </a:p>
          <a:p>
            <a:r>
              <a:rPr dirty="0"/>
              <a:t> Computational group theory.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FBC10-578D-D84C-EC3F-E9174462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7374"/>
            <a:ext cx="8229600" cy="345472"/>
          </a:xfrm>
        </p:spPr>
        <p:txBody>
          <a:bodyPr>
            <a:normAutofit fontScale="90000"/>
          </a:bodyPr>
          <a:lstStyle/>
          <a:p>
            <a:r>
              <a:rPr b="1" dirty="0"/>
              <a:t>Decomposition of Finite Abelian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503" y="1429515"/>
            <a:ext cx="8886497" cy="54173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b="1" dirty="0"/>
              <a:t>Structural Properties:</a:t>
            </a:r>
          </a:p>
          <a:p>
            <a:r>
              <a:rPr dirty="0"/>
              <a:t>Every finite Abelian group can be written as a direct product of cyclic groups.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b="1" dirty="0"/>
              <a:t>Invariant Factor Decomposition:</a:t>
            </a:r>
          </a:p>
          <a:p>
            <a:r>
              <a:rPr dirty="0"/>
              <a:t>G ≅ </a:t>
            </a:r>
            <a:r>
              <a:rPr lang="pl-PL" dirty="0"/>
              <a:t>Z_d1 × Z_d2 × ⋯ × Z_dk</a:t>
            </a:r>
            <a:r>
              <a:rPr dirty="0"/>
              <a:t>, where </a:t>
            </a:r>
            <a:r>
              <a:rPr dirty="0" err="1"/>
              <a:t>d_i</a:t>
            </a:r>
            <a:r>
              <a:rPr dirty="0"/>
              <a:t> | d_(i+1).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Elementary Divisors Method:</a:t>
            </a:r>
          </a:p>
          <a:p>
            <a:r>
              <a:rPr dirty="0"/>
              <a:t>Group decomposes as G ≅ Z_p1^e1 × Z_p2^e2 × ⋯, where </a:t>
            </a:r>
            <a:r>
              <a:rPr dirty="0" err="1"/>
              <a:t>p_i</a:t>
            </a:r>
            <a:r>
              <a:rPr dirty="0"/>
              <a:t> are primes.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Visual Example:</a:t>
            </a:r>
          </a:p>
          <a:p>
            <a:r>
              <a:rPr dirty="0"/>
              <a:t>Decompose Z12: Z12 ≅ Z4 × Z3.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9BD6B-036D-ABFA-1EA2-0CD3EDE4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572"/>
            <a:ext cx="8229600" cy="658265"/>
          </a:xfrm>
        </p:spPr>
        <p:txBody>
          <a:bodyPr>
            <a:normAutofit fontScale="90000"/>
          </a:bodyPr>
          <a:lstStyle/>
          <a:p>
            <a:r>
              <a:rPr b="1" dirty="0"/>
              <a:t>Solvable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779" y="1072055"/>
            <a:ext cx="8650014" cy="571237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b="1" dirty="0"/>
              <a:t>Definition:</a:t>
            </a:r>
          </a:p>
          <a:p>
            <a:r>
              <a:rPr dirty="0"/>
              <a:t>A group G is solvable if there exists a finite sequence of subgroups:</a:t>
            </a:r>
          </a:p>
          <a:p>
            <a:r>
              <a:rPr dirty="0"/>
              <a:t>{e} = G0 ◃ G1 ◃ … ◃ </a:t>
            </a:r>
            <a:r>
              <a:rPr dirty="0" err="1"/>
              <a:t>Gn</a:t>
            </a:r>
            <a:r>
              <a:rPr dirty="0"/>
              <a:t> = G, where each G_(i+1)/</a:t>
            </a:r>
            <a:r>
              <a:rPr dirty="0" err="1"/>
              <a:t>G_i</a:t>
            </a:r>
            <a:r>
              <a:rPr dirty="0"/>
              <a:t> is Abelian.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Key Properties:</a:t>
            </a:r>
          </a:p>
          <a:p>
            <a:r>
              <a:rPr dirty="0"/>
              <a:t>Subgroups of solvable groups are solvable.</a:t>
            </a:r>
          </a:p>
          <a:p>
            <a:r>
              <a:rPr dirty="0"/>
              <a:t>Quotient groups of solvable groups are solvable.</a:t>
            </a:r>
          </a:p>
          <a:p>
            <a:endParaRPr lang="en-US" dirty="0"/>
          </a:p>
          <a:p>
            <a:pPr marL="0" indent="0">
              <a:buNone/>
            </a:pPr>
            <a:r>
              <a:rPr b="1" dirty="0"/>
              <a:t>Examples:</a:t>
            </a:r>
          </a:p>
          <a:p>
            <a:r>
              <a:rPr dirty="0"/>
              <a:t>Symmetric group S4 (solvable).</a:t>
            </a:r>
          </a:p>
          <a:p>
            <a:r>
              <a:rPr dirty="0"/>
              <a:t>Symmetric group S5 (not solvable).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Illustrative Example:</a:t>
            </a:r>
          </a:p>
          <a:p>
            <a:r>
              <a:rPr dirty="0"/>
              <a:t>A4: The alternating group of degree 4 is solvable.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4C9BE-CD18-0C14-35E4-1029C90B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Importance of Solvable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79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b="1" dirty="0"/>
              <a:t>Significance in Abstract Algebra:</a:t>
            </a:r>
          </a:p>
          <a:p>
            <a:r>
              <a:rPr dirty="0"/>
              <a:t>Central to Galois theory: Solvable groups determine whether polynomial equations can be solved by radicals.</a:t>
            </a:r>
          </a:p>
          <a:p>
            <a:r>
              <a:rPr dirty="0"/>
              <a:t>Provides a classification tool for understanding complex group structures.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Applications:</a:t>
            </a:r>
          </a:p>
          <a:p>
            <a:r>
              <a:rPr dirty="0"/>
              <a:t>Cryptography: Group solvability impacts algorithm design.</a:t>
            </a:r>
          </a:p>
          <a:p>
            <a:r>
              <a:rPr dirty="0"/>
              <a:t>Symmetry analysis in physics and chemistry.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Key Result:</a:t>
            </a:r>
          </a:p>
          <a:p>
            <a:r>
              <a:rPr dirty="0"/>
              <a:t>If the Galois group of a polynomial is solvable, the polynomial can be solved by radicals.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86C52-65AE-1334-BD4E-FF1BE2DD3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Comparative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5795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Finite Abelian Groups vs. Solvable Groups: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Aspect</a:t>
            </a:r>
            <a:r>
              <a:rPr lang="en-US" dirty="0"/>
              <a:t>:</a:t>
            </a:r>
          </a:p>
          <a:p>
            <a:r>
              <a:rPr lang="en-US" dirty="0"/>
              <a:t>Finite Abelian Groups: Commutative groups with a finite number of elements.</a:t>
            </a:r>
          </a:p>
          <a:p>
            <a:r>
              <a:rPr lang="en-US" dirty="0"/>
              <a:t>Solvable Groups: Groups with a solvable subgroup chain.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Key Structure:</a:t>
            </a:r>
          </a:p>
          <a:p>
            <a:r>
              <a:rPr lang="en-US" dirty="0"/>
              <a:t>Finite Abelian Groups: Direct product of cyclic groups.</a:t>
            </a:r>
          </a:p>
          <a:p>
            <a:r>
              <a:rPr lang="en-US" dirty="0"/>
              <a:t>Solvable Groups: Chain of Abelian quotients.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Examples:</a:t>
            </a:r>
          </a:p>
          <a:p>
            <a:r>
              <a:rPr lang="en-US" dirty="0"/>
              <a:t>Finite Abelian Groups: Z6, Z12.</a:t>
            </a:r>
          </a:p>
          <a:p>
            <a:r>
              <a:rPr lang="en-US" dirty="0"/>
              <a:t>Solvable Groups: S4, A4.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Applications:</a:t>
            </a:r>
          </a:p>
          <a:p>
            <a:r>
              <a:rPr lang="en-US" dirty="0"/>
              <a:t>Finite Abelian Groups: Cryptography, coding theory.</a:t>
            </a:r>
          </a:p>
          <a:p>
            <a:r>
              <a:rPr lang="en-US" dirty="0"/>
              <a:t>Solvable Groups: Galois theory, group classification.</a:t>
            </a:r>
            <a:r>
              <a:rPr lang="en-US" sz="3200" b="1" dirty="0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A3769-3A44-4E57-D79F-FD724532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713</Words>
  <Application>Microsoft Office PowerPoint</Application>
  <PresentationFormat>On-screen Show (4:3)</PresentationFormat>
  <Paragraphs>124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Times New Roman</vt:lpstr>
      <vt:lpstr>Office Theme</vt:lpstr>
      <vt:lpstr>                                            Presentation Title: The Structure of Groups                         Course Title: Advanced Cryptography                     Course Code: ICT-6115 </vt:lpstr>
      <vt:lpstr>The Structure of Groups</vt:lpstr>
      <vt:lpstr>Outline</vt:lpstr>
      <vt:lpstr>Objectives</vt:lpstr>
      <vt:lpstr> Finite Abelian Groups</vt:lpstr>
      <vt:lpstr>Decomposition of Finite Abelian Groups</vt:lpstr>
      <vt:lpstr>Solvable Groups</vt:lpstr>
      <vt:lpstr>Importance of Solvable Groups</vt:lpstr>
      <vt:lpstr>Comparative Analysis</vt:lpstr>
      <vt:lpstr>Conclusion</vt:lpstr>
      <vt:lpstr>  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ROKI</dc:creator>
  <cp:keywords/>
  <dc:description>generated using python-pptx</dc:description>
  <cp:lastModifiedBy>ahosanul roki</cp:lastModifiedBy>
  <cp:revision>5</cp:revision>
  <dcterms:created xsi:type="dcterms:W3CDTF">2013-01-27T09:14:16Z</dcterms:created>
  <dcterms:modified xsi:type="dcterms:W3CDTF">2024-11-29T15:50:38Z</dcterms:modified>
  <cp:category/>
</cp:coreProperties>
</file>