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15"/>
  </p:notesMasterIdLst>
  <p:sldIdLst>
    <p:sldId id="256" r:id="rId4"/>
    <p:sldId id="258" r:id="rId5"/>
    <p:sldId id="259" r:id="rId6"/>
    <p:sldId id="277" r:id="rId7"/>
    <p:sldId id="278" r:id="rId8"/>
    <p:sldId id="280" r:id="rId9"/>
    <p:sldId id="279" r:id="rId10"/>
    <p:sldId id="281" r:id="rId11"/>
    <p:sldId id="282" r:id="rId12"/>
    <p:sldId id="283" r:id="rId13"/>
    <p:sldId id="275"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2CE18B-182D-465A-8373-7C4425474D71}">
  <a:tblStyle styleId="{332CE18B-182D-465A-8373-7C4425474D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230362A-C9D3-47D0-8DB0-85B2126ADC0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1253" y="8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02536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10"/>
        <p:cNvGrpSpPr/>
        <p:nvPr/>
      </p:nvGrpSpPr>
      <p:grpSpPr>
        <a:xfrm>
          <a:off x="0" y="0"/>
          <a:ext cx="0" cy="0"/>
          <a:chOff x="0" y="0"/>
          <a:chExt cx="0" cy="0"/>
        </a:xfrm>
      </p:grpSpPr>
      <p:pic>
        <p:nvPicPr>
          <p:cNvPr id="11" name="Shape 11" descr="shield.png"/>
          <p:cNvPicPr preferRelativeResize="0"/>
          <p:nvPr/>
        </p:nvPicPr>
        <p:blipFill rotWithShape="1">
          <a:blip r:embed="rId2">
            <a:alphaModFix/>
          </a:blip>
          <a:srcRect/>
          <a:stretch/>
        </p:blipFill>
        <p:spPr>
          <a:xfrm>
            <a:off x="3927063" y="1170132"/>
            <a:ext cx="5216937" cy="5687868"/>
          </a:xfrm>
          <a:prstGeom prst="rect">
            <a:avLst/>
          </a:prstGeom>
          <a:noFill/>
          <a:ln>
            <a:noFill/>
          </a:ln>
        </p:spPr>
      </p:pic>
      <p:sp>
        <p:nvSpPr>
          <p:cNvPr id="12" name="Shape 12"/>
          <p:cNvSpPr txBox="1">
            <a:spLocks noGrp="1"/>
          </p:cNvSpPr>
          <p:nvPr>
            <p:ph type="body" idx="1"/>
          </p:nvPr>
        </p:nvSpPr>
        <p:spPr>
          <a:xfrm>
            <a:off x="123826" y="3534870"/>
            <a:ext cx="3828116" cy="120468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body" idx="2"/>
          </p:nvPr>
        </p:nvSpPr>
        <p:spPr>
          <a:xfrm>
            <a:off x="123825" y="1725705"/>
            <a:ext cx="5000999" cy="164886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3"/>
          </p:nvPr>
        </p:nvSpPr>
        <p:spPr>
          <a:xfrm>
            <a:off x="115889" y="4898571"/>
            <a:ext cx="3845138" cy="1256167"/>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5" name="Shape 15"/>
          <p:cNvGrpSpPr/>
          <p:nvPr/>
        </p:nvGrpSpPr>
        <p:grpSpPr>
          <a:xfrm>
            <a:off x="0" y="6419355"/>
            <a:ext cx="9144000" cy="438645"/>
            <a:chOff x="0" y="4172975"/>
            <a:chExt cx="9144000" cy="438645"/>
          </a:xfrm>
        </p:grpSpPr>
        <p:cxnSp>
          <p:nvCxnSpPr>
            <p:cNvPr id="16" name="Shape 16"/>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7" name="Shape 17"/>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8" name="Shape 18"/>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9" name="Shape 19"/>
          <p:cNvGrpSpPr/>
          <p:nvPr/>
        </p:nvGrpSpPr>
        <p:grpSpPr>
          <a:xfrm>
            <a:off x="0" y="12207"/>
            <a:ext cx="9144000" cy="557"/>
            <a:chOff x="0" y="12207"/>
            <a:chExt cx="9144000" cy="557"/>
          </a:xfrm>
        </p:grpSpPr>
        <p:cxnSp>
          <p:nvCxnSpPr>
            <p:cNvPr id="20" name="Shape 20"/>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21" name="Shape 21"/>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22" name="Shape 22"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bhead w/ No Bullets">
  <p:cSld name="Subhead w/ No Bullets">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227013" y="1709351"/>
            <a:ext cx="8691562" cy="4384543"/>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title"/>
          </p:nvPr>
        </p:nvSpPr>
        <p:spPr>
          <a:xfrm>
            <a:off x="227013" y="418353"/>
            <a:ext cx="7303340" cy="53586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8" name="Shape 138"/>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9" name="Shape 139"/>
          <p:cNvSpPr txBox="1">
            <a:spLocks noGrp="1"/>
          </p:cNvSpPr>
          <p:nvPr>
            <p:ph type="body" idx="2"/>
          </p:nvPr>
        </p:nvSpPr>
        <p:spPr>
          <a:xfrm>
            <a:off x="227013" y="1006103"/>
            <a:ext cx="8691562" cy="40806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head w/ No Bullets 2 col">
  <p:cSld name="Subhead w/ No Bullets 2 col">
    <p:spTree>
      <p:nvGrpSpPr>
        <p:cNvPr id="1" name="Shape 140"/>
        <p:cNvGrpSpPr/>
        <p:nvPr/>
      </p:nvGrpSpPr>
      <p:grpSpPr>
        <a:xfrm>
          <a:off x="0" y="0"/>
          <a:ext cx="0" cy="0"/>
          <a:chOff x="0" y="0"/>
          <a:chExt cx="0" cy="0"/>
        </a:xfrm>
      </p:grpSpPr>
      <p:sp>
        <p:nvSpPr>
          <p:cNvPr id="141" name="Shape 141"/>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42" name="Shape 142"/>
          <p:cNvSpPr txBox="1">
            <a:spLocks noGrp="1"/>
          </p:cNvSpPr>
          <p:nvPr>
            <p:ph type="body" idx="1"/>
          </p:nvPr>
        </p:nvSpPr>
        <p:spPr>
          <a:xfrm>
            <a:off x="227013" y="1709351"/>
            <a:ext cx="4214555" cy="4384543"/>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title"/>
          </p:nvPr>
        </p:nvSpPr>
        <p:spPr>
          <a:xfrm>
            <a:off x="227013" y="418353"/>
            <a:ext cx="7303340" cy="53586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4" name="Shape 144"/>
          <p:cNvSpPr txBox="1">
            <a:spLocks noGrp="1"/>
          </p:cNvSpPr>
          <p:nvPr>
            <p:ph type="body" idx="2"/>
          </p:nvPr>
        </p:nvSpPr>
        <p:spPr>
          <a:xfrm>
            <a:off x="227013" y="1006103"/>
            <a:ext cx="8691562" cy="40806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body" idx="3"/>
          </p:nvPr>
        </p:nvSpPr>
        <p:spPr>
          <a:xfrm>
            <a:off x="4620526" y="1709351"/>
            <a:ext cx="4269473" cy="4384543"/>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with no Subhead">
  <p:cSld name="Title with no Subhead">
    <p:spTree>
      <p:nvGrpSpPr>
        <p:cNvPr id="1" name="Shape 146"/>
        <p:cNvGrpSpPr/>
        <p:nvPr/>
      </p:nvGrpSpPr>
      <p:grpSpPr>
        <a:xfrm>
          <a:off x="0" y="0"/>
          <a:ext cx="0" cy="0"/>
          <a:chOff x="0" y="0"/>
          <a:chExt cx="0" cy="0"/>
        </a:xfrm>
      </p:grpSpPr>
      <p:sp>
        <p:nvSpPr>
          <p:cNvPr id="147" name="Shape 147"/>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48" name="Shape 148"/>
          <p:cNvSpPr txBox="1">
            <a:spLocks noGrp="1"/>
          </p:cNvSpPr>
          <p:nvPr>
            <p:ph type="body" idx="1"/>
          </p:nvPr>
        </p:nvSpPr>
        <p:spPr>
          <a:xfrm>
            <a:off x="227013" y="1112109"/>
            <a:ext cx="8691562" cy="498178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9" name="Shape 149"/>
          <p:cNvSpPr txBox="1">
            <a:spLocks noGrp="1"/>
          </p:cNvSpPr>
          <p:nvPr>
            <p:ph type="title"/>
          </p:nvPr>
        </p:nvSpPr>
        <p:spPr>
          <a:xfrm>
            <a:off x="227013" y="418353"/>
            <a:ext cx="7303340" cy="53586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with no Subhead 2 col">
  <p:cSld name="Title with no Subhead 2 col">
    <p:spTree>
      <p:nvGrpSpPr>
        <p:cNvPr id="1" name="Shape 150"/>
        <p:cNvGrpSpPr/>
        <p:nvPr/>
      </p:nvGrpSpPr>
      <p:grpSpPr>
        <a:xfrm>
          <a:off x="0" y="0"/>
          <a:ext cx="0" cy="0"/>
          <a:chOff x="0" y="0"/>
          <a:chExt cx="0" cy="0"/>
        </a:xfrm>
      </p:grpSpPr>
      <p:sp>
        <p:nvSpPr>
          <p:cNvPr id="151" name="Shape 151"/>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52" name="Shape 152"/>
          <p:cNvSpPr txBox="1">
            <a:spLocks noGrp="1"/>
          </p:cNvSpPr>
          <p:nvPr>
            <p:ph type="body" idx="1"/>
          </p:nvPr>
        </p:nvSpPr>
        <p:spPr>
          <a:xfrm>
            <a:off x="227013" y="1112109"/>
            <a:ext cx="4248879" cy="498178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title"/>
          </p:nvPr>
        </p:nvSpPr>
        <p:spPr>
          <a:xfrm>
            <a:off x="227013" y="418353"/>
            <a:ext cx="7303340" cy="53586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4" name="Shape 154"/>
          <p:cNvSpPr txBox="1">
            <a:spLocks noGrp="1"/>
          </p:cNvSpPr>
          <p:nvPr>
            <p:ph type="body" idx="2"/>
          </p:nvPr>
        </p:nvSpPr>
        <p:spPr>
          <a:xfrm>
            <a:off x="4661715" y="1112109"/>
            <a:ext cx="4248879" cy="498178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156"/>
        <p:cNvGrpSpPr/>
        <p:nvPr/>
      </p:nvGrpSpPr>
      <p:grpSpPr>
        <a:xfrm>
          <a:off x="0" y="0"/>
          <a:ext cx="0" cy="0"/>
          <a:chOff x="0" y="0"/>
          <a:chExt cx="0" cy="0"/>
        </a:xfrm>
      </p:grpSpPr>
      <p:grpSp>
        <p:nvGrpSpPr>
          <p:cNvPr id="157" name="Shape 157"/>
          <p:cNvGrpSpPr/>
          <p:nvPr/>
        </p:nvGrpSpPr>
        <p:grpSpPr>
          <a:xfrm>
            <a:off x="0" y="5245111"/>
            <a:ext cx="9144000" cy="1612889"/>
            <a:chOff x="-1276426" y="5245111"/>
            <a:chExt cx="9144000" cy="1612889"/>
          </a:xfrm>
        </p:grpSpPr>
        <p:cxnSp>
          <p:nvCxnSpPr>
            <p:cNvPr id="158" name="Shape 158"/>
            <p:cNvCxnSpPr/>
            <p:nvPr/>
          </p:nvCxnSpPr>
          <p:spPr>
            <a:xfrm>
              <a:off x="4822622" y="524511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59" name="Shape 159"/>
            <p:cNvCxnSpPr/>
            <p:nvPr/>
          </p:nvCxnSpPr>
          <p:spPr>
            <a:xfrm>
              <a:off x="-1276426" y="5245668"/>
              <a:ext cx="6099048" cy="0"/>
            </a:xfrm>
            <a:prstGeom prst="straightConnector1">
              <a:avLst/>
            </a:prstGeom>
            <a:noFill/>
            <a:ln w="50800" cap="flat" cmpd="sng">
              <a:solidFill>
                <a:srgbClr val="0F787D"/>
              </a:solidFill>
              <a:prstDash val="solid"/>
              <a:round/>
              <a:headEnd type="none" w="sm" len="sm"/>
              <a:tailEnd type="none" w="sm" len="sm"/>
            </a:ln>
          </p:spPr>
        </p:cxnSp>
        <p:sp>
          <p:nvSpPr>
            <p:cNvPr id="160" name="Shape 160"/>
            <p:cNvSpPr/>
            <p:nvPr/>
          </p:nvSpPr>
          <p:spPr>
            <a:xfrm>
              <a:off x="-1276426" y="5272276"/>
              <a:ext cx="9144000" cy="158572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61" name="Shape 161"/>
          <p:cNvSpPr txBox="1">
            <a:spLocks noGrp="1"/>
          </p:cNvSpPr>
          <p:nvPr>
            <p:ph type="subTitle" idx="1"/>
          </p:nvPr>
        </p:nvSpPr>
        <p:spPr>
          <a:xfrm>
            <a:off x="1371600" y="5240939"/>
            <a:ext cx="6400800" cy="1298388"/>
          </a:xfrm>
          <a:prstGeom prst="rect">
            <a:avLst/>
          </a:prstGeom>
          <a:noFill/>
          <a:ln>
            <a:noFill/>
          </a:ln>
        </p:spPr>
        <p:txBody>
          <a:bodyPr spcFirstLastPara="1" wrap="square" lIns="91425" tIns="91425" rIns="91425" bIns="91425" anchor="ctr" anchorCtr="0"/>
          <a:lstStyle>
            <a:lvl1pPr marR="0" lvl="0" algn="ctr" rtl="0">
              <a:lnSpc>
                <a:spcPct val="120000"/>
              </a:lnSpc>
              <a:spcBef>
                <a:spcPts val="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162" name="Shape 162" descr="Stevens-Secondary-PMSColor-R.png"/>
          <p:cNvPicPr preferRelativeResize="0"/>
          <p:nvPr/>
        </p:nvPicPr>
        <p:blipFill rotWithShape="1">
          <a:blip r:embed="rId2">
            <a:alphaModFix/>
          </a:blip>
          <a:srcRect/>
          <a:stretch/>
        </p:blipFill>
        <p:spPr>
          <a:xfrm>
            <a:off x="2805428" y="678404"/>
            <a:ext cx="3544298" cy="3028003"/>
          </a:xfrm>
          <a:prstGeom prst="rect">
            <a:avLst/>
          </a:prstGeom>
          <a:noFill/>
          <a:ln>
            <a:noFill/>
          </a:ln>
        </p:spPr>
      </p:pic>
      <p:pic>
        <p:nvPicPr>
          <p:cNvPr id="163" name="Shape 163"/>
          <p:cNvPicPr preferRelativeResize="0"/>
          <p:nvPr/>
        </p:nvPicPr>
        <p:blipFill rotWithShape="1">
          <a:blip r:embed="rId3">
            <a:alphaModFix/>
          </a:blip>
          <a:srcRect/>
          <a:stretch/>
        </p:blipFill>
        <p:spPr>
          <a:xfrm>
            <a:off x="3352800" y="4263995"/>
            <a:ext cx="2438400" cy="368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evens Seal">
  <p:cSld name="Stevens Seal">
    <p:spTree>
      <p:nvGrpSpPr>
        <p:cNvPr id="1" name="Shape 23"/>
        <p:cNvGrpSpPr/>
        <p:nvPr/>
      </p:nvGrpSpPr>
      <p:grpSpPr>
        <a:xfrm>
          <a:off x="0" y="0"/>
          <a:ext cx="0" cy="0"/>
          <a:chOff x="0" y="0"/>
          <a:chExt cx="0" cy="0"/>
        </a:xfrm>
      </p:grpSpPr>
      <p:pic>
        <p:nvPicPr>
          <p:cNvPr id="24" name="Shape 24"/>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25" name="Shape 25"/>
          <p:cNvSpPr txBox="1">
            <a:spLocks noGrp="1"/>
          </p:cNvSpPr>
          <p:nvPr>
            <p:ph type="body" idx="1"/>
          </p:nvPr>
        </p:nvSpPr>
        <p:spPr>
          <a:xfrm>
            <a:off x="115889" y="4898571"/>
            <a:ext cx="5008936" cy="1256167"/>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123825" y="3534870"/>
            <a:ext cx="4993528" cy="120468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body" idx="3"/>
          </p:nvPr>
        </p:nvSpPr>
        <p:spPr>
          <a:xfrm>
            <a:off x="123825" y="1725705"/>
            <a:ext cx="5000999" cy="164886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28" name="Shape 28"/>
          <p:cNvGrpSpPr/>
          <p:nvPr/>
        </p:nvGrpSpPr>
        <p:grpSpPr>
          <a:xfrm>
            <a:off x="0" y="12207"/>
            <a:ext cx="9144000" cy="557"/>
            <a:chOff x="0" y="12207"/>
            <a:chExt cx="9144000" cy="557"/>
          </a:xfrm>
        </p:grpSpPr>
        <p:cxnSp>
          <p:nvCxnSpPr>
            <p:cNvPr id="29" name="Shape 29"/>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30" name="Shape 30"/>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31" name="Shape 31"/>
          <p:cNvPicPr preferRelativeResize="0"/>
          <p:nvPr/>
        </p:nvPicPr>
        <p:blipFill rotWithShape="1">
          <a:blip r:embed="rId3">
            <a:alphaModFix/>
          </a:blip>
          <a:srcRect/>
          <a:stretch/>
        </p:blipFill>
        <p:spPr>
          <a:xfrm>
            <a:off x="236066" y="-14942"/>
            <a:ext cx="2324100" cy="1320800"/>
          </a:xfrm>
          <a:prstGeom prst="rect">
            <a:avLst/>
          </a:prstGeom>
          <a:noFill/>
          <a:ln>
            <a:noFill/>
          </a:ln>
        </p:spPr>
      </p:pic>
      <p:grpSp>
        <p:nvGrpSpPr>
          <p:cNvPr id="32" name="Shape 32"/>
          <p:cNvGrpSpPr/>
          <p:nvPr/>
        </p:nvGrpSpPr>
        <p:grpSpPr>
          <a:xfrm>
            <a:off x="0" y="6419355"/>
            <a:ext cx="9144000" cy="438645"/>
            <a:chOff x="0" y="4172975"/>
            <a:chExt cx="9144000" cy="438645"/>
          </a:xfrm>
        </p:grpSpPr>
        <p:cxnSp>
          <p:nvCxnSpPr>
            <p:cNvPr id="33" name="Shape 33"/>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34" name="Shape 34"/>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35" name="Shape 35"/>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evens Clock">
  <p:cSld name="Stevens Clock">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38" name="Shape 38"/>
          <p:cNvSpPr txBox="1">
            <a:spLocks noGrp="1"/>
          </p:cNvSpPr>
          <p:nvPr>
            <p:ph type="body" idx="1"/>
          </p:nvPr>
        </p:nvSpPr>
        <p:spPr>
          <a:xfrm>
            <a:off x="123825" y="3534870"/>
            <a:ext cx="4993528" cy="120468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123825" y="1725705"/>
            <a:ext cx="5000999" cy="164886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115889" y="4898571"/>
            <a:ext cx="5008936" cy="1256167"/>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41" name="Shape 41"/>
          <p:cNvGrpSpPr/>
          <p:nvPr/>
        </p:nvGrpSpPr>
        <p:grpSpPr>
          <a:xfrm>
            <a:off x="0" y="6419355"/>
            <a:ext cx="9144000" cy="438645"/>
            <a:chOff x="0" y="4172975"/>
            <a:chExt cx="9144000" cy="438645"/>
          </a:xfrm>
        </p:grpSpPr>
        <p:cxnSp>
          <p:nvCxnSpPr>
            <p:cNvPr id="42" name="Shape 42"/>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43" name="Shape 43"/>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44" name="Shape 44"/>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45" name="Shape 45"/>
          <p:cNvGrpSpPr/>
          <p:nvPr/>
        </p:nvGrpSpPr>
        <p:grpSpPr>
          <a:xfrm>
            <a:off x="0" y="12207"/>
            <a:ext cx="9144000" cy="557"/>
            <a:chOff x="0" y="12207"/>
            <a:chExt cx="9144000" cy="557"/>
          </a:xfrm>
        </p:grpSpPr>
        <p:cxnSp>
          <p:nvCxnSpPr>
            <p:cNvPr id="46" name="Shape 46"/>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47" name="Shape 47"/>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48" name="Shape 48"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evens Fountain">
  <p:cSld name="Stevens Fountain">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51" name="Shape 51"/>
          <p:cNvSpPr txBox="1">
            <a:spLocks noGrp="1"/>
          </p:cNvSpPr>
          <p:nvPr>
            <p:ph type="body" idx="1"/>
          </p:nvPr>
        </p:nvSpPr>
        <p:spPr>
          <a:xfrm>
            <a:off x="123825" y="3534870"/>
            <a:ext cx="4993528" cy="120468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2"/>
          </p:nvPr>
        </p:nvSpPr>
        <p:spPr>
          <a:xfrm>
            <a:off x="123825" y="1725705"/>
            <a:ext cx="5000999" cy="164886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3"/>
          </p:nvPr>
        </p:nvSpPr>
        <p:spPr>
          <a:xfrm>
            <a:off x="115889" y="4898571"/>
            <a:ext cx="5008936" cy="1256167"/>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54" name="Shape 54"/>
          <p:cNvGrpSpPr/>
          <p:nvPr/>
        </p:nvGrpSpPr>
        <p:grpSpPr>
          <a:xfrm>
            <a:off x="0" y="6419355"/>
            <a:ext cx="9144000" cy="438645"/>
            <a:chOff x="0" y="4172975"/>
            <a:chExt cx="9144000" cy="438645"/>
          </a:xfrm>
        </p:grpSpPr>
        <p:cxnSp>
          <p:nvCxnSpPr>
            <p:cNvPr id="55" name="Shape 55"/>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56" name="Shape 56"/>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57" name="Shape 57"/>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58" name="Shape 58"/>
          <p:cNvGrpSpPr/>
          <p:nvPr/>
        </p:nvGrpSpPr>
        <p:grpSpPr>
          <a:xfrm>
            <a:off x="0" y="12207"/>
            <a:ext cx="9144000" cy="557"/>
            <a:chOff x="0" y="12207"/>
            <a:chExt cx="9144000" cy="557"/>
          </a:xfrm>
        </p:grpSpPr>
        <p:cxnSp>
          <p:nvCxnSpPr>
            <p:cNvPr id="59" name="Shape 59"/>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60" name="Shape 60"/>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61" name="Shape 61"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orchbearer">
  <p:cSld name="Torchbearer">
    <p:spTree>
      <p:nvGrpSpPr>
        <p:cNvPr id="1"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64" name="Shape 64"/>
          <p:cNvSpPr txBox="1">
            <a:spLocks noGrp="1"/>
          </p:cNvSpPr>
          <p:nvPr>
            <p:ph type="body" idx="1"/>
          </p:nvPr>
        </p:nvSpPr>
        <p:spPr>
          <a:xfrm>
            <a:off x="123825" y="3534870"/>
            <a:ext cx="4993528" cy="120468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2"/>
          </p:nvPr>
        </p:nvSpPr>
        <p:spPr>
          <a:xfrm>
            <a:off x="123825" y="1725705"/>
            <a:ext cx="5000999" cy="164886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3"/>
          </p:nvPr>
        </p:nvSpPr>
        <p:spPr>
          <a:xfrm>
            <a:off x="115889" y="4898571"/>
            <a:ext cx="5008936" cy="1256167"/>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67" name="Shape 67"/>
          <p:cNvGrpSpPr/>
          <p:nvPr/>
        </p:nvGrpSpPr>
        <p:grpSpPr>
          <a:xfrm>
            <a:off x="0" y="6419355"/>
            <a:ext cx="9144000" cy="438645"/>
            <a:chOff x="0" y="4172975"/>
            <a:chExt cx="9144000" cy="438645"/>
          </a:xfrm>
        </p:grpSpPr>
        <p:cxnSp>
          <p:nvCxnSpPr>
            <p:cNvPr id="68" name="Shape 68"/>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69" name="Shape 69"/>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70" name="Shape 70"/>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71" name="Shape 71"/>
          <p:cNvGrpSpPr/>
          <p:nvPr/>
        </p:nvGrpSpPr>
        <p:grpSpPr>
          <a:xfrm>
            <a:off x="0" y="12207"/>
            <a:ext cx="9144000" cy="557"/>
            <a:chOff x="0" y="12207"/>
            <a:chExt cx="9144000" cy="557"/>
          </a:xfrm>
        </p:grpSpPr>
        <p:cxnSp>
          <p:nvCxnSpPr>
            <p:cNvPr id="72" name="Shape 72"/>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73" name="Shape 73"/>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74" name="Shape 74"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tudents with NYC skyline">
  <p:cSld name="Students with NYC skyline">
    <p:spTree>
      <p:nvGrpSpPr>
        <p:cNvPr id="1"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77" name="Shape 77"/>
          <p:cNvSpPr txBox="1">
            <a:spLocks noGrp="1"/>
          </p:cNvSpPr>
          <p:nvPr>
            <p:ph type="body" idx="1"/>
          </p:nvPr>
        </p:nvSpPr>
        <p:spPr>
          <a:xfrm>
            <a:off x="115889" y="4898571"/>
            <a:ext cx="5008936" cy="1256167"/>
          </a:xfrm>
          <a:prstGeom prst="rect">
            <a:avLst/>
          </a:prstGeom>
          <a:noFill/>
          <a:ln>
            <a:noFill/>
          </a:ln>
        </p:spPr>
        <p:txBody>
          <a:bodyPr spcFirstLastPara="1" wrap="square" lIns="91425" tIns="91425" rIns="91425" bIns="91425" anchor="t" anchorCtr="0"/>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2"/>
          </p:nvPr>
        </p:nvSpPr>
        <p:spPr>
          <a:xfrm>
            <a:off x="123825" y="3534870"/>
            <a:ext cx="4993528" cy="120468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3"/>
          </p:nvPr>
        </p:nvSpPr>
        <p:spPr>
          <a:xfrm>
            <a:off x="123825" y="1725705"/>
            <a:ext cx="5000999" cy="164886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80" name="Shape 80"/>
          <p:cNvGrpSpPr/>
          <p:nvPr/>
        </p:nvGrpSpPr>
        <p:grpSpPr>
          <a:xfrm>
            <a:off x="0" y="6419355"/>
            <a:ext cx="9144000" cy="438645"/>
            <a:chOff x="0" y="4172975"/>
            <a:chExt cx="9144000" cy="438645"/>
          </a:xfrm>
        </p:grpSpPr>
        <p:cxnSp>
          <p:nvCxnSpPr>
            <p:cNvPr id="81" name="Shape 81"/>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82" name="Shape 82"/>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83" name="Shape 83"/>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84" name="Shape 84"/>
          <p:cNvGrpSpPr/>
          <p:nvPr/>
        </p:nvGrpSpPr>
        <p:grpSpPr>
          <a:xfrm>
            <a:off x="0" y="12207"/>
            <a:ext cx="9144000" cy="557"/>
            <a:chOff x="0" y="12207"/>
            <a:chExt cx="9144000" cy="557"/>
          </a:xfrm>
        </p:grpSpPr>
        <p:cxnSp>
          <p:nvCxnSpPr>
            <p:cNvPr id="85" name="Shape 85"/>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86" name="Shape 86"/>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87" name="Shape 87"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dwin A Stevens Hall">
  <p:cSld name="Edwin A Stevens Hall">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90" name="Shape 90"/>
          <p:cNvSpPr txBox="1">
            <a:spLocks noGrp="1"/>
          </p:cNvSpPr>
          <p:nvPr>
            <p:ph type="body" idx="1"/>
          </p:nvPr>
        </p:nvSpPr>
        <p:spPr>
          <a:xfrm>
            <a:off x="123825" y="3534870"/>
            <a:ext cx="4993528" cy="120468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body" idx="2"/>
          </p:nvPr>
        </p:nvSpPr>
        <p:spPr>
          <a:xfrm>
            <a:off x="123825" y="1725705"/>
            <a:ext cx="5000999" cy="164886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3"/>
          </p:nvPr>
        </p:nvSpPr>
        <p:spPr>
          <a:xfrm>
            <a:off x="115889" y="4898571"/>
            <a:ext cx="5008936" cy="1256167"/>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93" name="Shape 93"/>
          <p:cNvGrpSpPr/>
          <p:nvPr/>
        </p:nvGrpSpPr>
        <p:grpSpPr>
          <a:xfrm>
            <a:off x="0" y="6419355"/>
            <a:ext cx="9144000" cy="438645"/>
            <a:chOff x="0" y="4172975"/>
            <a:chExt cx="9144000" cy="438645"/>
          </a:xfrm>
        </p:grpSpPr>
        <p:cxnSp>
          <p:nvCxnSpPr>
            <p:cNvPr id="94" name="Shape 94"/>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95" name="Shape 95"/>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96" name="Shape 96"/>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97" name="Shape 97"/>
          <p:cNvGrpSpPr/>
          <p:nvPr/>
        </p:nvGrpSpPr>
        <p:grpSpPr>
          <a:xfrm>
            <a:off x="0" y="12207"/>
            <a:ext cx="9144000" cy="557"/>
            <a:chOff x="0" y="12207"/>
            <a:chExt cx="9144000" cy="557"/>
          </a:xfrm>
        </p:grpSpPr>
        <p:cxnSp>
          <p:nvCxnSpPr>
            <p:cNvPr id="98" name="Shape 98"/>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99" name="Shape 99"/>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00" name="Shape 100"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mpus Aerial">
  <p:cSld name="Campus Aerial">
    <p:spTree>
      <p:nvGrpSpPr>
        <p:cNvPr id="1" name="Shape 101"/>
        <p:cNvGrpSpPr/>
        <p:nvPr/>
      </p:nvGrpSpPr>
      <p:grpSpPr>
        <a:xfrm>
          <a:off x="0" y="0"/>
          <a:ext cx="0" cy="0"/>
          <a:chOff x="0" y="0"/>
          <a:chExt cx="0" cy="0"/>
        </a:xfrm>
      </p:grpSpPr>
      <p:pic>
        <p:nvPicPr>
          <p:cNvPr id="102" name="Shape 102"/>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103" name="Shape 103"/>
          <p:cNvSpPr txBox="1">
            <a:spLocks noGrp="1"/>
          </p:cNvSpPr>
          <p:nvPr>
            <p:ph type="body" idx="1"/>
          </p:nvPr>
        </p:nvSpPr>
        <p:spPr>
          <a:xfrm>
            <a:off x="115889" y="4898571"/>
            <a:ext cx="5008936" cy="1256167"/>
          </a:xfrm>
          <a:prstGeom prst="rect">
            <a:avLst/>
          </a:prstGeom>
          <a:noFill/>
          <a:ln>
            <a:noFill/>
          </a:ln>
        </p:spPr>
        <p:txBody>
          <a:bodyPr spcFirstLastPara="1" wrap="square" lIns="91425" tIns="91425" rIns="91425" bIns="91425" anchor="t" anchorCtr="0"/>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123825" y="3534870"/>
            <a:ext cx="4993528" cy="120468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body" idx="3"/>
          </p:nvPr>
        </p:nvSpPr>
        <p:spPr>
          <a:xfrm>
            <a:off x="123825" y="1725705"/>
            <a:ext cx="5000999" cy="164886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06" name="Shape 106"/>
          <p:cNvGrpSpPr/>
          <p:nvPr/>
        </p:nvGrpSpPr>
        <p:grpSpPr>
          <a:xfrm>
            <a:off x="0" y="6419355"/>
            <a:ext cx="9144000" cy="438645"/>
            <a:chOff x="0" y="4172975"/>
            <a:chExt cx="9144000" cy="438645"/>
          </a:xfrm>
        </p:grpSpPr>
        <p:cxnSp>
          <p:nvCxnSpPr>
            <p:cNvPr id="107" name="Shape 107"/>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08" name="Shape 108"/>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09" name="Shape 109"/>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0" name="Shape 110"/>
          <p:cNvGrpSpPr/>
          <p:nvPr/>
        </p:nvGrpSpPr>
        <p:grpSpPr>
          <a:xfrm>
            <a:off x="0" y="12207"/>
            <a:ext cx="9144000" cy="557"/>
            <a:chOff x="0" y="12207"/>
            <a:chExt cx="9144000" cy="557"/>
          </a:xfrm>
        </p:grpSpPr>
        <p:cxnSp>
          <p:nvCxnSpPr>
            <p:cNvPr id="111" name="Shape 111"/>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112" name="Shape 112"/>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13" name="Shape 113"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227013" y="1709351"/>
            <a:ext cx="8691562" cy="4384542"/>
          </a:xfrm>
          <a:prstGeom prst="rect">
            <a:avLst/>
          </a:prstGeom>
          <a:noFill/>
          <a:ln>
            <a:noFill/>
          </a:ln>
        </p:spPr>
        <p:txBody>
          <a:bodyPr spcFirstLastPara="1" wrap="square" lIns="91425" tIns="91425" rIns="91425" bIns="91425" anchor="t" anchorCtr="0"/>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27" name="Shape 127"/>
          <p:cNvSpPr txBox="1">
            <a:spLocks noGrp="1"/>
          </p:cNvSpPr>
          <p:nvPr>
            <p:ph type="title"/>
          </p:nvPr>
        </p:nvSpPr>
        <p:spPr>
          <a:xfrm>
            <a:off x="227013" y="418353"/>
            <a:ext cx="7303340" cy="53586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Shape 128"/>
          <p:cNvSpPr txBox="1">
            <a:spLocks noGrp="1"/>
          </p:cNvSpPr>
          <p:nvPr>
            <p:ph type="body" idx="2"/>
          </p:nvPr>
        </p:nvSpPr>
        <p:spPr>
          <a:xfrm>
            <a:off x="227013" y="1006103"/>
            <a:ext cx="8691562" cy="40806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11.xml"/><Relationship Id="rId7"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cxnSp>
        <p:nvCxnSpPr>
          <p:cNvPr id="115" name="Shape 115"/>
          <p:cNvCxnSpPr/>
          <p:nvPr/>
        </p:nvCxnSpPr>
        <p:spPr>
          <a:xfrm>
            <a:off x="6099048" y="641935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16" name="Shape 116"/>
          <p:cNvCxnSpPr/>
          <p:nvPr/>
        </p:nvCxnSpPr>
        <p:spPr>
          <a:xfrm>
            <a:off x="0" y="6419912"/>
            <a:ext cx="6099048" cy="0"/>
          </a:xfrm>
          <a:prstGeom prst="straightConnector1">
            <a:avLst/>
          </a:prstGeom>
          <a:noFill/>
          <a:ln w="50800" cap="flat" cmpd="sng">
            <a:solidFill>
              <a:srgbClr val="0F787D"/>
            </a:solidFill>
            <a:prstDash val="solid"/>
            <a:round/>
            <a:headEnd type="none" w="sm" len="sm"/>
            <a:tailEnd type="none" w="sm" len="sm"/>
          </a:ln>
        </p:spPr>
      </p:cxnSp>
      <p:sp>
        <p:nvSpPr>
          <p:cNvPr id="117" name="Shape 117"/>
          <p:cNvSpPr/>
          <p:nvPr/>
        </p:nvSpPr>
        <p:spPr>
          <a:xfrm>
            <a:off x="0" y="644652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7">
            <a:alphaModFix/>
          </a:blip>
          <a:srcRect/>
          <a:stretch/>
        </p:blipFill>
        <p:spPr>
          <a:xfrm>
            <a:off x="5391150" y="6584950"/>
            <a:ext cx="2933700" cy="127000"/>
          </a:xfrm>
          <a:prstGeom prst="rect">
            <a:avLst/>
          </a:prstGeom>
          <a:noFill/>
          <a:ln>
            <a:noFill/>
          </a:ln>
        </p:spPr>
      </p:pic>
      <p:sp>
        <p:nvSpPr>
          <p:cNvPr id="119" name="Shape 119"/>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grpSp>
        <p:nvGrpSpPr>
          <p:cNvPr id="120" name="Shape 120"/>
          <p:cNvGrpSpPr/>
          <p:nvPr/>
        </p:nvGrpSpPr>
        <p:grpSpPr>
          <a:xfrm>
            <a:off x="0" y="0"/>
            <a:ext cx="9144000" cy="928827"/>
            <a:chOff x="0" y="0"/>
            <a:chExt cx="9144000" cy="928827"/>
          </a:xfrm>
        </p:grpSpPr>
        <p:cxnSp>
          <p:nvCxnSpPr>
            <p:cNvPr id="121" name="Shape 121"/>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22" name="Shape 122"/>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23" name="Shape 123"/>
            <p:cNvPicPr preferRelativeResize="0"/>
            <p:nvPr/>
          </p:nvPicPr>
          <p:blipFill rotWithShape="1">
            <a:blip r:embed="rId8">
              <a:alphaModFix/>
            </a:blip>
            <a:srcRect t="13018" r="68665"/>
            <a:stretch/>
          </p:blipFill>
          <p:spPr>
            <a:xfrm>
              <a:off x="8323018" y="0"/>
              <a:ext cx="588774" cy="928827"/>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56" r:id="rId1"/>
    <p:sldLayoutId id="2147483658" r:id="rId2"/>
    <p:sldLayoutId id="2147483659" r:id="rId3"/>
    <p:sldLayoutId id="2147483660" r:id="rId4"/>
    <p:sldLayoutId id="214748366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gendered-pronoun-resolution"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2"/>
          </p:nvPr>
        </p:nvSpPr>
        <p:spPr>
          <a:xfrm>
            <a:off x="115889" y="2014914"/>
            <a:ext cx="6478342" cy="16488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US" sz="3200" dirty="0" smtClean="0"/>
              <a:t>Gendered Pronoun Resolution</a:t>
            </a:r>
          </a:p>
          <a:p>
            <a:pPr marL="0" marR="0" lvl="0" indent="0" algn="l" rtl="0">
              <a:lnSpc>
                <a:spcPct val="100000"/>
              </a:lnSpc>
              <a:spcBef>
                <a:spcPts val="0"/>
              </a:spcBef>
              <a:spcAft>
                <a:spcPts val="0"/>
              </a:spcAft>
              <a:buClr>
                <a:schemeClr val="dk1"/>
              </a:buClr>
              <a:buSzPts val="3000"/>
              <a:buFont typeface="Arial"/>
              <a:buNone/>
            </a:pPr>
            <a:r>
              <a:rPr lang="en-US" sz="2800" dirty="0" smtClean="0"/>
              <a:t>Data Analysis Assignment</a:t>
            </a:r>
            <a:endParaRPr sz="2800" dirty="0"/>
          </a:p>
        </p:txBody>
      </p:sp>
      <p:sp>
        <p:nvSpPr>
          <p:cNvPr id="169" name="Shape 169"/>
          <p:cNvSpPr txBox="1">
            <a:spLocks noGrp="1"/>
          </p:cNvSpPr>
          <p:nvPr>
            <p:ph type="body" idx="3"/>
          </p:nvPr>
        </p:nvSpPr>
        <p:spPr>
          <a:xfrm>
            <a:off x="115901" y="4314550"/>
            <a:ext cx="1527900" cy="18402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dirty="0"/>
              <a:t>Matthew Miller</a:t>
            </a:r>
            <a:br>
              <a:rPr lang="en-US" dirty="0"/>
            </a:br>
            <a:r>
              <a:rPr lang="en-US" dirty="0"/>
              <a:t/>
            </a:r>
            <a:br>
              <a:rPr lang="en-US" dirty="0"/>
            </a:br>
            <a:endParaRPr dirty="0"/>
          </a:p>
          <a:p>
            <a:pPr marL="0" marR="0" lvl="0" indent="0" algn="l" rtl="0">
              <a:lnSpc>
                <a:spcPct val="120000"/>
              </a:lnSpc>
              <a:spcBef>
                <a:spcPts val="0"/>
              </a:spcBef>
              <a:spcAft>
                <a:spcPts val="0"/>
              </a:spcAft>
              <a:buClr>
                <a:schemeClr val="dk1"/>
              </a:buClr>
              <a:buSzPts val="1400"/>
              <a:buFont typeface="Arial"/>
              <a:buNone/>
            </a:pPr>
            <a:r>
              <a:rPr lang="en-US" dirty="0"/>
              <a:t>BIA </a:t>
            </a:r>
            <a:r>
              <a:rPr lang="en-US" dirty="0" smtClean="0"/>
              <a:t>686</a:t>
            </a:r>
          </a:p>
          <a:p>
            <a:pPr marL="0" marR="0" lvl="0" indent="0" algn="l" rtl="0">
              <a:lnSpc>
                <a:spcPct val="120000"/>
              </a:lnSpc>
              <a:spcBef>
                <a:spcPts val="0"/>
              </a:spcBef>
              <a:spcAft>
                <a:spcPts val="0"/>
              </a:spcAft>
              <a:buClr>
                <a:schemeClr val="dk1"/>
              </a:buClr>
              <a:buSzPts val="1400"/>
              <a:buFont typeface="Arial"/>
              <a:buNone/>
            </a:pPr>
            <a:r>
              <a:rPr lang="en-US" dirty="0" smtClean="0"/>
              <a:t>Prof. </a:t>
            </a:r>
            <a:r>
              <a:rPr lang="en-US" dirty="0" err="1" smtClean="0"/>
              <a:t>Asakiewicz</a:t>
            </a:r>
            <a:endParaRPr dirty="0"/>
          </a:p>
          <a:p>
            <a:pPr marL="0" marR="0" lvl="0" indent="0" algn="l" rtl="0">
              <a:lnSpc>
                <a:spcPct val="120000"/>
              </a:lnSpc>
              <a:spcBef>
                <a:spcPts val="0"/>
              </a:spcBef>
              <a:spcAft>
                <a:spcPts val="0"/>
              </a:spcAft>
              <a:buClr>
                <a:schemeClr val="dk1"/>
              </a:buClr>
              <a:buSzPts val="1400"/>
              <a:buFont typeface="Arial"/>
              <a:buNone/>
            </a:pPr>
            <a:r>
              <a:rPr lang="en-US" dirty="0" smtClean="0"/>
              <a:t>Mar 25, </a:t>
            </a:r>
            <a:r>
              <a:rPr lang="en-US" dirty="0"/>
              <a:t>2018 </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35806" y="1234566"/>
            <a:ext cx="8691562" cy="4384543"/>
          </a:xfrm>
        </p:spPr>
        <p:txBody>
          <a:bodyPr/>
          <a:lstStyle/>
          <a:p>
            <a:pPr marL="228600" indent="0"/>
            <a:r>
              <a:rPr lang="en-US" dirty="0" smtClean="0"/>
              <a:t>Features</a:t>
            </a:r>
          </a:p>
          <a:p>
            <a:pPr marL="514350" indent="-285750">
              <a:buFont typeface="Arial" panose="020B0604020202020204" pitchFamily="34" charset="0"/>
              <a:buChar char="•"/>
            </a:pPr>
            <a:r>
              <a:rPr lang="en-US" dirty="0" smtClean="0"/>
              <a:t>Generally, plan on using </a:t>
            </a:r>
            <a:r>
              <a:rPr lang="en-US" dirty="0" err="1" smtClean="0"/>
              <a:t>CountVectorizer</a:t>
            </a:r>
            <a:r>
              <a:rPr lang="en-US" dirty="0" smtClean="0"/>
              <a:t> on sentences to try and create sentence vectors</a:t>
            </a:r>
          </a:p>
          <a:p>
            <a:pPr marL="971550" lvl="1" indent="-285750">
              <a:buFont typeface="Arial" panose="020B0604020202020204" pitchFamily="34" charset="0"/>
              <a:buChar char="•"/>
            </a:pPr>
            <a:r>
              <a:rPr lang="en-US" dirty="0" smtClean="0"/>
              <a:t>See </a:t>
            </a:r>
            <a:r>
              <a:rPr lang="en-US" dirty="0" smtClean="0"/>
              <a:t>if count of how often subject appears in excerpt has predictive </a:t>
            </a:r>
            <a:r>
              <a:rPr lang="en-US" dirty="0" smtClean="0"/>
              <a:t>value</a:t>
            </a:r>
          </a:p>
          <a:p>
            <a:pPr marL="971550" lvl="1" indent="-285750">
              <a:buFont typeface="Arial" panose="020B0604020202020204" pitchFamily="34" charset="0"/>
              <a:buChar char="•"/>
            </a:pPr>
            <a:r>
              <a:rPr lang="en-US" dirty="0" smtClean="0"/>
              <a:t>Try using vectors themselves as input into model</a:t>
            </a:r>
            <a:endParaRPr lang="en-US" dirty="0" smtClean="0"/>
          </a:p>
          <a:p>
            <a:pPr marL="514350" indent="-285750">
              <a:buFont typeface="Arial" panose="020B0604020202020204" pitchFamily="34" charset="0"/>
              <a:buChar char="•"/>
            </a:pPr>
            <a:r>
              <a:rPr lang="en-US" dirty="0" smtClean="0"/>
              <a:t>Lemmatized words</a:t>
            </a:r>
          </a:p>
          <a:p>
            <a:pPr marL="514350" indent="-285750">
              <a:buFont typeface="Arial" panose="020B0604020202020204" pitchFamily="34" charset="0"/>
              <a:buChar char="•"/>
            </a:pPr>
            <a:r>
              <a:rPr lang="en-US" dirty="0" smtClean="0"/>
              <a:t>Finding the word offset between pronouns and subjects</a:t>
            </a:r>
          </a:p>
          <a:p>
            <a:pPr marL="514350" indent="-285750">
              <a:buFont typeface="Arial" panose="020B0604020202020204" pitchFamily="34" charset="0"/>
              <a:buChar char="•"/>
            </a:pPr>
            <a:endParaRPr lang="en-US" dirty="0" smtClean="0"/>
          </a:p>
          <a:p>
            <a:pPr marL="228600" indent="0"/>
            <a:r>
              <a:rPr lang="en-US" dirty="0" smtClean="0"/>
              <a:t>Data Modeling:</a:t>
            </a:r>
          </a:p>
          <a:p>
            <a:pPr marL="514350" indent="-285750">
              <a:buFont typeface="Arial" panose="020B0604020202020204" pitchFamily="34" charset="0"/>
              <a:buChar char="•"/>
            </a:pPr>
            <a:r>
              <a:rPr lang="en-US" dirty="0" smtClean="0"/>
              <a:t>Use simple and complex models to create predictions using these methods</a:t>
            </a:r>
          </a:p>
          <a:p>
            <a:pPr marL="971550" lvl="1" indent="-285750">
              <a:buFont typeface="Arial" panose="020B0604020202020204" pitchFamily="34" charset="0"/>
              <a:buChar char="•"/>
            </a:pPr>
            <a:r>
              <a:rPr lang="en-US" dirty="0" smtClean="0"/>
              <a:t>RF, SVM</a:t>
            </a:r>
          </a:p>
          <a:p>
            <a:pPr marL="514350" indent="-285750">
              <a:buFont typeface="Arial" panose="020B0604020202020204" pitchFamily="34" charset="0"/>
              <a:buChar char="•"/>
            </a:pPr>
            <a:r>
              <a:rPr lang="en-US" dirty="0" smtClean="0"/>
              <a:t>Use stacking to combine different models to get better predictions</a:t>
            </a:r>
          </a:p>
          <a:p>
            <a:pPr marL="971550" lvl="1" indent="-285750">
              <a:buFont typeface="Arial" panose="020B0604020202020204" pitchFamily="34" charset="0"/>
              <a:buChar char="•"/>
            </a:pPr>
            <a:r>
              <a:rPr lang="en-US" dirty="0" smtClean="0"/>
              <a:t>Neural Nets</a:t>
            </a:r>
            <a:endParaRPr lang="en-US" dirty="0"/>
          </a:p>
          <a:p>
            <a:pPr marL="514350" indent="-285750">
              <a:buFont typeface="Arial" panose="020B0604020202020204" pitchFamily="34" charset="0"/>
              <a:buChar char="•"/>
            </a:pPr>
            <a:endParaRPr lang="en-US" dirty="0" smtClean="0"/>
          </a:p>
          <a:p>
            <a:pPr marL="228600" indent="0"/>
            <a:endParaRPr lang="en-US" dirty="0" smtClean="0"/>
          </a:p>
        </p:txBody>
      </p:sp>
      <p:sp>
        <p:nvSpPr>
          <p:cNvPr id="3" name="Title 2"/>
          <p:cNvSpPr>
            <a:spLocks noGrp="1"/>
          </p:cNvSpPr>
          <p:nvPr>
            <p:ph type="title"/>
          </p:nvPr>
        </p:nvSpPr>
        <p:spPr/>
        <p:txBody>
          <a:bodyPr/>
          <a:lstStyle/>
          <a:p>
            <a:r>
              <a:rPr lang="en-US" dirty="0" smtClean="0"/>
              <a:t>Next Steps</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802102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0" y="5681822"/>
            <a:ext cx="91440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0" i="0" u="none" strike="noStrike" cap="none">
                <a:solidFill>
                  <a:schemeClr val="dk1"/>
                </a:solidFill>
                <a:latin typeface="Calibri"/>
                <a:ea typeface="Calibri"/>
                <a:cs typeface="Calibri"/>
                <a:sym typeface="Calibri"/>
              </a:rPr>
              <a:t>Questions?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121863" y="1178586"/>
            <a:ext cx="8901900" cy="4923275"/>
          </a:xfrm>
          <a:prstGeom prst="rect">
            <a:avLst/>
          </a:prstGeom>
          <a:noFill/>
          <a:ln>
            <a:noFill/>
          </a:ln>
        </p:spPr>
        <p:txBody>
          <a:bodyPr spcFirstLastPara="1" wrap="square" lIns="91425" tIns="45700" rIns="91425" bIns="45700" anchor="t" anchorCtr="0">
            <a:noAutofit/>
          </a:bodyPr>
          <a:lstStyle/>
          <a:p>
            <a:pPr marL="76200" marR="0" lvl="0" indent="0" algn="l" rtl="0">
              <a:lnSpc>
                <a:spcPct val="115000"/>
              </a:lnSpc>
              <a:spcBef>
                <a:spcPts val="0"/>
              </a:spcBef>
              <a:spcAft>
                <a:spcPts val="0"/>
              </a:spcAft>
              <a:buClr>
                <a:schemeClr val="dk1"/>
              </a:buClr>
              <a:buSzPts val="2400"/>
              <a:buNone/>
            </a:pPr>
            <a:r>
              <a:rPr lang="en-US" sz="2400" dirty="0" smtClean="0"/>
              <a:t>Question:</a:t>
            </a:r>
          </a:p>
          <a:p>
            <a:pPr marL="457200" marR="0" lvl="0" indent="-381000" algn="l" rtl="0">
              <a:lnSpc>
                <a:spcPct val="115000"/>
              </a:lnSpc>
              <a:spcBef>
                <a:spcPts val="0"/>
              </a:spcBef>
              <a:spcAft>
                <a:spcPts val="0"/>
              </a:spcAft>
              <a:buClr>
                <a:schemeClr val="dk1"/>
              </a:buClr>
              <a:buSzPts val="2400"/>
              <a:buFont typeface="Arial"/>
              <a:buChar char="•"/>
            </a:pPr>
            <a:r>
              <a:rPr lang="en-US" sz="2400" dirty="0" smtClean="0"/>
              <a:t>Can we successfully identify the subject to which a pronoun belongs?</a:t>
            </a:r>
          </a:p>
          <a:p>
            <a:pPr marL="457200" marR="0" lvl="0" indent="-381000" algn="l" rtl="0">
              <a:lnSpc>
                <a:spcPct val="115000"/>
              </a:lnSpc>
              <a:spcBef>
                <a:spcPts val="0"/>
              </a:spcBef>
              <a:spcAft>
                <a:spcPts val="0"/>
              </a:spcAft>
              <a:buClr>
                <a:schemeClr val="dk1"/>
              </a:buClr>
              <a:buSzPts val="2400"/>
              <a:buFont typeface="Arial"/>
              <a:buChar char="•"/>
            </a:pPr>
            <a:endParaRPr lang="en-US" sz="2400" dirty="0" smtClean="0"/>
          </a:p>
          <a:p>
            <a:pPr marL="76200" marR="0" lvl="0" indent="0" algn="l" rtl="0">
              <a:lnSpc>
                <a:spcPct val="115000"/>
              </a:lnSpc>
              <a:spcBef>
                <a:spcPts val="0"/>
              </a:spcBef>
              <a:spcAft>
                <a:spcPts val="0"/>
              </a:spcAft>
              <a:buClr>
                <a:schemeClr val="dk1"/>
              </a:buClr>
              <a:buSzPts val="2400"/>
              <a:buNone/>
            </a:pPr>
            <a:r>
              <a:rPr lang="en-US" sz="2400" dirty="0" smtClean="0"/>
              <a:t>Motivation:</a:t>
            </a:r>
          </a:p>
          <a:p>
            <a:pPr marL="419100" indent="-342900">
              <a:lnSpc>
                <a:spcPct val="115000"/>
              </a:lnSpc>
              <a:buSzPts val="2400"/>
            </a:pPr>
            <a:r>
              <a:rPr lang="en-US" sz="2400" dirty="0" smtClean="0"/>
              <a:t>Google AI has released new GAP dataset after identifying that previous models to do this task have had unsatisfying results due to an imbalance in the gendered examples used for training</a:t>
            </a:r>
          </a:p>
          <a:p>
            <a:pPr marL="419100" indent="-342900">
              <a:lnSpc>
                <a:spcPct val="115000"/>
              </a:lnSpc>
              <a:buSzPts val="2400"/>
            </a:pPr>
            <a:endParaRPr lang="en-US" sz="2400" dirty="0"/>
          </a:p>
          <a:p>
            <a:pPr marL="76200" indent="0">
              <a:lnSpc>
                <a:spcPct val="115000"/>
              </a:lnSpc>
              <a:buSzPts val="2400"/>
              <a:buNone/>
            </a:pPr>
            <a:r>
              <a:rPr lang="en-US" sz="2400" dirty="0" smtClean="0"/>
              <a:t>Example: </a:t>
            </a:r>
            <a:r>
              <a:rPr lang="en-US" sz="2400" b="1" i="1" dirty="0"/>
              <a:t>The salesperson </a:t>
            </a:r>
            <a:r>
              <a:rPr lang="en-US" sz="2400" dirty="0"/>
              <a:t>sold some books to </a:t>
            </a:r>
            <a:r>
              <a:rPr lang="en-US" sz="2400" i="1" dirty="0"/>
              <a:t>the librarian </a:t>
            </a:r>
            <a:r>
              <a:rPr lang="en-US" sz="2400" dirty="0"/>
              <a:t>because </a:t>
            </a:r>
            <a:r>
              <a:rPr lang="en-US" sz="2400" b="1" dirty="0"/>
              <a:t>she</a:t>
            </a:r>
            <a:r>
              <a:rPr lang="en-US" sz="2400" dirty="0"/>
              <a:t> was trying the sell </a:t>
            </a:r>
            <a:r>
              <a:rPr lang="en-US" sz="2400" dirty="0" smtClean="0"/>
              <a:t>them before Friday. </a:t>
            </a:r>
            <a:endParaRPr sz="2400" dirty="0"/>
          </a:p>
        </p:txBody>
      </p:sp>
      <p:sp>
        <p:nvSpPr>
          <p:cNvPr id="183" name="Shape 183"/>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100" b="0" i="0" u="none" strike="noStrike" cap="none">
                <a:solidFill>
                  <a:srgbClr val="888888"/>
                </a:solidFill>
                <a:latin typeface="Arial"/>
                <a:ea typeface="Arial"/>
                <a:cs typeface="Arial"/>
                <a:sym typeface="Arial"/>
              </a:rPr>
              <a:t>2</a:t>
            </a:fld>
            <a:endParaRPr sz="1100" b="0" i="0" u="none" strike="noStrike" cap="none">
              <a:solidFill>
                <a:srgbClr val="888888"/>
              </a:solidFill>
              <a:latin typeface="Arial"/>
              <a:ea typeface="Arial"/>
              <a:cs typeface="Arial"/>
              <a:sym typeface="Arial"/>
            </a:endParaRPr>
          </a:p>
        </p:txBody>
      </p:sp>
      <p:sp>
        <p:nvSpPr>
          <p:cNvPr id="184" name="Shape 184"/>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r>
              <a:rPr lang="en-US" dirty="0" smtClean="0"/>
              <a:t>Research Question and Motivation</a:t>
            </a:r>
            <a:endParaRPr sz="3000" b="1" i="0" u="none" strike="noStrike" cap="none" dirty="0">
              <a:solidFill>
                <a:schemeClr val="dk1"/>
              </a:solidFill>
              <a:latin typeface="Arial"/>
              <a:ea typeface="Arial"/>
              <a:cs typeface="Arial"/>
              <a:sym typeface="Arial"/>
            </a:endParaRPr>
          </a:p>
        </p:txBody>
      </p:sp>
      <p:cxnSp>
        <p:nvCxnSpPr>
          <p:cNvPr id="185" name="Shape 185"/>
          <p:cNvCxnSpPr/>
          <p:nvPr/>
        </p:nvCxnSpPr>
        <p:spPr>
          <a:xfrm>
            <a:off x="227013" y="1025240"/>
            <a:ext cx="8691600" cy="0"/>
          </a:xfrm>
          <a:prstGeom prst="straightConnector1">
            <a:avLst/>
          </a:prstGeom>
          <a:noFill/>
          <a:ln w="38100" cap="flat" cmpd="sng">
            <a:solidFill>
              <a:srgbClr val="8A0028"/>
            </a:solidFill>
            <a:prstDash val="solid"/>
            <a:round/>
            <a:headEnd type="none" w="sm" len="sm"/>
            <a:tailEnd type="none" w="sm" len="sm"/>
          </a:ln>
          <a:effectLst>
            <a:outerShdw blurRad="40000" dist="23000" dir="5400000" rotWithShape="0">
              <a:srgbClr val="000000">
                <a:alpha val="34900"/>
              </a:srgbClr>
            </a:outerShdw>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121250" y="1668025"/>
            <a:ext cx="8901900" cy="4425600"/>
          </a:xfrm>
          <a:prstGeom prst="rect">
            <a:avLst/>
          </a:prstGeom>
          <a:noFill/>
          <a:ln>
            <a:noFill/>
          </a:ln>
        </p:spPr>
        <p:txBody>
          <a:bodyPr spcFirstLastPara="1" wrap="square" lIns="91425" tIns="45700" rIns="91425" bIns="45700" anchor="t" anchorCtr="0">
            <a:noAutofit/>
          </a:bodyPr>
          <a:lstStyle/>
          <a:p>
            <a:pPr marL="76200" marR="0" lvl="0" indent="0" algn="l" rtl="0">
              <a:lnSpc>
                <a:spcPct val="115000"/>
              </a:lnSpc>
              <a:spcBef>
                <a:spcPts val="0"/>
              </a:spcBef>
              <a:spcAft>
                <a:spcPts val="0"/>
              </a:spcAft>
              <a:buClr>
                <a:schemeClr val="dk1"/>
              </a:buClr>
              <a:buSzPts val="2400"/>
              <a:buNone/>
            </a:pPr>
            <a:r>
              <a:rPr lang="en-US" sz="2400" dirty="0" smtClean="0"/>
              <a:t>To use machine learning and natural language processing on Google’s new gender </a:t>
            </a:r>
            <a:r>
              <a:rPr lang="en-US" sz="2400" dirty="0" smtClean="0"/>
              <a:t>balanced GAP </a:t>
            </a:r>
            <a:r>
              <a:rPr lang="en-US" sz="2400" dirty="0" smtClean="0"/>
              <a:t>dataset to create a model which correctly identifies the subject associated with ambiguous pronouns.</a:t>
            </a:r>
          </a:p>
          <a:p>
            <a:pPr marL="76200" marR="0" lvl="0" indent="0" algn="l" rtl="0">
              <a:lnSpc>
                <a:spcPct val="115000"/>
              </a:lnSpc>
              <a:spcBef>
                <a:spcPts val="0"/>
              </a:spcBef>
              <a:spcAft>
                <a:spcPts val="0"/>
              </a:spcAft>
              <a:buClr>
                <a:schemeClr val="dk1"/>
              </a:buClr>
              <a:buSzPts val="2400"/>
              <a:buNone/>
            </a:pPr>
            <a:endParaRPr lang="en-US" sz="2400" dirty="0"/>
          </a:p>
          <a:p>
            <a:pPr marL="76200" lvl="0" indent="0">
              <a:lnSpc>
                <a:spcPct val="115000"/>
              </a:lnSpc>
              <a:buSzPts val="2400"/>
              <a:buNone/>
            </a:pPr>
            <a:r>
              <a:rPr lang="en-US" sz="2400" dirty="0" err="1" smtClean="0"/>
              <a:t>Kaggle</a:t>
            </a:r>
            <a:r>
              <a:rPr lang="en-US" sz="2400" dirty="0"/>
              <a:t> Link: </a:t>
            </a:r>
            <a:r>
              <a:rPr lang="en-US" sz="2400" dirty="0">
                <a:hlinkClick r:id="rId3"/>
              </a:rPr>
              <a:t>https://</a:t>
            </a:r>
            <a:r>
              <a:rPr lang="en-US" sz="2400" dirty="0" smtClean="0">
                <a:hlinkClick r:id="rId3"/>
              </a:rPr>
              <a:t>www.kaggle.com/c/gendered-pronoun-resolution</a:t>
            </a:r>
            <a:endParaRPr lang="en-US" sz="2400" dirty="0" smtClean="0"/>
          </a:p>
          <a:p>
            <a:pPr marL="76200" lvl="0" indent="0">
              <a:lnSpc>
                <a:spcPct val="115000"/>
              </a:lnSpc>
              <a:buSzPts val="2400"/>
              <a:buNone/>
            </a:pPr>
            <a:endParaRPr sz="2400" dirty="0"/>
          </a:p>
        </p:txBody>
      </p:sp>
      <p:sp>
        <p:nvSpPr>
          <p:cNvPr id="191" name="Shape 191"/>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100" b="0" i="0" u="none" strike="noStrike" cap="none">
                <a:solidFill>
                  <a:srgbClr val="888888"/>
                </a:solidFill>
                <a:latin typeface="Arial"/>
                <a:ea typeface="Arial"/>
                <a:cs typeface="Arial"/>
                <a:sym typeface="Arial"/>
              </a:rPr>
              <a:t>3</a:t>
            </a:fld>
            <a:endParaRPr sz="1100" b="0" i="0" u="none" strike="noStrike" cap="none">
              <a:solidFill>
                <a:srgbClr val="888888"/>
              </a:solidFill>
              <a:latin typeface="Arial"/>
              <a:ea typeface="Arial"/>
              <a:cs typeface="Arial"/>
              <a:sym typeface="Arial"/>
            </a:endParaRPr>
          </a:p>
        </p:txBody>
      </p:sp>
      <p:sp>
        <p:nvSpPr>
          <p:cNvPr id="192" name="Shape 19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r>
              <a:rPr lang="en-US" dirty="0" smtClean="0"/>
              <a:t>Goal:</a:t>
            </a:r>
            <a:endParaRPr sz="3000" b="1" i="0" u="none" strike="noStrike" cap="none" dirty="0">
              <a:solidFill>
                <a:schemeClr val="dk1"/>
              </a:solidFill>
              <a:latin typeface="Arial"/>
              <a:ea typeface="Arial"/>
              <a:cs typeface="Arial"/>
              <a:sym typeface="Arial"/>
            </a:endParaRPr>
          </a:p>
        </p:txBody>
      </p:sp>
      <p:cxnSp>
        <p:nvCxnSpPr>
          <p:cNvPr id="193" name="Shape 193"/>
          <p:cNvCxnSpPr/>
          <p:nvPr/>
        </p:nvCxnSpPr>
        <p:spPr>
          <a:xfrm>
            <a:off x="227013" y="1025240"/>
            <a:ext cx="8691600" cy="0"/>
          </a:xfrm>
          <a:prstGeom prst="straightConnector1">
            <a:avLst/>
          </a:prstGeom>
          <a:noFill/>
          <a:ln w="38100" cap="flat" cmpd="sng">
            <a:solidFill>
              <a:srgbClr val="8A0028"/>
            </a:solidFill>
            <a:prstDash val="solid"/>
            <a:round/>
            <a:headEnd type="none" w="sm" len="sm"/>
            <a:tailEnd type="none" w="sm" len="sm"/>
          </a:ln>
          <a:effectLst>
            <a:outerShdw blurRad="40000" dist="23000" dir="5400000" rotWithShape="0">
              <a:srgbClr val="000000">
                <a:alpha val="34900"/>
              </a:srgbClr>
            </a:outerShdw>
          </a:effec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4</a:t>
            </a:fld>
            <a:endParaRPr lang="en-US"/>
          </a:p>
        </p:txBody>
      </p:sp>
      <p:sp>
        <p:nvSpPr>
          <p:cNvPr id="3" name="Text Placeholder 2"/>
          <p:cNvSpPr>
            <a:spLocks noGrp="1"/>
          </p:cNvSpPr>
          <p:nvPr>
            <p:ph type="body" idx="1"/>
          </p:nvPr>
        </p:nvSpPr>
        <p:spPr/>
        <p:txBody>
          <a:bodyPr/>
          <a:lstStyle/>
          <a:p>
            <a:pPr fontAlgn="base"/>
            <a:r>
              <a:rPr lang="en-US" sz="2400" dirty="0"/>
              <a:t>Columns</a:t>
            </a:r>
            <a:endParaRPr lang="en-US" sz="2000" dirty="0"/>
          </a:p>
          <a:p>
            <a:pPr marL="514350" indent="-285750" fontAlgn="base">
              <a:buFont typeface="Arial" panose="020B0604020202020204" pitchFamily="34" charset="0"/>
              <a:buChar char="•"/>
            </a:pPr>
            <a:r>
              <a:rPr lang="en-US" sz="2000" dirty="0"/>
              <a:t>ID - Unique identifier for an example (Matches to Id in output file format)</a:t>
            </a:r>
          </a:p>
          <a:p>
            <a:pPr marL="514350" indent="-285750" fontAlgn="base">
              <a:buFont typeface="Arial" panose="020B0604020202020204" pitchFamily="34" charset="0"/>
              <a:buChar char="•"/>
            </a:pPr>
            <a:r>
              <a:rPr lang="en-US" sz="2000" dirty="0"/>
              <a:t>Text - Text containing the ambiguous pronoun and two candidate names (about a paragraph in length)</a:t>
            </a:r>
          </a:p>
          <a:p>
            <a:pPr marL="514350" indent="-285750" fontAlgn="base">
              <a:buFont typeface="Arial" panose="020B0604020202020204" pitchFamily="34" charset="0"/>
              <a:buChar char="•"/>
            </a:pPr>
            <a:r>
              <a:rPr lang="en-US" sz="2000" dirty="0"/>
              <a:t>Pronoun - The target pronoun (text)</a:t>
            </a:r>
          </a:p>
          <a:p>
            <a:pPr marL="514350" indent="-285750" fontAlgn="base">
              <a:buFont typeface="Arial" panose="020B0604020202020204" pitchFamily="34" charset="0"/>
              <a:buChar char="•"/>
            </a:pPr>
            <a:r>
              <a:rPr lang="en-US" sz="2000" dirty="0"/>
              <a:t>Pronoun-offset The character offset of Pronoun in Text</a:t>
            </a:r>
          </a:p>
          <a:p>
            <a:pPr marL="514350" indent="-285750" fontAlgn="base">
              <a:buFont typeface="Arial" panose="020B0604020202020204" pitchFamily="34" charset="0"/>
              <a:buChar char="•"/>
            </a:pPr>
            <a:r>
              <a:rPr lang="en-US" sz="2000" dirty="0"/>
              <a:t>A - The first name candidate (text)</a:t>
            </a:r>
          </a:p>
          <a:p>
            <a:pPr marL="514350" indent="-285750" fontAlgn="base">
              <a:buFont typeface="Arial" panose="020B0604020202020204" pitchFamily="34" charset="0"/>
              <a:buChar char="•"/>
            </a:pPr>
            <a:r>
              <a:rPr lang="en-US" sz="2000" dirty="0"/>
              <a:t>A-offset - The character offset of name A in </a:t>
            </a:r>
            <a:r>
              <a:rPr lang="en-US" sz="2000" dirty="0" smtClean="0"/>
              <a:t>Text</a:t>
            </a:r>
          </a:p>
          <a:p>
            <a:pPr marL="514350" indent="-285750" fontAlgn="base">
              <a:buFont typeface="Arial" panose="020B0604020202020204" pitchFamily="34" charset="0"/>
              <a:buChar char="•"/>
            </a:pPr>
            <a:r>
              <a:rPr lang="en-US" sz="2000" dirty="0" smtClean="0"/>
              <a:t>A-</a:t>
            </a:r>
            <a:r>
              <a:rPr lang="en-US" sz="2000" dirty="0" err="1" smtClean="0"/>
              <a:t>coref</a:t>
            </a:r>
            <a:r>
              <a:rPr lang="en-US" sz="2000" dirty="0" smtClean="0"/>
              <a:t> – Whether pronoun refers to name A</a:t>
            </a:r>
            <a:endParaRPr lang="en-US" sz="2000" dirty="0"/>
          </a:p>
          <a:p>
            <a:pPr marL="514350" indent="-285750" fontAlgn="base">
              <a:buFont typeface="Arial" panose="020B0604020202020204" pitchFamily="34" charset="0"/>
              <a:buChar char="•"/>
            </a:pPr>
            <a:r>
              <a:rPr lang="en-US" sz="2000" dirty="0"/>
              <a:t>B - The second name candidate</a:t>
            </a:r>
          </a:p>
          <a:p>
            <a:pPr marL="514350" indent="-285750" fontAlgn="base">
              <a:buFont typeface="Arial" panose="020B0604020202020204" pitchFamily="34" charset="0"/>
              <a:buChar char="•"/>
            </a:pPr>
            <a:r>
              <a:rPr lang="en-US" sz="2000" dirty="0"/>
              <a:t>B-offset - The character offset of name B in </a:t>
            </a:r>
            <a:r>
              <a:rPr lang="en-US" sz="2000" dirty="0" smtClean="0"/>
              <a:t>Text</a:t>
            </a:r>
          </a:p>
          <a:p>
            <a:pPr marL="514350" indent="-285750" fontAlgn="base">
              <a:buFont typeface="Arial" panose="020B0604020202020204" pitchFamily="34" charset="0"/>
              <a:buChar char="•"/>
            </a:pPr>
            <a:r>
              <a:rPr lang="en-US" sz="2000" dirty="0" smtClean="0"/>
              <a:t>B-</a:t>
            </a:r>
            <a:r>
              <a:rPr lang="en-US" sz="2000" dirty="0" err="1" smtClean="0"/>
              <a:t>coref</a:t>
            </a:r>
            <a:r>
              <a:rPr lang="en-US" sz="2000" dirty="0" smtClean="0"/>
              <a:t> - </a:t>
            </a:r>
            <a:r>
              <a:rPr lang="en-US" sz="2000" dirty="0"/>
              <a:t>Whether pronoun refers to name B</a:t>
            </a:r>
          </a:p>
          <a:p>
            <a:pPr marL="514350" indent="-285750" fontAlgn="base">
              <a:buFont typeface="Arial" panose="020B0604020202020204" pitchFamily="34" charset="0"/>
              <a:buChar char="•"/>
            </a:pPr>
            <a:r>
              <a:rPr lang="en-US" sz="2000" dirty="0"/>
              <a:t>URL - The URL of the source Wikipedia page for the example</a:t>
            </a:r>
          </a:p>
          <a:p>
            <a:pPr marL="228600" indent="0"/>
            <a:r>
              <a:rPr lang="en-US" sz="2000" dirty="0"/>
              <a:t/>
            </a:r>
            <a:br>
              <a:rPr lang="en-US" sz="2000" dirty="0"/>
            </a:br>
            <a:endParaRPr lang="en-US" sz="2000" dirty="0"/>
          </a:p>
        </p:txBody>
      </p:sp>
      <p:sp>
        <p:nvSpPr>
          <p:cNvPr id="4" name="Title 3"/>
          <p:cNvSpPr>
            <a:spLocks noGrp="1"/>
          </p:cNvSpPr>
          <p:nvPr>
            <p:ph type="title"/>
          </p:nvPr>
        </p:nvSpPr>
        <p:spPr/>
        <p:txBody>
          <a:bodyPr/>
          <a:lstStyle/>
          <a:p>
            <a:r>
              <a:rPr lang="en-US" dirty="0" smtClean="0"/>
              <a:t>Original Data Structure</a:t>
            </a:r>
            <a:endParaRPr lang="en-US" dirty="0"/>
          </a:p>
        </p:txBody>
      </p:sp>
    </p:spTree>
    <p:extLst>
      <p:ext uri="{BB962C8B-B14F-4D97-AF65-F5344CB8AC3E}">
        <p14:creationId xmlns:p14="http://schemas.microsoft.com/office/powerpoint/2010/main" val="1524492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smtClean="0"/>
          </a:p>
          <a:p>
            <a:endParaRPr lang="en-US" dirty="0"/>
          </a:p>
          <a:p>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5</a:t>
            </a:fld>
            <a:endParaRPr lang="en-US"/>
          </a:p>
        </p:txBody>
      </p:sp>
      <p:sp>
        <p:nvSpPr>
          <p:cNvPr id="4" name="Title 3"/>
          <p:cNvSpPr>
            <a:spLocks noGrp="1"/>
          </p:cNvSpPr>
          <p:nvPr>
            <p:ph type="title"/>
          </p:nvPr>
        </p:nvSpPr>
        <p:spPr/>
        <p:txBody>
          <a:bodyPr/>
          <a:lstStyle/>
          <a:p>
            <a:r>
              <a:rPr lang="en-US" dirty="0" smtClean="0"/>
              <a:t>Exploratory Data Analysis – Part 1</a:t>
            </a:r>
            <a:endParaRPr lang="en-US" dirty="0"/>
          </a:p>
        </p:txBody>
      </p:sp>
      <p:sp>
        <p:nvSpPr>
          <p:cNvPr id="5" name="Text Placeholder 4"/>
          <p:cNvSpPr>
            <a:spLocks noGrp="1"/>
          </p:cNvSpPr>
          <p:nvPr>
            <p:ph type="body" idx="2"/>
          </p:nvPr>
        </p:nvSpPr>
        <p:spPr/>
        <p:txBody>
          <a:bodyPr/>
          <a:lstStyle/>
          <a:p>
            <a:r>
              <a:rPr lang="en-US" dirty="0" smtClean="0"/>
              <a:t>Distribution of Pronoun Assignment</a:t>
            </a:r>
            <a:endParaRPr lang="en-US" dirty="0"/>
          </a:p>
        </p:txBody>
      </p:sp>
      <p:sp>
        <p:nvSpPr>
          <p:cNvPr id="7" name="TextBox 6"/>
          <p:cNvSpPr txBox="1"/>
          <p:nvPr/>
        </p:nvSpPr>
        <p:spPr>
          <a:xfrm>
            <a:off x="422031" y="1740877"/>
            <a:ext cx="7798777" cy="1446550"/>
          </a:xfrm>
          <a:prstGeom prst="rect">
            <a:avLst/>
          </a:prstGeom>
          <a:noFill/>
        </p:spPr>
        <p:txBody>
          <a:bodyPr wrap="square" rtlCol="0">
            <a:spAutoFit/>
          </a:bodyPr>
          <a:lstStyle/>
          <a:p>
            <a:r>
              <a:rPr lang="en-US" sz="2000" dirty="0" smtClean="0"/>
              <a:t>Distribution of Correct Assignment of Pronoun to Subject</a:t>
            </a:r>
          </a:p>
          <a:p>
            <a:endParaRPr lang="en-US" dirty="0" smtClean="0"/>
          </a:p>
          <a:p>
            <a:pPr marL="285750" indent="-285750">
              <a:buFont typeface="Arial" panose="020B0604020202020204" pitchFamily="34" charset="0"/>
              <a:buChar char="•"/>
            </a:pPr>
            <a:r>
              <a:rPr lang="en-US" sz="1800" dirty="0" smtClean="0"/>
              <a:t>Data is distributed fairly evenly between pronouns associated with the first subject versus the second, with about 10% not being associated with either</a:t>
            </a:r>
            <a:endParaRPr lang="en-US" sz="1800" dirty="0"/>
          </a:p>
        </p:txBody>
      </p:sp>
      <p:graphicFrame>
        <p:nvGraphicFramePr>
          <p:cNvPr id="9" name="Table 8"/>
          <p:cNvGraphicFramePr>
            <a:graphicFrameLocks noGrp="1"/>
          </p:cNvGraphicFramePr>
          <p:nvPr>
            <p:extLst>
              <p:ext uri="{D42A27DB-BD31-4B8C-83A1-F6EECF244321}">
                <p14:modId xmlns:p14="http://schemas.microsoft.com/office/powerpoint/2010/main" val="311662367"/>
              </p:ext>
            </p:extLst>
          </p:nvPr>
        </p:nvGraphicFramePr>
        <p:xfrm>
          <a:off x="1907931" y="3563205"/>
          <a:ext cx="5152292" cy="1402080"/>
        </p:xfrm>
        <a:graphic>
          <a:graphicData uri="http://schemas.openxmlformats.org/drawingml/2006/table">
            <a:tbl>
              <a:tblPr>
                <a:tableStyleId>{5C22544A-7EE6-4342-B048-85BDC9FD1C3A}</a:tableStyleId>
              </a:tblPr>
              <a:tblGrid>
                <a:gridCol w="2469301"/>
                <a:gridCol w="1543313"/>
                <a:gridCol w="1139678"/>
              </a:tblGrid>
              <a:tr h="182880">
                <a:tc>
                  <a:txBody>
                    <a:bodyPr/>
                    <a:lstStyle/>
                    <a:p>
                      <a:pPr algn="l" fontAlgn="b"/>
                      <a:r>
                        <a:rPr lang="en-US" sz="1800" u="none" strike="noStrike" dirty="0">
                          <a:effectLst/>
                        </a:rPr>
                        <a:t>Pronoun </a:t>
                      </a:r>
                      <a:r>
                        <a:rPr lang="en-US" sz="1800" u="none" strike="noStrike" dirty="0" smtClean="0">
                          <a:effectLst/>
                        </a:rPr>
                        <a:t>Classification</a:t>
                      </a:r>
                      <a:endParaRPr lang="en-US" sz="1800" b="0" i="0" u="none" strike="noStrike" dirty="0">
                        <a:solidFill>
                          <a:srgbClr val="000000"/>
                        </a:solidFill>
                        <a:effectLst/>
                        <a:latin typeface="+mn-lt"/>
                      </a:endParaRPr>
                    </a:p>
                  </a:txBody>
                  <a:tcPr marL="7620" marR="7620" marT="7620" marB="0" anchor="b"/>
                </a:tc>
                <a:tc>
                  <a:txBody>
                    <a:bodyPr/>
                    <a:lstStyle/>
                    <a:p>
                      <a:pPr algn="l" fontAlgn="b"/>
                      <a:r>
                        <a:rPr lang="en-US" sz="1800" u="none" strike="noStrike" dirty="0" smtClean="0">
                          <a:effectLst/>
                        </a:rPr>
                        <a:t>Entries</a:t>
                      </a:r>
                      <a:endParaRPr lang="en-US" sz="1800" b="0" i="0" u="none" strike="noStrike" dirty="0">
                        <a:solidFill>
                          <a:srgbClr val="000000"/>
                        </a:solidFill>
                        <a:effectLst/>
                        <a:latin typeface="+mn-lt"/>
                      </a:endParaRPr>
                    </a:p>
                  </a:txBody>
                  <a:tcPr marL="7620" marR="7620" marT="7620" marB="0" anchor="b"/>
                </a:tc>
                <a:tc>
                  <a:txBody>
                    <a:bodyPr/>
                    <a:lstStyle/>
                    <a:p>
                      <a:pPr algn="l" fontAlgn="b"/>
                      <a:r>
                        <a:rPr lang="en-US" sz="1800" u="none" strike="noStrike" dirty="0" smtClean="0">
                          <a:effectLst/>
                        </a:rPr>
                        <a:t>Percent of Total</a:t>
                      </a:r>
                      <a:endParaRPr lang="en-US" sz="1800" b="0" i="0" u="none" strike="noStrike" dirty="0">
                        <a:solidFill>
                          <a:srgbClr val="000000"/>
                        </a:solidFill>
                        <a:effectLst/>
                        <a:latin typeface="+mn-lt"/>
                      </a:endParaRPr>
                    </a:p>
                  </a:txBody>
                  <a:tcPr marL="7620" marR="7620" marT="7620" marB="0" anchor="b"/>
                </a:tc>
              </a:tr>
              <a:tr h="182880">
                <a:tc>
                  <a:txBody>
                    <a:bodyPr/>
                    <a:lstStyle/>
                    <a:p>
                      <a:pPr algn="l" fontAlgn="b"/>
                      <a:r>
                        <a:rPr lang="en-US" sz="1800" u="none" strike="noStrike">
                          <a:effectLst/>
                        </a:rPr>
                        <a:t>A</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rPr>
                        <a:t>874</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dirty="0">
                          <a:effectLst/>
                        </a:rPr>
                        <a:t>43.7%</a:t>
                      </a:r>
                      <a:endParaRPr lang="en-US" sz="1800" b="0" i="0" u="none" strike="noStrike" dirty="0">
                        <a:solidFill>
                          <a:srgbClr val="000000"/>
                        </a:solidFill>
                        <a:effectLst/>
                        <a:latin typeface="+mn-lt"/>
                      </a:endParaRPr>
                    </a:p>
                  </a:txBody>
                  <a:tcPr marL="7620" marR="7620" marT="7620" marB="0" anchor="b"/>
                </a:tc>
              </a:tr>
              <a:tr h="182880">
                <a:tc>
                  <a:txBody>
                    <a:bodyPr/>
                    <a:lstStyle/>
                    <a:p>
                      <a:pPr algn="l" fontAlgn="b"/>
                      <a:r>
                        <a:rPr lang="en-US" sz="1800" u="none" strike="noStrike">
                          <a:effectLst/>
                        </a:rPr>
                        <a:t>B</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rPr>
                        <a:t>925</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rPr>
                        <a:t>46.3%</a:t>
                      </a:r>
                      <a:endParaRPr lang="en-US" sz="1800" b="0" i="0" u="none" strike="noStrike">
                        <a:solidFill>
                          <a:srgbClr val="000000"/>
                        </a:solidFill>
                        <a:effectLst/>
                        <a:latin typeface="+mn-lt"/>
                      </a:endParaRPr>
                    </a:p>
                  </a:txBody>
                  <a:tcPr marL="7620" marR="7620" marT="7620" marB="0" anchor="b"/>
                </a:tc>
              </a:tr>
              <a:tr h="182880">
                <a:tc>
                  <a:txBody>
                    <a:bodyPr/>
                    <a:lstStyle/>
                    <a:p>
                      <a:pPr algn="l" fontAlgn="b"/>
                      <a:r>
                        <a:rPr lang="en-US" sz="1800" u="none" strike="noStrike">
                          <a:effectLst/>
                        </a:rPr>
                        <a:t>Neither</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rPr>
                        <a:t>201</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dirty="0">
                          <a:effectLst/>
                        </a:rPr>
                        <a:t>10.1%</a:t>
                      </a:r>
                      <a:endParaRPr lang="en-US" sz="1800" b="0" i="0" u="none" strike="noStrike" dirty="0">
                        <a:solidFill>
                          <a:srgbClr val="000000"/>
                        </a:solidFill>
                        <a:effectLst/>
                        <a:latin typeface="+mn-lt"/>
                      </a:endParaRPr>
                    </a:p>
                  </a:txBody>
                  <a:tcPr marL="7620" marR="7620" marT="7620" marB="0" anchor="b"/>
                </a:tc>
              </a:tr>
            </a:tbl>
          </a:graphicData>
        </a:graphic>
      </p:graphicFrame>
    </p:spTree>
    <p:extLst>
      <p:ext uri="{BB962C8B-B14F-4D97-AF65-F5344CB8AC3E}">
        <p14:creationId xmlns:p14="http://schemas.microsoft.com/office/powerpoint/2010/main" val="1468995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smtClean="0"/>
          </a:p>
          <a:p>
            <a:endParaRPr lang="en-US" dirty="0"/>
          </a:p>
          <a:p>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a:t>
            </a:fld>
            <a:endParaRPr lang="en-US"/>
          </a:p>
        </p:txBody>
      </p:sp>
      <p:sp>
        <p:nvSpPr>
          <p:cNvPr id="4" name="Title 3"/>
          <p:cNvSpPr>
            <a:spLocks noGrp="1"/>
          </p:cNvSpPr>
          <p:nvPr>
            <p:ph type="title"/>
          </p:nvPr>
        </p:nvSpPr>
        <p:spPr/>
        <p:txBody>
          <a:bodyPr/>
          <a:lstStyle/>
          <a:p>
            <a:r>
              <a:rPr lang="en-US" dirty="0" smtClean="0"/>
              <a:t>Exploratory Data Analysis – Part 1</a:t>
            </a:r>
            <a:endParaRPr lang="en-US" dirty="0"/>
          </a:p>
        </p:txBody>
      </p:sp>
      <p:sp>
        <p:nvSpPr>
          <p:cNvPr id="5" name="Text Placeholder 4"/>
          <p:cNvSpPr>
            <a:spLocks noGrp="1"/>
          </p:cNvSpPr>
          <p:nvPr>
            <p:ph type="body" idx="2"/>
          </p:nvPr>
        </p:nvSpPr>
        <p:spPr/>
        <p:txBody>
          <a:bodyPr/>
          <a:lstStyle/>
          <a:p>
            <a:r>
              <a:rPr lang="en-US" dirty="0" smtClean="0"/>
              <a:t>Distribution of Pronouns</a:t>
            </a:r>
            <a:endParaRPr lang="en-US" dirty="0"/>
          </a:p>
        </p:txBody>
      </p:sp>
      <p:sp>
        <p:nvSpPr>
          <p:cNvPr id="7" name="TextBox 6"/>
          <p:cNvSpPr txBox="1"/>
          <p:nvPr/>
        </p:nvSpPr>
        <p:spPr>
          <a:xfrm>
            <a:off x="422031" y="1740877"/>
            <a:ext cx="7798777" cy="1785104"/>
          </a:xfrm>
          <a:prstGeom prst="rect">
            <a:avLst/>
          </a:prstGeom>
          <a:noFill/>
        </p:spPr>
        <p:txBody>
          <a:bodyPr wrap="square" rtlCol="0">
            <a:spAutoFit/>
          </a:bodyPr>
          <a:lstStyle/>
          <a:p>
            <a:r>
              <a:rPr lang="en-US" sz="2000" dirty="0" smtClean="0"/>
              <a:t>Distribution of Pronouns Used</a:t>
            </a:r>
            <a:endParaRPr lang="en-US" dirty="0" smtClean="0"/>
          </a:p>
          <a:p>
            <a:pPr marL="285750" indent="-285750">
              <a:buFont typeface="Arial" panose="020B0604020202020204" pitchFamily="34" charset="0"/>
              <a:buChar char="•"/>
            </a:pPr>
            <a:r>
              <a:rPr lang="en-US" sz="1800" dirty="0" smtClean="0"/>
              <a:t>As expected, the total distribution of masculine and feminine pronouns is exactly split 50/50</a:t>
            </a:r>
          </a:p>
          <a:p>
            <a:pPr marL="285750" indent="-285750">
              <a:buFont typeface="Arial" panose="020B0604020202020204" pitchFamily="34" charset="0"/>
              <a:buChar char="•"/>
            </a:pPr>
            <a:r>
              <a:rPr lang="en-US" sz="1800" dirty="0" smtClean="0"/>
              <a:t>Surprisingly, this training dataset has no use of ‘hers’, though within comments made in the </a:t>
            </a:r>
            <a:r>
              <a:rPr lang="en-US" sz="1800" dirty="0" err="1" smtClean="0"/>
              <a:t>Kaggle</a:t>
            </a:r>
            <a:r>
              <a:rPr lang="en-US" sz="1800" dirty="0" smtClean="0"/>
              <a:t> competition discussion, it is possible that ‘hers’ will be included in the second stage dataset.</a:t>
            </a:r>
            <a:endParaRPr lang="en-US" sz="1800" dirty="0"/>
          </a:p>
        </p:txBody>
      </p:sp>
      <p:graphicFrame>
        <p:nvGraphicFramePr>
          <p:cNvPr id="6" name="Table 5"/>
          <p:cNvGraphicFramePr>
            <a:graphicFrameLocks noGrp="1"/>
          </p:cNvGraphicFramePr>
          <p:nvPr>
            <p:extLst>
              <p:ext uri="{D42A27DB-BD31-4B8C-83A1-F6EECF244321}">
                <p14:modId xmlns:p14="http://schemas.microsoft.com/office/powerpoint/2010/main" val="2954164722"/>
              </p:ext>
            </p:extLst>
          </p:nvPr>
        </p:nvGraphicFramePr>
        <p:xfrm>
          <a:off x="422031" y="3662211"/>
          <a:ext cx="7381525" cy="1973580"/>
        </p:xfrm>
        <a:graphic>
          <a:graphicData uri="http://schemas.openxmlformats.org/drawingml/2006/table">
            <a:tbl>
              <a:tblPr>
                <a:tableStyleId>{5C22544A-7EE6-4342-B048-85BDC9FD1C3A}</a:tableStyleId>
              </a:tblPr>
              <a:tblGrid>
                <a:gridCol w="1503484"/>
                <a:gridCol w="1863538"/>
                <a:gridCol w="1248530"/>
                <a:gridCol w="921991"/>
                <a:gridCol w="921991"/>
                <a:gridCol w="921991"/>
              </a:tblGrid>
              <a:tr h="182880">
                <a:tc>
                  <a:txBody>
                    <a:bodyPr/>
                    <a:lstStyle/>
                    <a:p>
                      <a:pPr algn="l" fontAlgn="b"/>
                      <a:r>
                        <a:rPr lang="en-US" sz="1800" b="0" i="0" u="none" strike="noStrike" dirty="0" smtClean="0">
                          <a:solidFill>
                            <a:srgbClr val="000000"/>
                          </a:solidFill>
                          <a:effectLst/>
                          <a:latin typeface="+mn-lt"/>
                        </a:rPr>
                        <a:t>Pronoun</a:t>
                      </a:r>
                      <a:r>
                        <a:rPr lang="en-US" sz="1800" b="0" i="0" u="none" strike="noStrike" baseline="0" dirty="0" smtClean="0">
                          <a:solidFill>
                            <a:srgbClr val="000000"/>
                          </a:solidFill>
                          <a:effectLst/>
                          <a:latin typeface="+mn-lt"/>
                        </a:rPr>
                        <a:t> Type</a:t>
                      </a:r>
                      <a:endParaRPr lang="en-US" sz="1800" b="0" i="0" u="none" strike="noStrike" dirty="0">
                        <a:solidFill>
                          <a:srgbClr val="000000"/>
                        </a:solidFill>
                        <a:effectLst/>
                        <a:latin typeface="+mn-lt"/>
                      </a:endParaRPr>
                    </a:p>
                  </a:txBody>
                  <a:tcPr marL="7620" marR="7620" marT="7620" marB="0" anchor="b"/>
                </a:tc>
                <a:tc>
                  <a:txBody>
                    <a:bodyPr/>
                    <a:lstStyle/>
                    <a:p>
                      <a:pPr algn="l" fontAlgn="b"/>
                      <a:r>
                        <a:rPr lang="en-US" sz="1800" u="none" strike="noStrike" dirty="0">
                          <a:effectLst/>
                          <a:latin typeface="+mn-lt"/>
                        </a:rPr>
                        <a:t>Pronoun</a:t>
                      </a:r>
                      <a:endParaRPr lang="en-US" sz="1800" b="0" i="0" u="none" strike="noStrike" dirty="0">
                        <a:solidFill>
                          <a:srgbClr val="000000"/>
                        </a:solidFill>
                        <a:effectLst/>
                        <a:latin typeface="+mn-lt"/>
                      </a:endParaRPr>
                    </a:p>
                  </a:txBody>
                  <a:tcPr marL="7620" marR="7620" marT="7620" marB="0" anchor="b"/>
                </a:tc>
                <a:tc>
                  <a:txBody>
                    <a:bodyPr/>
                    <a:lstStyle/>
                    <a:p>
                      <a:pPr algn="l" fontAlgn="b"/>
                      <a:r>
                        <a:rPr lang="en-US" sz="1800" u="none" strike="noStrike">
                          <a:effectLst/>
                          <a:latin typeface="+mn-lt"/>
                        </a:rPr>
                        <a:t>Gender</a:t>
                      </a:r>
                      <a:endParaRPr lang="en-US" sz="1800" b="0" i="0" u="none" strike="noStrike">
                        <a:solidFill>
                          <a:srgbClr val="000000"/>
                        </a:solidFill>
                        <a:effectLst/>
                        <a:latin typeface="+mn-lt"/>
                      </a:endParaRPr>
                    </a:p>
                  </a:txBody>
                  <a:tcPr marL="7620" marR="7620" marT="7620" marB="0" anchor="b"/>
                </a:tc>
                <a:tc>
                  <a:txBody>
                    <a:bodyPr/>
                    <a:lstStyle/>
                    <a:p>
                      <a:pPr algn="l" fontAlgn="b"/>
                      <a:r>
                        <a:rPr lang="en-US" sz="1800" u="none" strike="noStrike">
                          <a:effectLst/>
                          <a:latin typeface="+mn-lt"/>
                        </a:rPr>
                        <a:t>Total</a:t>
                      </a:r>
                      <a:endParaRPr lang="en-US" sz="1800" b="0" i="0" u="none" strike="noStrike">
                        <a:solidFill>
                          <a:srgbClr val="000000"/>
                        </a:solidFill>
                        <a:effectLst/>
                        <a:latin typeface="+mn-lt"/>
                      </a:endParaRPr>
                    </a:p>
                  </a:txBody>
                  <a:tcPr marL="7620" marR="7620" marT="7620" marB="0" anchor="b"/>
                </a:tc>
                <a:tc>
                  <a:txBody>
                    <a:bodyPr/>
                    <a:lstStyle/>
                    <a:p>
                      <a:pPr algn="l" fontAlgn="b"/>
                      <a:r>
                        <a:rPr lang="en-US" sz="1800" u="none" strike="noStrike" dirty="0">
                          <a:effectLst/>
                          <a:latin typeface="+mn-lt"/>
                        </a:rPr>
                        <a:t>Percent</a:t>
                      </a:r>
                      <a:endParaRPr lang="en-US" sz="1800" b="0" i="0" u="none" strike="noStrike" dirty="0">
                        <a:solidFill>
                          <a:srgbClr val="000000"/>
                        </a:solidFill>
                        <a:effectLst/>
                        <a:latin typeface="+mn-lt"/>
                      </a:endParaRPr>
                    </a:p>
                  </a:txBody>
                  <a:tcPr marL="7620" marR="7620" marT="7620" marB="0" anchor="b"/>
                </a:tc>
                <a:tc>
                  <a:txBody>
                    <a:bodyPr/>
                    <a:lstStyle/>
                    <a:p>
                      <a:pPr algn="l" fontAlgn="b"/>
                      <a:r>
                        <a:rPr lang="en-US" sz="1800" b="0" i="0" u="none" strike="noStrike" dirty="0" smtClean="0">
                          <a:solidFill>
                            <a:srgbClr val="000000"/>
                          </a:solidFill>
                          <a:effectLst/>
                          <a:latin typeface="+mn-lt"/>
                        </a:rPr>
                        <a:t>By Type</a:t>
                      </a:r>
                      <a:endParaRPr lang="en-US" sz="1800" b="0" i="0" u="none" strike="noStrike" dirty="0">
                        <a:solidFill>
                          <a:srgbClr val="000000"/>
                        </a:solidFill>
                        <a:effectLst/>
                        <a:latin typeface="+mn-lt"/>
                      </a:endParaRPr>
                    </a:p>
                  </a:txBody>
                  <a:tcPr marL="7620" marR="7620" marT="7620" marB="0" anchor="b"/>
                </a:tc>
              </a:tr>
              <a:tr h="182880">
                <a:tc rowSpan="2">
                  <a:txBody>
                    <a:bodyPr/>
                    <a:lstStyle/>
                    <a:p>
                      <a:pPr algn="l" fontAlgn="b"/>
                      <a:r>
                        <a:rPr lang="en-US" sz="1800" b="0" i="0" u="none" strike="noStrike" dirty="0" smtClean="0">
                          <a:solidFill>
                            <a:srgbClr val="000000"/>
                          </a:solidFill>
                          <a:effectLst/>
                          <a:latin typeface="+mn-lt"/>
                        </a:rPr>
                        <a:t>Subject</a:t>
                      </a:r>
                      <a:endParaRPr lang="en-US" sz="1800" b="0" i="0" u="none" strike="noStrike" dirty="0">
                        <a:solidFill>
                          <a:srgbClr val="000000"/>
                        </a:solidFill>
                        <a:effectLst/>
                        <a:latin typeface="+mn-lt"/>
                      </a:endParaRPr>
                    </a:p>
                  </a:txBody>
                  <a:tcPr marL="7620" marR="7620" marT="7620" marB="0" anchor="ctr"/>
                </a:tc>
                <a:tc>
                  <a:txBody>
                    <a:bodyPr/>
                    <a:lstStyle/>
                    <a:p>
                      <a:pPr algn="l" fontAlgn="b"/>
                      <a:r>
                        <a:rPr lang="en-US" sz="1800" u="none" strike="noStrike">
                          <a:effectLst/>
                          <a:latin typeface="+mn-lt"/>
                        </a:rPr>
                        <a:t>He</a:t>
                      </a:r>
                      <a:endParaRPr lang="en-US" sz="1800" b="0" i="0" u="none" strike="noStrike">
                        <a:solidFill>
                          <a:srgbClr val="000000"/>
                        </a:solidFill>
                        <a:effectLst/>
                        <a:latin typeface="+mn-lt"/>
                      </a:endParaRPr>
                    </a:p>
                  </a:txBody>
                  <a:tcPr marL="7620" marR="7620" marT="7620" marB="0" anchor="b"/>
                </a:tc>
                <a:tc>
                  <a:txBody>
                    <a:bodyPr/>
                    <a:lstStyle/>
                    <a:p>
                      <a:pPr algn="l" fontAlgn="b"/>
                      <a:r>
                        <a:rPr lang="en-US" sz="1800" u="none" strike="noStrike">
                          <a:effectLst/>
                          <a:latin typeface="+mn-lt"/>
                        </a:rPr>
                        <a:t>M</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latin typeface="+mn-lt"/>
                        </a:rPr>
                        <a:t>373</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dirty="0">
                          <a:effectLst/>
                          <a:latin typeface="+mn-lt"/>
                        </a:rPr>
                        <a:t>18.7%</a:t>
                      </a:r>
                      <a:endParaRPr lang="en-US" sz="1800" b="0" i="0" u="none" strike="noStrike" dirty="0">
                        <a:solidFill>
                          <a:srgbClr val="000000"/>
                        </a:solidFill>
                        <a:effectLst/>
                        <a:latin typeface="+mn-lt"/>
                      </a:endParaRPr>
                    </a:p>
                  </a:txBody>
                  <a:tcPr marL="7620" marR="7620" marT="7620" marB="0" anchor="b"/>
                </a:tc>
                <a:tc rowSpan="2">
                  <a:txBody>
                    <a:bodyPr/>
                    <a:lstStyle/>
                    <a:p>
                      <a:pPr algn="r" fontAlgn="b"/>
                      <a:r>
                        <a:rPr lang="en-US" sz="1800" b="0" i="0" u="none" strike="noStrike" dirty="0" smtClean="0">
                          <a:solidFill>
                            <a:srgbClr val="000000"/>
                          </a:solidFill>
                          <a:effectLst/>
                          <a:latin typeface="+mn-lt"/>
                        </a:rPr>
                        <a:t>40.1%</a:t>
                      </a:r>
                      <a:endParaRPr lang="en-US" sz="1800" b="0" i="0" u="none" strike="noStrike" dirty="0">
                        <a:solidFill>
                          <a:srgbClr val="000000"/>
                        </a:solidFill>
                        <a:effectLst/>
                        <a:latin typeface="+mn-lt"/>
                      </a:endParaRPr>
                    </a:p>
                  </a:txBody>
                  <a:tcPr marL="7620" marR="7620" marT="7620" marB="0" anchor="ctr"/>
                </a:tc>
              </a:tr>
              <a:tr h="182880">
                <a:tc vMerge="1">
                  <a:txBody>
                    <a:bodyPr/>
                    <a:lstStyle/>
                    <a:p>
                      <a:pPr algn="l" fontAlgn="b"/>
                      <a:endParaRPr lang="en-US" sz="1800" b="0" i="0" u="none" strike="noStrike" dirty="0">
                        <a:solidFill>
                          <a:srgbClr val="000000"/>
                        </a:solidFill>
                        <a:effectLst/>
                        <a:latin typeface="Calibri"/>
                      </a:endParaRPr>
                    </a:p>
                  </a:txBody>
                  <a:tcPr marL="7620" marR="7620" marT="7620" marB="0" anchor="b"/>
                </a:tc>
                <a:tc>
                  <a:txBody>
                    <a:bodyPr/>
                    <a:lstStyle/>
                    <a:p>
                      <a:pPr algn="l" fontAlgn="b"/>
                      <a:r>
                        <a:rPr lang="en-US" sz="1800" u="none" strike="noStrike">
                          <a:effectLst/>
                          <a:latin typeface="+mn-lt"/>
                        </a:rPr>
                        <a:t>She</a:t>
                      </a:r>
                      <a:endParaRPr lang="en-US" sz="1800" b="0" i="0" u="none" strike="noStrike">
                        <a:solidFill>
                          <a:srgbClr val="000000"/>
                        </a:solidFill>
                        <a:effectLst/>
                        <a:latin typeface="+mn-lt"/>
                      </a:endParaRPr>
                    </a:p>
                  </a:txBody>
                  <a:tcPr marL="7620" marR="7620" marT="7620" marB="0" anchor="b"/>
                </a:tc>
                <a:tc>
                  <a:txBody>
                    <a:bodyPr/>
                    <a:lstStyle/>
                    <a:p>
                      <a:pPr algn="l" fontAlgn="b"/>
                      <a:r>
                        <a:rPr lang="en-US" sz="1800" u="none" strike="noStrike">
                          <a:effectLst/>
                          <a:latin typeface="+mn-lt"/>
                        </a:rPr>
                        <a:t>F</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latin typeface="+mn-lt"/>
                        </a:rPr>
                        <a:t>428</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dirty="0">
                          <a:effectLst/>
                          <a:latin typeface="+mn-lt"/>
                        </a:rPr>
                        <a:t>21.4%</a:t>
                      </a:r>
                      <a:endParaRPr lang="en-US" sz="1800" b="0" i="0" u="none" strike="noStrike" dirty="0">
                        <a:solidFill>
                          <a:srgbClr val="000000"/>
                        </a:solidFill>
                        <a:effectLst/>
                        <a:latin typeface="+mn-lt"/>
                      </a:endParaRPr>
                    </a:p>
                  </a:txBody>
                  <a:tcPr marL="7620" marR="7620" marT="7620" marB="0" anchor="b"/>
                </a:tc>
                <a:tc vMerge="1">
                  <a:txBody>
                    <a:bodyPr/>
                    <a:lstStyle/>
                    <a:p>
                      <a:pPr algn="r" fontAlgn="b"/>
                      <a:endParaRPr lang="en-US" sz="1800" b="0" i="0" u="none" strike="noStrike" dirty="0">
                        <a:solidFill>
                          <a:srgbClr val="000000"/>
                        </a:solidFill>
                        <a:effectLst/>
                        <a:latin typeface="Calibri"/>
                      </a:endParaRPr>
                    </a:p>
                  </a:txBody>
                  <a:tcPr marL="7620" marR="7620" marT="7620" marB="0" anchor="b"/>
                </a:tc>
              </a:tr>
              <a:tr h="182880">
                <a:tc rowSpan="2">
                  <a:txBody>
                    <a:bodyPr/>
                    <a:lstStyle/>
                    <a:p>
                      <a:pPr algn="l" fontAlgn="b"/>
                      <a:r>
                        <a:rPr lang="en-US" sz="1800" b="0" i="0" u="none" strike="noStrike" dirty="0" smtClean="0">
                          <a:solidFill>
                            <a:srgbClr val="000000"/>
                          </a:solidFill>
                          <a:effectLst/>
                          <a:latin typeface="+mn-lt"/>
                        </a:rPr>
                        <a:t>Possessive</a:t>
                      </a:r>
                      <a:endParaRPr lang="en-US" sz="1800" b="0" i="0" u="none" strike="noStrike" dirty="0">
                        <a:solidFill>
                          <a:srgbClr val="000000"/>
                        </a:solidFill>
                        <a:effectLst/>
                        <a:latin typeface="+mn-lt"/>
                      </a:endParaRPr>
                    </a:p>
                  </a:txBody>
                  <a:tcPr marL="7620" marR="7620" marT="7620" marB="0" anchor="ctr"/>
                </a:tc>
                <a:tc>
                  <a:txBody>
                    <a:bodyPr/>
                    <a:lstStyle/>
                    <a:p>
                      <a:pPr algn="l" fontAlgn="b"/>
                      <a:r>
                        <a:rPr lang="en-US" sz="1800" u="none" strike="noStrike" dirty="0">
                          <a:effectLst/>
                          <a:latin typeface="+mn-lt"/>
                        </a:rPr>
                        <a:t>His</a:t>
                      </a:r>
                      <a:endParaRPr lang="en-US" sz="1800" b="0" i="0" u="none" strike="noStrike" dirty="0">
                        <a:solidFill>
                          <a:srgbClr val="000000"/>
                        </a:solidFill>
                        <a:effectLst/>
                        <a:latin typeface="+mn-lt"/>
                      </a:endParaRPr>
                    </a:p>
                  </a:txBody>
                  <a:tcPr marL="7620" marR="7620" marT="7620" marB="0" anchor="b"/>
                </a:tc>
                <a:tc>
                  <a:txBody>
                    <a:bodyPr/>
                    <a:lstStyle/>
                    <a:p>
                      <a:pPr algn="l" fontAlgn="b"/>
                      <a:r>
                        <a:rPr lang="en-US" sz="1800" u="none" strike="noStrike">
                          <a:effectLst/>
                          <a:latin typeface="+mn-lt"/>
                        </a:rPr>
                        <a:t>M</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latin typeface="+mn-lt"/>
                        </a:rPr>
                        <a:t>529</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latin typeface="+mn-lt"/>
                        </a:rPr>
                        <a:t>26.5%</a:t>
                      </a:r>
                      <a:endParaRPr lang="en-US" sz="1800" b="0" i="0" u="none" strike="noStrike">
                        <a:solidFill>
                          <a:srgbClr val="000000"/>
                        </a:solidFill>
                        <a:effectLst/>
                        <a:latin typeface="+mn-lt"/>
                      </a:endParaRPr>
                    </a:p>
                  </a:txBody>
                  <a:tcPr marL="7620" marR="7620" marT="7620" marB="0" anchor="b"/>
                </a:tc>
                <a:tc rowSpan="2">
                  <a:txBody>
                    <a:bodyPr/>
                    <a:lstStyle/>
                    <a:p>
                      <a:pPr algn="r" fontAlgn="b"/>
                      <a:r>
                        <a:rPr lang="en-US" sz="1800" b="0" i="0" u="none" strike="noStrike" dirty="0" smtClean="0">
                          <a:solidFill>
                            <a:srgbClr val="000000"/>
                          </a:solidFill>
                          <a:effectLst/>
                          <a:latin typeface="+mn-lt"/>
                        </a:rPr>
                        <a:t>55.1%*</a:t>
                      </a:r>
                      <a:endParaRPr lang="en-US" sz="1800" b="0" i="0" u="none" strike="noStrike" dirty="0">
                        <a:solidFill>
                          <a:srgbClr val="000000"/>
                        </a:solidFill>
                        <a:effectLst/>
                        <a:latin typeface="+mn-lt"/>
                      </a:endParaRPr>
                    </a:p>
                  </a:txBody>
                  <a:tcPr marL="7620" marR="7620" marT="7620" marB="0" anchor="ctr"/>
                </a:tc>
              </a:tr>
              <a:tr h="182880">
                <a:tc vMerge="1">
                  <a:txBody>
                    <a:bodyPr/>
                    <a:lstStyle/>
                    <a:p>
                      <a:pPr algn="l" fontAlgn="b"/>
                      <a:endParaRPr lang="en-US" sz="1800" b="0" i="0" u="none" strike="noStrike" dirty="0">
                        <a:solidFill>
                          <a:srgbClr val="000000"/>
                        </a:solidFill>
                        <a:effectLst/>
                        <a:latin typeface="Calibri"/>
                      </a:endParaRPr>
                    </a:p>
                  </a:txBody>
                  <a:tcPr marL="7620" marR="7620" marT="7620" marB="0" anchor="b"/>
                </a:tc>
                <a:tc>
                  <a:txBody>
                    <a:bodyPr/>
                    <a:lstStyle/>
                    <a:p>
                      <a:pPr algn="l" fontAlgn="b"/>
                      <a:r>
                        <a:rPr lang="en-US" sz="1800" u="none" strike="noStrike" dirty="0" smtClean="0">
                          <a:effectLst/>
                          <a:latin typeface="+mn-lt"/>
                        </a:rPr>
                        <a:t>Her(s)*</a:t>
                      </a:r>
                      <a:endParaRPr lang="en-US" sz="1800" b="0" i="0" u="none" strike="noStrike" dirty="0">
                        <a:solidFill>
                          <a:srgbClr val="000000"/>
                        </a:solidFill>
                        <a:effectLst/>
                        <a:latin typeface="+mn-lt"/>
                      </a:endParaRPr>
                    </a:p>
                  </a:txBody>
                  <a:tcPr marL="7620" marR="7620" marT="7620" marB="0" anchor="b"/>
                </a:tc>
                <a:tc>
                  <a:txBody>
                    <a:bodyPr/>
                    <a:lstStyle/>
                    <a:p>
                      <a:pPr algn="l" fontAlgn="b"/>
                      <a:r>
                        <a:rPr lang="en-US" sz="1800" u="none" strike="noStrike">
                          <a:effectLst/>
                          <a:latin typeface="+mn-lt"/>
                        </a:rPr>
                        <a:t>F</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dirty="0" smtClean="0">
                          <a:effectLst/>
                          <a:latin typeface="+mn-lt"/>
                        </a:rPr>
                        <a:t>572</a:t>
                      </a:r>
                      <a:endParaRPr lang="en-US" sz="1800" b="0" i="0" u="none" strike="noStrike" dirty="0">
                        <a:solidFill>
                          <a:srgbClr val="000000"/>
                        </a:solidFill>
                        <a:effectLst/>
                        <a:latin typeface="+mn-lt"/>
                      </a:endParaRPr>
                    </a:p>
                  </a:txBody>
                  <a:tcPr marL="7620" marR="7620" marT="7620" marB="0" anchor="b"/>
                </a:tc>
                <a:tc>
                  <a:txBody>
                    <a:bodyPr/>
                    <a:lstStyle/>
                    <a:p>
                      <a:pPr algn="r" fontAlgn="b"/>
                      <a:r>
                        <a:rPr lang="en-US" sz="1800" u="none" strike="noStrike" dirty="0" smtClean="0">
                          <a:effectLst/>
                          <a:latin typeface="+mn-lt"/>
                        </a:rPr>
                        <a:t>28.6%*</a:t>
                      </a:r>
                      <a:endParaRPr lang="en-US" sz="1800" b="0" i="0" u="none" strike="noStrike" dirty="0">
                        <a:solidFill>
                          <a:srgbClr val="000000"/>
                        </a:solidFill>
                        <a:effectLst/>
                        <a:latin typeface="+mn-lt"/>
                      </a:endParaRPr>
                    </a:p>
                  </a:txBody>
                  <a:tcPr marL="7620" marR="7620" marT="7620" marB="0" anchor="b"/>
                </a:tc>
                <a:tc vMerge="1">
                  <a:txBody>
                    <a:bodyPr/>
                    <a:lstStyle/>
                    <a:p>
                      <a:pPr algn="r" fontAlgn="b"/>
                      <a:endParaRPr lang="en-US" sz="1800" b="0" i="0" u="none" strike="noStrike" dirty="0">
                        <a:solidFill>
                          <a:srgbClr val="000000"/>
                        </a:solidFill>
                        <a:effectLst/>
                        <a:latin typeface="Calibri"/>
                      </a:endParaRPr>
                    </a:p>
                  </a:txBody>
                  <a:tcPr marL="7620" marR="7620" marT="7620" marB="0" anchor="b"/>
                </a:tc>
              </a:tr>
              <a:tr h="182880">
                <a:tc rowSpan="2">
                  <a:txBody>
                    <a:bodyPr/>
                    <a:lstStyle/>
                    <a:p>
                      <a:pPr algn="l" fontAlgn="b"/>
                      <a:r>
                        <a:rPr lang="en-US" sz="1800" b="0" i="0" u="none" strike="noStrike" dirty="0" smtClean="0">
                          <a:solidFill>
                            <a:srgbClr val="000000"/>
                          </a:solidFill>
                          <a:effectLst/>
                          <a:latin typeface="+mn-lt"/>
                        </a:rPr>
                        <a:t>Object</a:t>
                      </a:r>
                      <a:endParaRPr lang="en-US" sz="1800" b="0" i="0" u="none" strike="noStrike" dirty="0">
                        <a:solidFill>
                          <a:srgbClr val="000000"/>
                        </a:solidFill>
                        <a:effectLst/>
                        <a:latin typeface="+mn-lt"/>
                      </a:endParaRPr>
                    </a:p>
                  </a:txBody>
                  <a:tcPr marL="7620" marR="7620" marT="7620" marB="0" anchor="ctr"/>
                </a:tc>
                <a:tc>
                  <a:txBody>
                    <a:bodyPr/>
                    <a:lstStyle/>
                    <a:p>
                      <a:pPr algn="l" fontAlgn="b"/>
                      <a:r>
                        <a:rPr lang="en-US" sz="1800" u="none" strike="noStrike">
                          <a:effectLst/>
                          <a:latin typeface="+mn-lt"/>
                        </a:rPr>
                        <a:t>Him</a:t>
                      </a:r>
                      <a:endParaRPr lang="en-US" sz="1800" b="0" i="0" u="none" strike="noStrike">
                        <a:solidFill>
                          <a:srgbClr val="000000"/>
                        </a:solidFill>
                        <a:effectLst/>
                        <a:latin typeface="+mn-lt"/>
                      </a:endParaRPr>
                    </a:p>
                  </a:txBody>
                  <a:tcPr marL="7620" marR="7620" marT="7620" marB="0" anchor="b"/>
                </a:tc>
                <a:tc>
                  <a:txBody>
                    <a:bodyPr/>
                    <a:lstStyle/>
                    <a:p>
                      <a:pPr algn="l" fontAlgn="b"/>
                      <a:r>
                        <a:rPr lang="en-US" sz="1800" u="none" strike="noStrike">
                          <a:effectLst/>
                          <a:latin typeface="+mn-lt"/>
                        </a:rPr>
                        <a:t>M</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latin typeface="+mn-lt"/>
                        </a:rPr>
                        <a:t>98</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u="none" strike="noStrike">
                          <a:effectLst/>
                          <a:latin typeface="+mn-lt"/>
                        </a:rPr>
                        <a:t>4.9%</a:t>
                      </a:r>
                      <a:endParaRPr lang="en-US" sz="1800" b="0" i="0" u="none" strike="noStrike">
                        <a:solidFill>
                          <a:srgbClr val="000000"/>
                        </a:solidFill>
                        <a:effectLst/>
                        <a:latin typeface="+mn-lt"/>
                      </a:endParaRPr>
                    </a:p>
                  </a:txBody>
                  <a:tcPr marL="7620" marR="7620" marT="7620" marB="0" anchor="b"/>
                </a:tc>
                <a:tc rowSpan="2">
                  <a:txBody>
                    <a:bodyPr/>
                    <a:lstStyle/>
                    <a:p>
                      <a:pPr algn="r" fontAlgn="b"/>
                      <a:r>
                        <a:rPr lang="en-US" sz="1800" b="0" i="0" u="none" strike="noStrike" dirty="0" smtClean="0">
                          <a:solidFill>
                            <a:srgbClr val="000000"/>
                          </a:solidFill>
                          <a:effectLst/>
                          <a:latin typeface="+mn-lt"/>
                        </a:rPr>
                        <a:t>4.9%*</a:t>
                      </a:r>
                      <a:endParaRPr lang="en-US" sz="1800" b="0" i="0" u="none" strike="noStrike" dirty="0">
                        <a:solidFill>
                          <a:srgbClr val="000000"/>
                        </a:solidFill>
                        <a:effectLst/>
                        <a:latin typeface="+mn-lt"/>
                      </a:endParaRPr>
                    </a:p>
                  </a:txBody>
                  <a:tcPr marL="7620" marR="7620" marT="7620" marB="0" anchor="ctr"/>
                </a:tc>
              </a:tr>
              <a:tr h="182880">
                <a:tc vMerge="1">
                  <a:txBody>
                    <a:bodyPr/>
                    <a:lstStyle/>
                    <a:p>
                      <a:pPr algn="l" fontAlgn="b"/>
                      <a:endParaRPr lang="en-US" sz="1800" b="0" i="0" u="none" strike="noStrike" dirty="0">
                        <a:solidFill>
                          <a:srgbClr val="000000"/>
                        </a:solidFill>
                        <a:effectLst/>
                        <a:latin typeface="Calibri"/>
                      </a:endParaRPr>
                    </a:p>
                  </a:txBody>
                  <a:tcPr marL="7620" marR="7620" marT="7620" marB="0" anchor="b"/>
                </a:tc>
                <a:tc>
                  <a:txBody>
                    <a:bodyPr/>
                    <a:lstStyle/>
                    <a:p>
                      <a:pPr algn="l" fontAlgn="b"/>
                      <a:r>
                        <a:rPr lang="en-US" sz="1800" u="none" strike="noStrike" dirty="0" smtClean="0">
                          <a:effectLst/>
                          <a:latin typeface="+mn-lt"/>
                        </a:rPr>
                        <a:t>Her*</a:t>
                      </a:r>
                      <a:endParaRPr lang="en-US" sz="1800" b="0" i="0" u="none" strike="noStrike" dirty="0">
                        <a:solidFill>
                          <a:srgbClr val="000000"/>
                        </a:solidFill>
                        <a:effectLst/>
                        <a:latin typeface="+mn-lt"/>
                      </a:endParaRPr>
                    </a:p>
                  </a:txBody>
                  <a:tcPr marL="7620" marR="7620" marT="7620" marB="0" anchor="b"/>
                </a:tc>
                <a:tc>
                  <a:txBody>
                    <a:bodyPr/>
                    <a:lstStyle/>
                    <a:p>
                      <a:pPr algn="l" fontAlgn="b"/>
                      <a:r>
                        <a:rPr lang="en-US" sz="1800" u="none" strike="noStrike">
                          <a:effectLst/>
                          <a:latin typeface="+mn-lt"/>
                        </a:rPr>
                        <a:t>F</a:t>
                      </a:r>
                      <a:endParaRPr lang="en-US" sz="1800" b="0" i="0" u="none" strike="noStrike">
                        <a:solidFill>
                          <a:srgbClr val="000000"/>
                        </a:solidFill>
                        <a:effectLst/>
                        <a:latin typeface="+mn-lt"/>
                      </a:endParaRPr>
                    </a:p>
                  </a:txBody>
                  <a:tcPr marL="7620" marR="7620" marT="7620" marB="0" anchor="b"/>
                </a:tc>
                <a:tc>
                  <a:txBody>
                    <a:bodyPr/>
                    <a:lstStyle/>
                    <a:p>
                      <a:pPr algn="r" fontAlgn="b"/>
                      <a:r>
                        <a:rPr lang="en-US" sz="1800" b="0" i="0" u="none" strike="noStrike" dirty="0" smtClean="0">
                          <a:solidFill>
                            <a:srgbClr val="000000"/>
                          </a:solidFill>
                          <a:effectLst/>
                          <a:latin typeface="+mn-lt"/>
                        </a:rPr>
                        <a:t>0</a:t>
                      </a:r>
                      <a:endParaRPr lang="en-US" sz="1800" b="0" i="0" u="none" strike="noStrike" dirty="0">
                        <a:solidFill>
                          <a:srgbClr val="000000"/>
                        </a:solidFill>
                        <a:effectLst/>
                        <a:latin typeface="+mn-lt"/>
                      </a:endParaRPr>
                    </a:p>
                  </a:txBody>
                  <a:tcPr marL="7620" marR="7620" marT="7620" marB="0" anchor="b"/>
                </a:tc>
                <a:tc>
                  <a:txBody>
                    <a:bodyPr/>
                    <a:lstStyle/>
                    <a:p>
                      <a:pPr algn="r" fontAlgn="b"/>
                      <a:r>
                        <a:rPr lang="en-US" sz="1800" b="0" i="0" u="none" strike="noStrike" dirty="0" smtClean="0">
                          <a:solidFill>
                            <a:srgbClr val="000000"/>
                          </a:solidFill>
                          <a:effectLst/>
                          <a:latin typeface="+mn-lt"/>
                        </a:rPr>
                        <a:t>0.0%*</a:t>
                      </a:r>
                      <a:endParaRPr lang="en-US" sz="1800" b="0" i="0" u="none" strike="noStrike" dirty="0">
                        <a:solidFill>
                          <a:srgbClr val="000000"/>
                        </a:solidFill>
                        <a:effectLst/>
                        <a:latin typeface="+mn-lt"/>
                      </a:endParaRPr>
                    </a:p>
                  </a:txBody>
                  <a:tcPr marL="7620" marR="7620" marT="7620" marB="0" anchor="b"/>
                </a:tc>
                <a:tc vMerge="1">
                  <a:txBody>
                    <a:bodyPr/>
                    <a:lstStyle/>
                    <a:p>
                      <a:pPr algn="r" fontAlgn="b"/>
                      <a:endParaRPr lang="en-US" sz="18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47416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514350" indent="-285750">
              <a:buFont typeface="Arial" panose="020B0604020202020204" pitchFamily="34" charset="0"/>
              <a:buChar char="•"/>
            </a:pPr>
            <a:r>
              <a:rPr lang="en-US" dirty="0" smtClean="0"/>
              <a:t>Created “</a:t>
            </a:r>
            <a:r>
              <a:rPr lang="en-US" b="1" dirty="0" err="1" smtClean="0"/>
              <a:t>PronounClass</a:t>
            </a:r>
            <a:r>
              <a:rPr lang="en-US" dirty="0" smtClean="0"/>
              <a:t>” feature to transform the A-</a:t>
            </a:r>
            <a:r>
              <a:rPr lang="en-US" dirty="0" err="1" smtClean="0"/>
              <a:t>Coref</a:t>
            </a:r>
            <a:r>
              <a:rPr lang="en-US" dirty="0" smtClean="0"/>
              <a:t> and B-</a:t>
            </a:r>
            <a:r>
              <a:rPr lang="en-US" dirty="0" err="1" smtClean="0"/>
              <a:t>Coref</a:t>
            </a:r>
            <a:r>
              <a:rPr lang="en-US" dirty="0" smtClean="0"/>
              <a:t> fields into a single field</a:t>
            </a:r>
          </a:p>
          <a:p>
            <a:pPr marL="514350" indent="-285750">
              <a:buFont typeface="Arial" panose="020B0604020202020204" pitchFamily="34" charset="0"/>
              <a:buChar char="•"/>
            </a:pPr>
            <a:r>
              <a:rPr lang="en-US" dirty="0" smtClean="0"/>
              <a:t>Made “pronoun” case insensitive</a:t>
            </a:r>
          </a:p>
          <a:p>
            <a:pPr marL="514350" indent="-285750">
              <a:buFont typeface="Arial" panose="020B0604020202020204" pitchFamily="34" charset="0"/>
              <a:buChar char="•"/>
            </a:pPr>
            <a:r>
              <a:rPr lang="en-US" dirty="0" smtClean="0"/>
              <a:t>Created feature for “</a:t>
            </a:r>
            <a:r>
              <a:rPr lang="en-US" b="1" dirty="0" err="1" smtClean="0"/>
              <a:t>OffsetPronoun</a:t>
            </a:r>
            <a:r>
              <a:rPr lang="en-US" b="1" dirty="0" smtClean="0"/>
              <a:t>-A</a:t>
            </a:r>
            <a:r>
              <a:rPr lang="en-US" dirty="0" smtClean="0"/>
              <a:t>” and “</a:t>
            </a:r>
            <a:r>
              <a:rPr lang="en-US" b="1" dirty="0" err="1" smtClean="0"/>
              <a:t>OffsetPronoun</a:t>
            </a:r>
            <a:r>
              <a:rPr lang="en-US" b="1" dirty="0" smtClean="0"/>
              <a:t>-B</a:t>
            </a:r>
            <a:r>
              <a:rPr lang="en-US" dirty="0" smtClean="0"/>
              <a:t>” which calculates character distance from the pronoun to subject A/B</a:t>
            </a:r>
          </a:p>
          <a:p>
            <a:pPr marL="514350" indent="-285750">
              <a:buFont typeface="Arial" panose="020B0604020202020204" pitchFamily="34" charset="0"/>
              <a:buChar char="•"/>
            </a:pPr>
            <a:r>
              <a:rPr lang="en-US" dirty="0"/>
              <a:t>Created feature “</a:t>
            </a:r>
            <a:r>
              <a:rPr lang="en-US" b="1" dirty="0" err="1" smtClean="0"/>
              <a:t>SentenceClass</a:t>
            </a:r>
            <a:r>
              <a:rPr lang="en-US" dirty="0" smtClean="0"/>
              <a:t>” to identify sentences as:</a:t>
            </a:r>
          </a:p>
          <a:p>
            <a:pPr marL="971550" lvl="1" indent="-285750">
              <a:buFont typeface="Arial" panose="020B0604020202020204" pitchFamily="34" charset="0"/>
              <a:buChar char="•"/>
            </a:pPr>
            <a:r>
              <a:rPr lang="en-US" dirty="0" err="1" smtClean="0"/>
              <a:t>FinalPro</a:t>
            </a:r>
            <a:r>
              <a:rPr lang="en-US" dirty="0" smtClean="0"/>
              <a:t> – where pronoun appears after both subjects</a:t>
            </a:r>
          </a:p>
          <a:p>
            <a:pPr marL="971550" lvl="1" indent="-285750">
              <a:buFont typeface="Arial" panose="020B0604020202020204" pitchFamily="34" charset="0"/>
              <a:buChar char="•"/>
            </a:pPr>
            <a:r>
              <a:rPr lang="en-US" dirty="0" err="1" smtClean="0"/>
              <a:t>MiddlePro</a:t>
            </a:r>
            <a:r>
              <a:rPr lang="en-US" dirty="0" smtClean="0"/>
              <a:t> – where pronoun appears between subjects</a:t>
            </a:r>
          </a:p>
          <a:p>
            <a:pPr marL="971550" lvl="1" indent="-285750">
              <a:buFont typeface="Arial" panose="020B0604020202020204" pitchFamily="34" charset="0"/>
              <a:buChar char="•"/>
            </a:pPr>
            <a:r>
              <a:rPr lang="en-US" dirty="0" err="1" smtClean="0"/>
              <a:t>InitialPro</a:t>
            </a:r>
            <a:r>
              <a:rPr lang="en-US" dirty="0" smtClean="0"/>
              <a:t> – where pronoun appears before both subjects</a:t>
            </a:r>
          </a:p>
          <a:p>
            <a:pPr marL="514350" indent="-285750">
              <a:buFont typeface="Arial" panose="020B0604020202020204" pitchFamily="34" charset="0"/>
              <a:buChar char="•"/>
            </a:pPr>
            <a:r>
              <a:rPr lang="en-US" dirty="0" smtClean="0"/>
              <a:t>Created feature “</a:t>
            </a:r>
            <a:r>
              <a:rPr lang="en-US" b="1" dirty="0" err="1" smtClean="0"/>
              <a:t>PronounType</a:t>
            </a:r>
            <a:r>
              <a:rPr lang="en-US" dirty="0" smtClean="0"/>
              <a:t>” to distinguish between:</a:t>
            </a:r>
          </a:p>
          <a:p>
            <a:pPr marL="971550" lvl="1" indent="-285750">
              <a:buFont typeface="Arial" panose="020B0604020202020204" pitchFamily="34" charset="0"/>
              <a:buChar char="•"/>
            </a:pPr>
            <a:r>
              <a:rPr lang="en-US" dirty="0" smtClean="0"/>
              <a:t>Subject Pronouns – he/she</a:t>
            </a:r>
          </a:p>
          <a:p>
            <a:pPr marL="971550" lvl="1" indent="-285750">
              <a:buFont typeface="Arial" panose="020B0604020202020204" pitchFamily="34" charset="0"/>
              <a:buChar char="•"/>
            </a:pPr>
            <a:r>
              <a:rPr lang="en-US" dirty="0" smtClean="0"/>
              <a:t>Object Pronouns and Possessive Pronouns – him/her/his/her/hers</a:t>
            </a:r>
          </a:p>
          <a:p>
            <a:pPr marL="1428750" lvl="2" indent="-285750">
              <a:buFont typeface="Arial" panose="020B0604020202020204" pitchFamily="34" charset="0"/>
              <a:buChar char="•"/>
            </a:pPr>
            <a:r>
              <a:rPr lang="en-US" dirty="0" smtClean="0"/>
              <a:t>Difficulty found in that ‘her’ can act as both object and possessive pronoun, so it was difficult to split further, though as seen previously, ‘him’ only occurred 5% of the time</a:t>
            </a:r>
            <a:endParaRPr lang="en-US" dirty="0"/>
          </a:p>
        </p:txBody>
      </p:sp>
      <p:sp>
        <p:nvSpPr>
          <p:cNvPr id="3" name="Title 2"/>
          <p:cNvSpPr>
            <a:spLocks noGrp="1"/>
          </p:cNvSpPr>
          <p:nvPr>
            <p:ph type="title"/>
          </p:nvPr>
        </p:nvSpPr>
        <p:spPr/>
        <p:txBody>
          <a:bodyPr/>
          <a:lstStyle/>
          <a:p>
            <a:r>
              <a:rPr lang="en-US" dirty="0" smtClean="0"/>
              <a:t>Added/Modified Features</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7</a:t>
            </a:fld>
            <a:endParaRPr lang="en-US"/>
          </a:p>
        </p:txBody>
      </p:sp>
      <p:sp>
        <p:nvSpPr>
          <p:cNvPr id="5" name="Text Placeholder 4"/>
          <p:cNvSpPr>
            <a:spLocks noGrp="1"/>
          </p:cNvSpPr>
          <p:nvPr>
            <p:ph type="body" idx="2"/>
          </p:nvPr>
        </p:nvSpPr>
        <p:spPr/>
        <p:txBody>
          <a:bodyPr/>
          <a:lstStyle/>
          <a:p>
            <a:endParaRPr lang="en-US"/>
          </a:p>
        </p:txBody>
      </p:sp>
    </p:spTree>
    <p:extLst>
      <p:ext uri="{BB962C8B-B14F-4D97-AF65-F5344CB8AC3E}">
        <p14:creationId xmlns:p14="http://schemas.microsoft.com/office/powerpoint/2010/main" val="1717529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smtClean="0"/>
          </a:p>
          <a:p>
            <a:endParaRPr lang="en-US" dirty="0"/>
          </a:p>
          <a:p>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8</a:t>
            </a:fld>
            <a:endParaRPr lang="en-US"/>
          </a:p>
        </p:txBody>
      </p:sp>
      <p:sp>
        <p:nvSpPr>
          <p:cNvPr id="4" name="Title 3"/>
          <p:cNvSpPr>
            <a:spLocks noGrp="1"/>
          </p:cNvSpPr>
          <p:nvPr>
            <p:ph type="title"/>
          </p:nvPr>
        </p:nvSpPr>
        <p:spPr/>
        <p:txBody>
          <a:bodyPr/>
          <a:lstStyle/>
          <a:p>
            <a:r>
              <a:rPr lang="en-US" dirty="0" smtClean="0"/>
              <a:t>Exploratory Data Analysis – Part 2</a:t>
            </a:r>
            <a:endParaRPr lang="en-US" dirty="0"/>
          </a:p>
        </p:txBody>
      </p:sp>
      <p:sp>
        <p:nvSpPr>
          <p:cNvPr id="5" name="Text Placeholder 4"/>
          <p:cNvSpPr>
            <a:spLocks noGrp="1"/>
          </p:cNvSpPr>
          <p:nvPr>
            <p:ph type="body" idx="2"/>
          </p:nvPr>
        </p:nvSpPr>
        <p:spPr/>
        <p:txBody>
          <a:bodyPr/>
          <a:lstStyle/>
          <a:p>
            <a:r>
              <a:rPr lang="en-US" dirty="0" smtClean="0"/>
              <a:t>Pronoun Assignment Vs. Pronoun Type and Sentence Type</a:t>
            </a:r>
            <a:endParaRPr lang="en-US" dirty="0"/>
          </a:p>
        </p:txBody>
      </p:sp>
      <p:sp>
        <p:nvSpPr>
          <p:cNvPr id="7" name="TextBox 6"/>
          <p:cNvSpPr txBox="1"/>
          <p:nvPr/>
        </p:nvSpPr>
        <p:spPr>
          <a:xfrm>
            <a:off x="422031" y="1740877"/>
            <a:ext cx="7798777"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Subject pronouns </a:t>
            </a:r>
            <a:r>
              <a:rPr lang="en-US" sz="2000" dirty="0" smtClean="0"/>
              <a:t>typically assigned </a:t>
            </a:r>
            <a:r>
              <a:rPr lang="en-US" sz="2000" dirty="0" smtClean="0"/>
              <a:t>to the first subject, while object pronouns seemed to typically be assigned to the second </a:t>
            </a:r>
            <a:r>
              <a:rPr lang="en-US" sz="2000" dirty="0" smtClean="0"/>
              <a:t>subject</a:t>
            </a:r>
          </a:p>
          <a:p>
            <a:pPr marL="342900" lvl="5" indent="-342900">
              <a:buFont typeface="Arial" panose="020B0604020202020204" pitchFamily="34" charset="0"/>
              <a:buChar char="•"/>
            </a:pPr>
            <a:r>
              <a:rPr lang="en-US" sz="2000" dirty="0" smtClean="0"/>
              <a:t>Pattern is swapped for </a:t>
            </a:r>
            <a:r>
              <a:rPr lang="en-US" sz="2000" dirty="0" err="1" smtClean="0"/>
              <a:t>InitialPro</a:t>
            </a:r>
            <a:r>
              <a:rPr lang="en-US" sz="2000" dirty="0" smtClean="0"/>
              <a:t> sentences</a:t>
            </a:r>
            <a:endParaRPr lang="en-US" sz="2000" dirty="0" smtClean="0"/>
          </a:p>
          <a:p>
            <a:pPr marL="342900" indent="-342900">
              <a:buFont typeface="Arial" panose="020B0604020202020204" pitchFamily="34" charset="0"/>
              <a:buChar char="•"/>
            </a:pPr>
            <a:r>
              <a:rPr lang="en-US" sz="2000" dirty="0" err="1" smtClean="0"/>
              <a:t>FinalPro</a:t>
            </a:r>
            <a:r>
              <a:rPr lang="en-US" sz="2000" dirty="0" smtClean="0"/>
              <a:t> </a:t>
            </a:r>
            <a:r>
              <a:rPr lang="en-US" sz="2000" dirty="0" smtClean="0"/>
              <a:t>sentences drastically outweigh the other two types of sentences</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402" y="3525981"/>
            <a:ext cx="4728938" cy="284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763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smtClean="0"/>
          </a:p>
          <a:p>
            <a:endParaRPr lang="en-US" dirty="0"/>
          </a:p>
          <a:p>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9</a:t>
            </a:fld>
            <a:endParaRPr lang="en-US"/>
          </a:p>
        </p:txBody>
      </p:sp>
      <p:sp>
        <p:nvSpPr>
          <p:cNvPr id="4" name="Title 3"/>
          <p:cNvSpPr>
            <a:spLocks noGrp="1"/>
          </p:cNvSpPr>
          <p:nvPr>
            <p:ph type="title"/>
          </p:nvPr>
        </p:nvSpPr>
        <p:spPr/>
        <p:txBody>
          <a:bodyPr/>
          <a:lstStyle/>
          <a:p>
            <a:r>
              <a:rPr lang="en-US" dirty="0" smtClean="0"/>
              <a:t>Exploratory Data Analysis – Part 2</a:t>
            </a:r>
            <a:endParaRPr lang="en-US" dirty="0"/>
          </a:p>
        </p:txBody>
      </p:sp>
      <p:sp>
        <p:nvSpPr>
          <p:cNvPr id="5" name="Text Placeholder 4"/>
          <p:cNvSpPr>
            <a:spLocks noGrp="1"/>
          </p:cNvSpPr>
          <p:nvPr>
            <p:ph type="body" idx="2"/>
          </p:nvPr>
        </p:nvSpPr>
        <p:spPr/>
        <p:txBody>
          <a:bodyPr/>
          <a:lstStyle/>
          <a:p>
            <a:r>
              <a:rPr lang="en-US" dirty="0" smtClean="0"/>
              <a:t>Scatterplot of Pronoun-subject Offsets vs Pronoun assignments</a:t>
            </a:r>
            <a:endParaRPr lang="en-US" dirty="0"/>
          </a:p>
        </p:txBody>
      </p:sp>
      <p:sp>
        <p:nvSpPr>
          <p:cNvPr id="7" name="TextBox 6"/>
          <p:cNvSpPr txBox="1"/>
          <p:nvPr/>
        </p:nvSpPr>
        <p:spPr>
          <a:xfrm>
            <a:off x="422031" y="1740877"/>
            <a:ext cx="7798777"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Using just the character offset between the pronoun and the subject does not seem to give a good enough distinction, but it may offer some additional input later on.</a:t>
            </a:r>
            <a:endParaRPr lang="en-US" sz="1800" dirty="0"/>
          </a:p>
        </p:txBody>
      </p:sp>
      <p:pic>
        <p:nvPicPr>
          <p:cNvPr id="4098" name="Picture 2" descr="C:\MDM\2019 Spring\BIA686\gap-coreference-master\scat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577" y="2793023"/>
            <a:ext cx="5135332" cy="34235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84377" y="4202723"/>
            <a:ext cx="1820008" cy="738664"/>
          </a:xfrm>
          <a:prstGeom prst="rect">
            <a:avLst/>
          </a:prstGeom>
          <a:noFill/>
        </p:spPr>
        <p:txBody>
          <a:bodyPr wrap="square" rtlCol="0">
            <a:spAutoFit/>
          </a:bodyPr>
          <a:lstStyle/>
          <a:p>
            <a:r>
              <a:rPr lang="en-US" dirty="0" smtClean="0"/>
              <a:t>Purple – A</a:t>
            </a:r>
          </a:p>
          <a:p>
            <a:r>
              <a:rPr lang="en-US" dirty="0" smtClean="0"/>
              <a:t>Teal – B</a:t>
            </a:r>
          </a:p>
          <a:p>
            <a:r>
              <a:rPr lang="en-US" dirty="0" smtClean="0"/>
              <a:t>Yellow – Neither</a:t>
            </a:r>
          </a:p>
        </p:txBody>
      </p:sp>
    </p:spTree>
    <p:extLst>
      <p:ext uri="{BB962C8B-B14F-4D97-AF65-F5344CB8AC3E}">
        <p14:creationId xmlns:p14="http://schemas.microsoft.com/office/powerpoint/2010/main" val="2054270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626</Words>
  <Application>Microsoft Office PowerPoint</Application>
  <PresentationFormat>On-screen Show (4:3)</PresentationFormat>
  <Paragraphs>140</Paragraphs>
  <Slides>11</Slides>
  <Notes>4</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Century Gothic</vt:lpstr>
      <vt:lpstr>Cover Slides</vt:lpstr>
      <vt:lpstr>Content - No Photos</vt:lpstr>
      <vt:lpstr>Closing Slide</vt:lpstr>
      <vt:lpstr>PowerPoint Presentation</vt:lpstr>
      <vt:lpstr>Research Question and Motivation</vt:lpstr>
      <vt:lpstr>Goal:</vt:lpstr>
      <vt:lpstr>Original Data Structure</vt:lpstr>
      <vt:lpstr>Exploratory Data Analysis – Part 1</vt:lpstr>
      <vt:lpstr>Exploratory Data Analysis – Part 1</vt:lpstr>
      <vt:lpstr>Added/Modified Features</vt:lpstr>
      <vt:lpstr>Exploratory Data Analysis – Part 2</vt:lpstr>
      <vt:lpstr>Exploratory Data Analysis – Part 2</vt:lpstr>
      <vt:lpstr>Next Steps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MattM</dc:creator>
  <cp:lastModifiedBy>Class2018</cp:lastModifiedBy>
  <cp:revision>16</cp:revision>
  <dcterms:modified xsi:type="dcterms:W3CDTF">2019-03-25T08:51:49Z</dcterms:modified>
</cp:coreProperties>
</file>