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7B99DA-431B-4C3D-9BDB-5CC85D7022A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AA4452-3B24-4D3F-93F2-3F11442266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19200"/>
            <a:ext cx="5715000" cy="2133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Predicting MLB 2017 Regular Season Games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BIA 658 Final Presentation</a:t>
            </a:r>
          </a:p>
          <a:p>
            <a:r>
              <a:rPr lang="en-US" dirty="0" smtClean="0"/>
              <a:t>By Matthew Miller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7949"/>
            <a:ext cx="2447925" cy="161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1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games from June 1 to June 21 as values that the data needed to predict. </a:t>
            </a:r>
          </a:p>
          <a:p>
            <a:r>
              <a:rPr lang="en-US" dirty="0" smtClean="0"/>
              <a:t>Ran a univariate linear regression in SAS on predicted run differential using each of the three methods to actual run differential over that time span.</a:t>
            </a:r>
          </a:p>
          <a:p>
            <a:r>
              <a:rPr lang="en-US" dirty="0" smtClean="0"/>
              <a:t>Also looked at how many games would’ve been predicted correctly based on whether the predicted run differential was positive or negative.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Out Degree/Total Run Differential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3441"/>
            <a:ext cx="4648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2243441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= .0008</a:t>
            </a:r>
          </a:p>
          <a:p>
            <a:r>
              <a:rPr lang="en-US" dirty="0" smtClean="0"/>
              <a:t>R-squared = .1127</a:t>
            </a:r>
          </a:p>
          <a:p>
            <a:r>
              <a:rPr lang="en-US" dirty="0" smtClean="0"/>
              <a:t>Beta = 0.11806</a:t>
            </a:r>
          </a:p>
          <a:p>
            <a:endParaRPr lang="en-US" dirty="0"/>
          </a:p>
          <a:p>
            <a:r>
              <a:rPr lang="en-US" dirty="0" smtClean="0"/>
              <a:t>Games Predicted: 131/258 = 50.78%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532" y="1219200"/>
            <a:ext cx="8229600" cy="4525963"/>
          </a:xfrm>
        </p:spPr>
        <p:txBody>
          <a:bodyPr/>
          <a:lstStyle/>
          <a:p>
            <a:r>
              <a:rPr lang="en-US" dirty="0" smtClean="0"/>
              <a:t>Using Total Weights to Common Neighbors/Results against similar teams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243441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= .0316</a:t>
            </a:r>
          </a:p>
          <a:p>
            <a:r>
              <a:rPr lang="en-US" dirty="0" smtClean="0"/>
              <a:t>R-squared = .0492</a:t>
            </a:r>
          </a:p>
          <a:p>
            <a:r>
              <a:rPr lang="en-US" dirty="0" smtClean="0"/>
              <a:t>Beta = 0.1028</a:t>
            </a:r>
          </a:p>
          <a:p>
            <a:endParaRPr lang="en-US" dirty="0"/>
          </a:p>
          <a:p>
            <a:r>
              <a:rPr lang="en-US" dirty="0" smtClean="0"/>
              <a:t>Games Predicted: 126/255= 49.41%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902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3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2666"/>
            <a:ext cx="8229600" cy="4525963"/>
          </a:xfrm>
        </p:spPr>
        <p:txBody>
          <a:bodyPr/>
          <a:lstStyle/>
          <a:p>
            <a:r>
              <a:rPr lang="en-US" dirty="0" smtClean="0"/>
              <a:t>Using Existing Edge/Previous Head to Head Matchups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243441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Value = .3796</a:t>
            </a:r>
          </a:p>
          <a:p>
            <a:r>
              <a:rPr lang="en-US" dirty="0" smtClean="0"/>
              <a:t>R-squared = .0082</a:t>
            </a:r>
          </a:p>
          <a:p>
            <a:r>
              <a:rPr lang="en-US" dirty="0" smtClean="0"/>
              <a:t>Beta = 0.03812</a:t>
            </a:r>
          </a:p>
          <a:p>
            <a:endParaRPr lang="en-US" dirty="0"/>
          </a:p>
          <a:p>
            <a:r>
              <a:rPr lang="en-US" dirty="0" smtClean="0"/>
              <a:t>At this P value, there is not a significant relationship.</a:t>
            </a:r>
          </a:p>
          <a:p>
            <a:endParaRPr lang="en-US" dirty="0"/>
          </a:p>
          <a:p>
            <a:r>
              <a:rPr lang="en-US" dirty="0" smtClean="0"/>
              <a:t>Games Predicted: 88/146= 60.27%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902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significant, albeit small, correlations between the actual run differentials and the run differentials predicted by Out Degree and by Edge weights to common neighbors.</a:t>
            </a:r>
          </a:p>
          <a:p>
            <a:r>
              <a:rPr lang="en-US" dirty="0" smtClean="0"/>
              <a:t>However, the existing edge method was best at predicting the results of games at 60%.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easy to predict MLB games.</a:t>
            </a:r>
          </a:p>
          <a:p>
            <a:r>
              <a:rPr lang="en-US" dirty="0" smtClean="0"/>
              <a:t>Is Run Differential itself the best statistic to use?</a:t>
            </a:r>
          </a:p>
          <a:p>
            <a:r>
              <a:rPr lang="en-US" dirty="0" smtClean="0"/>
              <a:t>Could combining methods increase the correlation?</a:t>
            </a:r>
          </a:p>
          <a:p>
            <a:r>
              <a:rPr lang="en-US" dirty="0" smtClean="0"/>
              <a:t>Teams change. Could weighting different games based on </a:t>
            </a:r>
            <a:r>
              <a:rPr lang="en-US" dirty="0" err="1" smtClean="0"/>
              <a:t>recency</a:t>
            </a:r>
            <a:r>
              <a:rPr lang="en-US" dirty="0" smtClean="0"/>
              <a:t> help?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Linear Regression using the different factors</a:t>
            </a:r>
          </a:p>
          <a:p>
            <a:pPr lvl="1"/>
            <a:r>
              <a:rPr lang="en-US" dirty="0" smtClean="0"/>
              <a:t>Problem might occur with multicollinearity</a:t>
            </a:r>
          </a:p>
          <a:p>
            <a:r>
              <a:rPr lang="en-US" dirty="0" smtClean="0"/>
              <a:t>Using other metrics-W/L Ratio, Sabermetrics</a:t>
            </a:r>
          </a:p>
          <a:p>
            <a:r>
              <a:rPr lang="en-US" dirty="0" smtClean="0"/>
              <a:t>Increased weighting towards more recent games 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League Baseball is known as the first league to truly embrace the movement towards advanced statistics, or “Sabermetrics”</a:t>
            </a:r>
          </a:p>
          <a:p>
            <a:r>
              <a:rPr lang="en-US" dirty="0" smtClean="0"/>
              <a:t>Goal: To use the run differential between teams to predict outcome of future games.</a:t>
            </a:r>
          </a:p>
          <a:p>
            <a:pPr lvl="1"/>
            <a:r>
              <a:rPr lang="en-US" dirty="0" smtClean="0"/>
              <a:t>Run Differential: Sum of differences in runs scored between two teams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getting the final scores of all games of the 2017 MLB Regular Season up to May 31</a:t>
            </a:r>
            <a:r>
              <a:rPr lang="en-US" baseline="30000" dirty="0" smtClean="0"/>
              <a:t>st</a:t>
            </a:r>
          </a:p>
          <a:p>
            <a:r>
              <a:rPr lang="en-US" dirty="0" smtClean="0"/>
              <a:t>Transformed data in Excel to create workable edge list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04" y="373147"/>
            <a:ext cx="3218196" cy="39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7" y="4572000"/>
            <a:ext cx="8657617" cy="121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game, there were two entries:</a:t>
            </a:r>
          </a:p>
          <a:p>
            <a:pPr lvl="1"/>
            <a:r>
              <a:rPr lang="en-US" dirty="0" smtClean="0"/>
              <a:t>Each team acts as team and opponent, and the Run Difference is reversed.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4475"/>
            <a:ext cx="72390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9" y="4343400"/>
            <a:ext cx="7239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0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595" y="1295400"/>
            <a:ext cx="8229600" cy="45259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weight between each team was the sum of run differentials between the Team (Source) and Opponent (Target) divided by the total games played between them.</a:t>
            </a:r>
          </a:p>
          <a:p>
            <a:pPr lvl="1"/>
            <a:r>
              <a:rPr lang="en-US" dirty="0" smtClean="0"/>
              <a:t>This meant that positive weights meant that the source outscored the target</a:t>
            </a:r>
          </a:p>
          <a:p>
            <a:pPr lvl="2"/>
            <a:r>
              <a:rPr lang="en-US" dirty="0" smtClean="0"/>
              <a:t>If an edge exists between two teams, another edge exists in the reverse way with the negative weight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Dataset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836679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1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MLB Network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043605" y="2514600"/>
            <a:ext cx="6882276" cy="400731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Network, with Label Text sized by Out-Degree, only non-negative edges pictured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MLB 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Egocentric Network for Arizona </a:t>
            </a:r>
            <a:r>
              <a:rPr lang="en-US" dirty="0" err="1" smtClean="0"/>
              <a:t>D’backs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981200" y="2362200"/>
            <a:ext cx="6346443" cy="418758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2672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>
            <a:off x="1524000" y="3200400"/>
            <a:ext cx="2821315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7171" y="2971800"/>
            <a:ext cx="25536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High Out-Degree</a:t>
            </a:r>
          </a:p>
          <a:p>
            <a:r>
              <a:rPr lang="en-US" dirty="0" smtClean="0"/>
              <a:t>= High Performing Team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3276600"/>
            <a:ext cx="533400" cy="4572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43600" y="2514600"/>
            <a:ext cx="1676400" cy="918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1905000"/>
            <a:ext cx="1905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High In-Degree</a:t>
            </a:r>
          </a:p>
          <a:p>
            <a:r>
              <a:rPr lang="en-US" dirty="0" smtClean="0"/>
              <a:t>=Poorly Performing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MLB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nodes and 398 edges.</a:t>
            </a:r>
          </a:p>
          <a:p>
            <a:r>
              <a:rPr lang="en-US" dirty="0" smtClean="0"/>
              <a:t>Diameter = 5</a:t>
            </a:r>
          </a:p>
          <a:p>
            <a:r>
              <a:rPr lang="en-US" dirty="0" smtClean="0"/>
              <a:t>Average Path = 2.039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Felt safe moving forward with analysis because of average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Ideas for predicting future run differential:</a:t>
            </a:r>
          </a:p>
          <a:p>
            <a:pPr lvl="1"/>
            <a:r>
              <a:rPr lang="en-US" dirty="0" smtClean="0"/>
              <a:t>Comparing Out-Degree: Difference between total run differential for each team</a:t>
            </a:r>
          </a:p>
          <a:p>
            <a:pPr lvl="1"/>
            <a:r>
              <a:rPr lang="en-US" dirty="0" smtClean="0"/>
              <a:t>Comparing Total weights to common neighbors – Difference between total run differential when facing same opponents</a:t>
            </a:r>
          </a:p>
          <a:p>
            <a:pPr lvl="1"/>
            <a:r>
              <a:rPr lang="en-US" dirty="0" smtClean="0"/>
              <a:t>Comparing Current Edge: Previous matchups between teams.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408</TotalTime>
  <Words>563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Predicting MLB 2017 Regular Season Games</vt:lpstr>
      <vt:lpstr>Background</vt:lpstr>
      <vt:lpstr>Creating Dataset</vt:lpstr>
      <vt:lpstr>Creating Dataset</vt:lpstr>
      <vt:lpstr>Creating Dataset</vt:lpstr>
      <vt:lpstr>MLB Network</vt:lpstr>
      <vt:lpstr>MLB Network</vt:lpstr>
      <vt:lpstr>MLB Network</vt:lpstr>
      <vt:lpstr>Analysis</vt:lpstr>
      <vt:lpstr>Analysis</vt:lpstr>
      <vt:lpstr>Results</vt:lpstr>
      <vt:lpstr>Results</vt:lpstr>
      <vt:lpstr>Results</vt:lpstr>
      <vt:lpstr>Initial Conclusions</vt:lpstr>
      <vt:lpstr>Takeaways</vt:lpstr>
      <vt:lpstr>Potential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2017 Regular Season Games</dc:title>
  <dc:creator>Class2018</dc:creator>
  <cp:lastModifiedBy>Class2018</cp:lastModifiedBy>
  <cp:revision>12</cp:revision>
  <dcterms:created xsi:type="dcterms:W3CDTF">2017-06-22T22:40:34Z</dcterms:created>
  <dcterms:modified xsi:type="dcterms:W3CDTF">2017-06-26T04:06:51Z</dcterms:modified>
</cp:coreProperties>
</file>