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90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ED02BBE7-2066-4003-9A9A-786F5C8616DC}" type="datetimeFigureOut">
              <a:rPr lang="es-PA" smtClean="0"/>
              <a:t>12/12/15</a:t>
            </a:fld>
            <a:endParaRPr lang="es-PA"/>
          </a:p>
        </p:txBody>
      </p:sp>
      <p:sp>
        <p:nvSpPr>
          <p:cNvPr id="2" name="1 Marcador de pie de página"/>
          <p:cNvSpPr>
            <a:spLocks noGrp="1"/>
          </p:cNvSpPr>
          <p:nvPr>
            <p:ph type="ftr" sz="quarter" idx="11"/>
          </p:nvPr>
        </p:nvSpPr>
        <p:spPr/>
        <p:txBody>
          <a:bodyPr/>
          <a:lstStyle/>
          <a:p>
            <a:endParaRPr lang="es-PA"/>
          </a:p>
        </p:txBody>
      </p:sp>
      <p:sp>
        <p:nvSpPr>
          <p:cNvPr id="15" name="14 Marcador de número de diapositiva"/>
          <p:cNvSpPr>
            <a:spLocks noGrp="1"/>
          </p:cNvSpPr>
          <p:nvPr>
            <p:ph type="sldNum" sz="quarter" idx="12"/>
          </p:nvPr>
        </p:nvSpPr>
        <p:spPr>
          <a:xfrm>
            <a:off x="8229600" y="6473952"/>
            <a:ext cx="758952" cy="246888"/>
          </a:xfrm>
        </p:spPr>
        <p:txBody>
          <a:bodyPr/>
          <a:lstStyle/>
          <a:p>
            <a:fld id="{59EE614E-E436-4A78-B50E-6C6FE99C138A}" type="slidenum">
              <a:rPr lang="es-PA" smtClean="0"/>
              <a:t>‹Nº›</a:t>
            </a:fld>
            <a:endParaRPr lang="es-P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D02BBE7-2066-4003-9A9A-786F5C8616DC}" type="datetimeFigureOut">
              <a:rPr lang="es-PA" smtClean="0"/>
              <a:t>12/12/15</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59EE614E-E436-4A78-B50E-6C6FE99C138A}" type="slidenum">
              <a:rPr lang="es-PA" smtClean="0"/>
              <a:t>‹Nº›</a:t>
            </a:fld>
            <a:endParaRPr lang="es-P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D02BBE7-2066-4003-9A9A-786F5C8616DC}" type="datetimeFigureOut">
              <a:rPr lang="es-PA" smtClean="0"/>
              <a:t>12/12/15</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59EE614E-E436-4A78-B50E-6C6FE99C138A}" type="slidenum">
              <a:rPr lang="es-PA" smtClean="0"/>
              <a:t>‹Nº›</a:t>
            </a:fld>
            <a:endParaRPr lang="es-P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ED02BBE7-2066-4003-9A9A-786F5C8616DC}" type="datetimeFigureOut">
              <a:rPr lang="es-PA" smtClean="0"/>
              <a:t>12/12/15</a:t>
            </a:fld>
            <a:endParaRPr lang="es-PA"/>
          </a:p>
        </p:txBody>
      </p:sp>
      <p:sp>
        <p:nvSpPr>
          <p:cNvPr id="19" name="18 Marcador de pie de página"/>
          <p:cNvSpPr>
            <a:spLocks noGrp="1"/>
          </p:cNvSpPr>
          <p:nvPr>
            <p:ph type="ftr" sz="quarter" idx="11"/>
          </p:nvPr>
        </p:nvSpPr>
        <p:spPr>
          <a:xfrm>
            <a:off x="3581400" y="76200"/>
            <a:ext cx="2895600" cy="288925"/>
          </a:xfrm>
        </p:spPr>
        <p:txBody>
          <a:bodyPr/>
          <a:lstStyle/>
          <a:p>
            <a:endParaRPr lang="es-PA"/>
          </a:p>
        </p:txBody>
      </p:sp>
      <p:sp>
        <p:nvSpPr>
          <p:cNvPr id="16" name="15 Marcador de número de diapositiva"/>
          <p:cNvSpPr>
            <a:spLocks noGrp="1"/>
          </p:cNvSpPr>
          <p:nvPr>
            <p:ph type="sldNum" sz="quarter" idx="12"/>
          </p:nvPr>
        </p:nvSpPr>
        <p:spPr>
          <a:xfrm>
            <a:off x="8229600" y="6473952"/>
            <a:ext cx="758952" cy="246888"/>
          </a:xfrm>
        </p:spPr>
        <p:txBody>
          <a:bodyPr/>
          <a:lstStyle/>
          <a:p>
            <a:fld id="{59EE614E-E436-4A78-B50E-6C6FE99C138A}" type="slidenum">
              <a:rPr lang="es-PA" smtClean="0"/>
              <a:t>‹Nº›</a:t>
            </a:fld>
            <a:endParaRPr lang="es-P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ED02BBE7-2066-4003-9A9A-786F5C8616DC}" type="datetimeFigureOut">
              <a:rPr lang="es-PA" smtClean="0"/>
              <a:t>12/12/15</a:t>
            </a:fld>
            <a:endParaRPr lang="es-PA"/>
          </a:p>
        </p:txBody>
      </p:sp>
      <p:sp>
        <p:nvSpPr>
          <p:cNvPr id="11" name="10 Marcador de pie de página"/>
          <p:cNvSpPr>
            <a:spLocks noGrp="1"/>
          </p:cNvSpPr>
          <p:nvPr>
            <p:ph type="ftr" sz="quarter" idx="11"/>
          </p:nvPr>
        </p:nvSpPr>
        <p:spPr/>
        <p:txBody>
          <a:bodyPr/>
          <a:lstStyle/>
          <a:p>
            <a:endParaRPr lang="es-PA"/>
          </a:p>
        </p:txBody>
      </p:sp>
      <p:sp>
        <p:nvSpPr>
          <p:cNvPr id="16" name="15 Marcador de número de diapositiva"/>
          <p:cNvSpPr>
            <a:spLocks noGrp="1"/>
          </p:cNvSpPr>
          <p:nvPr>
            <p:ph type="sldNum" sz="quarter" idx="12"/>
          </p:nvPr>
        </p:nvSpPr>
        <p:spPr/>
        <p:txBody>
          <a:bodyPr/>
          <a:lstStyle/>
          <a:p>
            <a:fld id="{59EE614E-E436-4A78-B50E-6C6FE99C138A}" type="slidenum">
              <a:rPr lang="es-PA" smtClean="0"/>
              <a:t>‹Nº›</a:t>
            </a:fld>
            <a:endParaRPr lang="es-PA"/>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ED02BBE7-2066-4003-9A9A-786F5C8616DC}" type="datetimeFigureOut">
              <a:rPr lang="es-PA" smtClean="0"/>
              <a:t>12/12/15</a:t>
            </a:fld>
            <a:endParaRPr lang="es-PA"/>
          </a:p>
        </p:txBody>
      </p:sp>
      <p:sp>
        <p:nvSpPr>
          <p:cNvPr id="10" name="9 Marcador de pie de página"/>
          <p:cNvSpPr>
            <a:spLocks noGrp="1"/>
          </p:cNvSpPr>
          <p:nvPr>
            <p:ph type="ftr" sz="quarter" idx="11"/>
          </p:nvPr>
        </p:nvSpPr>
        <p:spPr/>
        <p:txBody>
          <a:bodyPr/>
          <a:lstStyle/>
          <a:p>
            <a:endParaRPr lang="es-PA"/>
          </a:p>
        </p:txBody>
      </p:sp>
      <p:sp>
        <p:nvSpPr>
          <p:cNvPr id="31" name="30 Marcador de número de diapositiva"/>
          <p:cNvSpPr>
            <a:spLocks noGrp="1"/>
          </p:cNvSpPr>
          <p:nvPr>
            <p:ph type="sldNum" sz="quarter" idx="12"/>
          </p:nvPr>
        </p:nvSpPr>
        <p:spPr/>
        <p:txBody>
          <a:bodyPr/>
          <a:lstStyle/>
          <a:p>
            <a:fld id="{59EE614E-E436-4A78-B50E-6C6FE99C138A}" type="slidenum">
              <a:rPr lang="es-PA" smtClean="0"/>
              <a:t>‹Nº›</a:t>
            </a:fld>
            <a:endParaRPr lang="es-P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ED02BBE7-2066-4003-9A9A-786F5C8616DC}" type="datetimeFigureOut">
              <a:rPr lang="es-PA" smtClean="0"/>
              <a:t>12/12/15</a:t>
            </a:fld>
            <a:endParaRPr lang="es-PA"/>
          </a:p>
        </p:txBody>
      </p:sp>
      <p:sp>
        <p:nvSpPr>
          <p:cNvPr id="6" name="5 Marcador de pie de página"/>
          <p:cNvSpPr>
            <a:spLocks noGrp="1"/>
          </p:cNvSpPr>
          <p:nvPr>
            <p:ph type="ftr" sz="quarter" idx="11"/>
          </p:nvPr>
        </p:nvSpPr>
        <p:spPr/>
        <p:txBody>
          <a:bodyPr/>
          <a:lstStyle/>
          <a:p>
            <a:endParaRPr lang="es-PA"/>
          </a:p>
        </p:txBody>
      </p:sp>
      <p:sp>
        <p:nvSpPr>
          <p:cNvPr id="7" name="6 Marcador de número de diapositiva"/>
          <p:cNvSpPr>
            <a:spLocks noGrp="1"/>
          </p:cNvSpPr>
          <p:nvPr>
            <p:ph type="sldNum" sz="quarter" idx="12"/>
          </p:nvPr>
        </p:nvSpPr>
        <p:spPr>
          <a:xfrm>
            <a:off x="8229600" y="6477000"/>
            <a:ext cx="762000" cy="246888"/>
          </a:xfrm>
        </p:spPr>
        <p:txBody>
          <a:bodyPr/>
          <a:lstStyle/>
          <a:p>
            <a:fld id="{59EE614E-E436-4A78-B50E-6C6FE99C138A}" type="slidenum">
              <a:rPr lang="es-PA" smtClean="0"/>
              <a:t>‹Nº›</a:t>
            </a:fld>
            <a:endParaRPr lang="es-PA"/>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ED02BBE7-2066-4003-9A9A-786F5C8616DC}" type="datetimeFigureOut">
              <a:rPr lang="es-PA" smtClean="0"/>
              <a:t>12/12/15</a:t>
            </a:fld>
            <a:endParaRPr lang="es-PA"/>
          </a:p>
        </p:txBody>
      </p:sp>
      <p:sp>
        <p:nvSpPr>
          <p:cNvPr id="21" name="20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59EE614E-E436-4A78-B50E-6C6FE99C138A}" type="slidenum">
              <a:rPr lang="es-PA" smtClean="0"/>
              <a:t>‹Nº›</a:t>
            </a:fld>
            <a:endParaRPr lang="es-P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ED02BBE7-2066-4003-9A9A-786F5C8616DC}" type="datetimeFigureOut">
              <a:rPr lang="es-PA" smtClean="0"/>
              <a:t>12/12/15</a:t>
            </a:fld>
            <a:endParaRPr lang="es-PA"/>
          </a:p>
        </p:txBody>
      </p:sp>
      <p:sp>
        <p:nvSpPr>
          <p:cNvPr id="24" name="23 Marcador de pie de página"/>
          <p:cNvSpPr>
            <a:spLocks noGrp="1"/>
          </p:cNvSpPr>
          <p:nvPr>
            <p:ph type="ftr" sz="quarter" idx="11"/>
          </p:nvPr>
        </p:nvSpPr>
        <p:spPr/>
        <p:txBody>
          <a:bodyPr/>
          <a:lstStyle/>
          <a:p>
            <a:endParaRPr lang="es-PA"/>
          </a:p>
        </p:txBody>
      </p:sp>
      <p:sp>
        <p:nvSpPr>
          <p:cNvPr id="7" name="6 Marcador de número de diapositiva"/>
          <p:cNvSpPr>
            <a:spLocks noGrp="1"/>
          </p:cNvSpPr>
          <p:nvPr>
            <p:ph type="sldNum" sz="quarter" idx="12"/>
          </p:nvPr>
        </p:nvSpPr>
        <p:spPr/>
        <p:txBody>
          <a:bodyPr/>
          <a:lstStyle/>
          <a:p>
            <a:fld id="{59EE614E-E436-4A78-B50E-6C6FE99C138A}" type="slidenum">
              <a:rPr lang="es-PA" smtClean="0"/>
              <a:t>‹Nº›</a:t>
            </a:fld>
            <a:endParaRPr lang="es-P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ED02BBE7-2066-4003-9A9A-786F5C8616DC}" type="datetimeFigureOut">
              <a:rPr lang="es-PA" smtClean="0"/>
              <a:t>12/12/15</a:t>
            </a:fld>
            <a:endParaRPr lang="es-PA"/>
          </a:p>
        </p:txBody>
      </p:sp>
      <p:sp>
        <p:nvSpPr>
          <p:cNvPr id="29" name="28 Marcador de pie de página"/>
          <p:cNvSpPr>
            <a:spLocks noGrp="1"/>
          </p:cNvSpPr>
          <p:nvPr>
            <p:ph type="ftr" sz="quarter" idx="11"/>
          </p:nvPr>
        </p:nvSpPr>
        <p:spPr/>
        <p:txBody>
          <a:bodyPr/>
          <a:lstStyle/>
          <a:p>
            <a:endParaRPr lang="es-PA"/>
          </a:p>
        </p:txBody>
      </p:sp>
      <p:sp>
        <p:nvSpPr>
          <p:cNvPr id="7" name="6 Marcador de número de diapositiva"/>
          <p:cNvSpPr>
            <a:spLocks noGrp="1"/>
          </p:cNvSpPr>
          <p:nvPr>
            <p:ph type="sldNum" sz="quarter" idx="12"/>
          </p:nvPr>
        </p:nvSpPr>
        <p:spPr/>
        <p:txBody>
          <a:bodyPr/>
          <a:lstStyle/>
          <a:p>
            <a:fld id="{59EE614E-E436-4A78-B50E-6C6FE99C138A}" type="slidenum">
              <a:rPr lang="es-PA" smtClean="0"/>
              <a:t>‹Nº›</a:t>
            </a:fld>
            <a:endParaRPr lang="es-P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ED02BBE7-2066-4003-9A9A-786F5C8616DC}" type="datetimeFigureOut">
              <a:rPr lang="es-PA" smtClean="0"/>
              <a:t>12/12/15</a:t>
            </a:fld>
            <a:endParaRPr lang="es-PA"/>
          </a:p>
        </p:txBody>
      </p:sp>
      <p:sp>
        <p:nvSpPr>
          <p:cNvPr id="5" name="4 Marcador de pie de página"/>
          <p:cNvSpPr>
            <a:spLocks noGrp="1"/>
          </p:cNvSpPr>
          <p:nvPr>
            <p:ph type="ftr" sz="quarter" idx="11"/>
          </p:nvPr>
        </p:nvSpPr>
        <p:spPr/>
        <p:txBody>
          <a:bodyPr/>
          <a:lstStyle/>
          <a:p>
            <a:endParaRPr lang="es-PA"/>
          </a:p>
        </p:txBody>
      </p:sp>
      <p:sp>
        <p:nvSpPr>
          <p:cNvPr id="31" name="30 Marcador de número de diapositiva"/>
          <p:cNvSpPr>
            <a:spLocks noGrp="1"/>
          </p:cNvSpPr>
          <p:nvPr>
            <p:ph type="sldNum" sz="quarter" idx="12"/>
          </p:nvPr>
        </p:nvSpPr>
        <p:spPr/>
        <p:txBody>
          <a:bodyPr/>
          <a:lstStyle/>
          <a:p>
            <a:fld id="{59EE614E-E436-4A78-B50E-6C6FE99C138A}" type="slidenum">
              <a:rPr lang="es-PA" smtClean="0"/>
              <a:t>‹Nº›</a:t>
            </a:fld>
            <a:endParaRPr lang="es-PA"/>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ED02BBE7-2066-4003-9A9A-786F5C8616DC}" type="datetimeFigureOut">
              <a:rPr lang="es-PA" smtClean="0"/>
              <a:t>12/12/15</a:t>
            </a:fld>
            <a:endParaRPr lang="es-PA"/>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s-PA"/>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9EE614E-E436-4A78-B50E-6C6FE99C138A}" type="slidenum">
              <a:rPr lang="es-PA" smtClean="0"/>
              <a:t>‹Nº›</a:t>
            </a:fld>
            <a:endParaRPr lang="es-PA"/>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427984" y="188640"/>
            <a:ext cx="1584176"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PA" sz="1400" b="1" dirty="0" smtClean="0">
                <a:solidFill>
                  <a:schemeClr val="bg2">
                    <a:lumMod val="25000"/>
                  </a:schemeClr>
                </a:solidFill>
                <a:effectLst>
                  <a:outerShdw blurRad="38100" dist="38100" dir="2700000" algn="tl">
                    <a:srgbClr val="000000">
                      <a:alpha val="43137"/>
                    </a:srgbClr>
                  </a:outerShdw>
                </a:effectLst>
                <a:latin typeface="Century Gothic" pitchFamily="34" charset="0"/>
              </a:rPr>
              <a:t>Pruebas Unitarias</a:t>
            </a:r>
            <a:endParaRPr lang="es-PA" sz="1400" b="1" dirty="0">
              <a:solidFill>
                <a:schemeClr val="bg2">
                  <a:lumMod val="25000"/>
                </a:schemeClr>
              </a:solidFill>
              <a:effectLst>
                <a:outerShdw blurRad="38100" dist="38100" dir="2700000" algn="tl">
                  <a:srgbClr val="000000">
                    <a:alpha val="43137"/>
                  </a:srgbClr>
                </a:outerShdw>
              </a:effectLst>
              <a:latin typeface="Century Gothic" pitchFamily="34" charset="0"/>
            </a:endParaRPr>
          </a:p>
        </p:txBody>
      </p:sp>
      <p:sp>
        <p:nvSpPr>
          <p:cNvPr id="8" name="7 Rectángulo redondeado"/>
          <p:cNvSpPr/>
          <p:nvPr/>
        </p:nvSpPr>
        <p:spPr>
          <a:xfrm>
            <a:off x="3923928" y="980728"/>
            <a:ext cx="2520280"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s-PA" sz="1100" dirty="0">
                <a:solidFill>
                  <a:schemeClr val="bg2">
                    <a:lumMod val="25000"/>
                  </a:schemeClr>
                </a:solidFill>
                <a:effectLst>
                  <a:outerShdw blurRad="38100" dist="38100" dir="2700000" algn="tl">
                    <a:srgbClr val="000000">
                      <a:alpha val="43137"/>
                    </a:srgbClr>
                  </a:outerShdw>
                </a:effectLst>
                <a:latin typeface="Century Gothic" pitchFamily="34" charset="0"/>
              </a:rPr>
              <a:t>En las pruebas unitarias, se mira para cubrir la funcionalidad de la aplicación en su nivel más básico.</a:t>
            </a:r>
          </a:p>
        </p:txBody>
      </p:sp>
      <p:cxnSp>
        <p:nvCxnSpPr>
          <p:cNvPr id="16" name="15 Conector recto de flecha"/>
          <p:cNvCxnSpPr>
            <a:stCxn id="8" idx="2"/>
            <a:endCxn id="33" idx="0"/>
          </p:cNvCxnSpPr>
          <p:nvPr/>
        </p:nvCxnSpPr>
        <p:spPr>
          <a:xfrm flipH="1">
            <a:off x="3959932" y="1700808"/>
            <a:ext cx="122413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3059832" y="1916832"/>
            <a:ext cx="1800200" cy="792088"/>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lgn="just"/>
            <a:r>
              <a:rPr lang="es-PA" sz="1100" dirty="0">
                <a:solidFill>
                  <a:schemeClr val="bg2">
                    <a:lumMod val="25000"/>
                  </a:schemeClr>
                </a:solidFill>
                <a:effectLst>
                  <a:outerShdw blurRad="38100" dist="38100" dir="2700000" algn="tl">
                    <a:srgbClr val="000000">
                      <a:alpha val="43137"/>
                    </a:srgbClr>
                  </a:outerShdw>
                </a:effectLst>
                <a:latin typeface="Century Gothic" pitchFamily="34" charset="0"/>
              </a:rPr>
              <a:t>Pone a prueba cada unidad individual de código, por lo general un método</a:t>
            </a:r>
            <a:endParaRPr lang="es-PA" sz="1100" dirty="0">
              <a:solidFill>
                <a:schemeClr val="bg2">
                  <a:lumMod val="25000"/>
                </a:schemeClr>
              </a:solidFill>
              <a:effectLst>
                <a:outerShdw blurRad="38100" dist="38100" dir="2700000" algn="tl">
                  <a:srgbClr val="000000">
                    <a:alpha val="43137"/>
                  </a:srgbClr>
                </a:outerShdw>
              </a:effectLst>
              <a:latin typeface="Century Gothic" pitchFamily="34" charset="0"/>
            </a:endParaRPr>
          </a:p>
        </p:txBody>
      </p:sp>
      <p:sp>
        <p:nvSpPr>
          <p:cNvPr id="34" name="33 Proceso alternativo"/>
          <p:cNvSpPr/>
          <p:nvPr/>
        </p:nvSpPr>
        <p:spPr>
          <a:xfrm>
            <a:off x="5652120" y="1844824"/>
            <a:ext cx="2664296" cy="1440160"/>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lgn="just"/>
            <a:r>
              <a:rPr lang="es-PA" sz="1100" dirty="0">
                <a:solidFill>
                  <a:schemeClr val="bg2">
                    <a:lumMod val="25000"/>
                  </a:schemeClr>
                </a:solidFill>
                <a:effectLst>
                  <a:outerShdw blurRad="38100" dist="38100" dir="2700000" algn="tl">
                    <a:srgbClr val="000000">
                      <a:alpha val="43137"/>
                    </a:srgbClr>
                  </a:outerShdw>
                </a:effectLst>
                <a:latin typeface="Century Gothic" pitchFamily="34" charset="0"/>
              </a:rPr>
              <a:t>Rompiendo las pruebas a este nivel le da la confianza de que cada parte de la aplicación se comportará como se espera y le permite cubrir casos extremos, donde lo </a:t>
            </a:r>
            <a:r>
              <a:rPr lang="es-PA" sz="1100" dirty="0" smtClean="0">
                <a:solidFill>
                  <a:schemeClr val="bg2">
                    <a:lumMod val="25000"/>
                  </a:schemeClr>
                </a:solidFill>
                <a:effectLst>
                  <a:outerShdw blurRad="38100" dist="38100" dir="2700000" algn="tl">
                    <a:srgbClr val="000000">
                      <a:alpha val="43137"/>
                    </a:srgbClr>
                  </a:outerShdw>
                </a:effectLst>
                <a:latin typeface="Century Gothic" pitchFamily="34" charset="0"/>
              </a:rPr>
              <a:t>inesperado sucede </a:t>
            </a:r>
            <a:r>
              <a:rPr lang="es-PA" sz="1100" dirty="0">
                <a:solidFill>
                  <a:schemeClr val="bg2">
                    <a:lumMod val="25000"/>
                  </a:schemeClr>
                </a:solidFill>
                <a:effectLst>
                  <a:outerShdw blurRad="38100" dist="38100" dir="2700000" algn="tl">
                    <a:srgbClr val="000000">
                      <a:alpha val="43137"/>
                    </a:srgbClr>
                  </a:outerShdw>
                </a:effectLst>
                <a:latin typeface="Century Gothic" pitchFamily="34" charset="0"/>
              </a:rPr>
              <a:t>y tratar con ellos en consecuencia.</a:t>
            </a:r>
            <a:endParaRPr lang="es-PA" sz="1100" dirty="0">
              <a:solidFill>
                <a:schemeClr val="bg2">
                  <a:lumMod val="25000"/>
                </a:schemeClr>
              </a:solidFill>
              <a:effectLst>
                <a:outerShdw blurRad="38100" dist="38100" dir="2700000" algn="tl">
                  <a:srgbClr val="000000">
                    <a:alpha val="43137"/>
                  </a:srgbClr>
                </a:outerShdw>
              </a:effectLst>
              <a:latin typeface="Century Gothic" pitchFamily="34" charset="0"/>
            </a:endParaRPr>
          </a:p>
        </p:txBody>
      </p:sp>
      <p:cxnSp>
        <p:nvCxnSpPr>
          <p:cNvPr id="38" name="37 Conector recto de flecha"/>
          <p:cNvCxnSpPr>
            <a:stCxn id="8" idx="2"/>
            <a:endCxn id="34" idx="0"/>
          </p:cNvCxnSpPr>
          <p:nvPr/>
        </p:nvCxnSpPr>
        <p:spPr>
          <a:xfrm>
            <a:off x="5184068" y="1700808"/>
            <a:ext cx="180020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8" idx="2"/>
          </p:cNvCxnSpPr>
          <p:nvPr/>
        </p:nvCxnSpPr>
        <p:spPr>
          <a:xfrm>
            <a:off x="5184068" y="1700808"/>
            <a:ext cx="36004" cy="165618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58" name="57 Rectángulo"/>
          <p:cNvSpPr/>
          <p:nvPr/>
        </p:nvSpPr>
        <p:spPr>
          <a:xfrm>
            <a:off x="4427984" y="3429000"/>
            <a:ext cx="1584176"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PA" sz="1400" b="1" dirty="0">
                <a:solidFill>
                  <a:schemeClr val="tx1"/>
                </a:solidFill>
                <a:effectLst>
                  <a:outerShdw blurRad="38100" dist="38100" dir="2700000" algn="tl">
                    <a:srgbClr val="000000">
                      <a:alpha val="43137"/>
                    </a:srgbClr>
                  </a:outerShdw>
                </a:effectLst>
                <a:latin typeface="Century Gothic" pitchFamily="34" charset="0"/>
              </a:rPr>
              <a:t>¿Qué se debe probar?</a:t>
            </a:r>
          </a:p>
        </p:txBody>
      </p:sp>
      <p:sp>
        <p:nvSpPr>
          <p:cNvPr id="63" name="62 Proceso alternativo"/>
          <p:cNvSpPr/>
          <p:nvPr/>
        </p:nvSpPr>
        <p:spPr>
          <a:xfrm>
            <a:off x="4932040" y="4293096"/>
            <a:ext cx="2952328" cy="108012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s-PA" sz="1100" dirty="0">
                <a:solidFill>
                  <a:schemeClr val="tx1"/>
                </a:solidFill>
                <a:latin typeface="Century Gothic" pitchFamily="34" charset="0"/>
              </a:rPr>
              <a:t>Las pruebas de unidad hacen la tarea más fácil, ya que la idea es centrarse en las unidades más pequeñas de código en lugar de pensar acerca de cómo probar la gran aplicación que está armando como un todo.</a:t>
            </a:r>
          </a:p>
        </p:txBody>
      </p:sp>
      <p:sp>
        <p:nvSpPr>
          <p:cNvPr id="68" name="67 Flecha abajo"/>
          <p:cNvSpPr/>
          <p:nvPr/>
        </p:nvSpPr>
        <p:spPr>
          <a:xfrm rot="19434175">
            <a:off x="5421287" y="3990255"/>
            <a:ext cx="288032" cy="288032"/>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PA"/>
          </a:p>
        </p:txBody>
      </p:sp>
      <p:sp>
        <p:nvSpPr>
          <p:cNvPr id="69" name="68 Flecha abajo"/>
          <p:cNvSpPr/>
          <p:nvPr/>
        </p:nvSpPr>
        <p:spPr>
          <a:xfrm>
            <a:off x="5004048" y="692696"/>
            <a:ext cx="216024" cy="28803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A"/>
          </a:p>
        </p:txBody>
      </p:sp>
      <p:sp>
        <p:nvSpPr>
          <p:cNvPr id="70" name="69 Rectángulo"/>
          <p:cNvSpPr/>
          <p:nvPr/>
        </p:nvSpPr>
        <p:spPr>
          <a:xfrm>
            <a:off x="5364088" y="5661248"/>
            <a:ext cx="2088232" cy="11967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US" sz="1050" dirty="0" smtClean="0">
                <a:latin typeface="Century Gothic" pitchFamily="34" charset="0"/>
              </a:rPr>
              <a:t>class Calculate(object):</a:t>
            </a:r>
          </a:p>
          <a:p>
            <a:pPr algn="just"/>
            <a:r>
              <a:rPr lang="en-US" sz="1050" dirty="0" smtClean="0">
                <a:latin typeface="Century Gothic" pitchFamily="34" charset="0"/>
              </a:rPr>
              <a:t>def add(self, x, y):</a:t>
            </a:r>
          </a:p>
          <a:p>
            <a:pPr algn="just"/>
            <a:r>
              <a:rPr lang="en-US" sz="1050" dirty="0" smtClean="0">
                <a:latin typeface="Century Gothic" pitchFamily="34" charset="0"/>
              </a:rPr>
              <a:t>return x + y</a:t>
            </a:r>
          </a:p>
          <a:p>
            <a:pPr algn="just"/>
            <a:r>
              <a:rPr lang="en-US" sz="1050" dirty="0" smtClean="0">
                <a:latin typeface="Century Gothic" pitchFamily="34" charset="0"/>
              </a:rPr>
              <a:t>if __name__ == '__main__':</a:t>
            </a:r>
          </a:p>
          <a:p>
            <a:pPr algn="just"/>
            <a:r>
              <a:rPr lang="en-US" sz="1050" dirty="0" smtClean="0">
                <a:latin typeface="Century Gothic" pitchFamily="34" charset="0"/>
              </a:rPr>
              <a:t>calc = Calculate()</a:t>
            </a:r>
          </a:p>
          <a:p>
            <a:pPr algn="just"/>
            <a:r>
              <a:rPr lang="en-US" sz="1050" dirty="0" smtClean="0">
                <a:latin typeface="Century Gothic" pitchFamily="34" charset="0"/>
              </a:rPr>
              <a:t>result = calc.add(2, 2)</a:t>
            </a:r>
          </a:p>
          <a:p>
            <a:pPr algn="just"/>
            <a:r>
              <a:rPr lang="en-US" sz="1050" dirty="0" smtClean="0">
                <a:latin typeface="Century Gothic" pitchFamily="34" charset="0"/>
              </a:rPr>
              <a:t>print result</a:t>
            </a:r>
            <a:endParaRPr lang="en-US" sz="1050" dirty="0">
              <a:latin typeface="Century Gothic" pitchFamily="34" charset="0"/>
            </a:endParaRPr>
          </a:p>
        </p:txBody>
      </p:sp>
      <p:sp>
        <p:nvSpPr>
          <p:cNvPr id="71" name="70 Flecha derecha"/>
          <p:cNvSpPr/>
          <p:nvPr/>
        </p:nvSpPr>
        <p:spPr>
          <a:xfrm rot="5400000" flipV="1">
            <a:off x="6282190" y="5391218"/>
            <a:ext cx="216024" cy="324036"/>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PA"/>
          </a:p>
        </p:txBody>
      </p:sp>
      <p:cxnSp>
        <p:nvCxnSpPr>
          <p:cNvPr id="80" name="79 Conector curvado"/>
          <p:cNvCxnSpPr>
            <a:stCxn id="5" idx="1"/>
            <a:endCxn id="93" idx="3"/>
          </p:cNvCxnSpPr>
          <p:nvPr/>
        </p:nvCxnSpPr>
        <p:spPr>
          <a:xfrm rot="10800000" flipV="1">
            <a:off x="2051720" y="404664"/>
            <a:ext cx="2376264" cy="1044116"/>
          </a:xfrm>
          <a:prstGeom prst="curved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sp>
        <p:nvSpPr>
          <p:cNvPr id="93" name="92 Rectángulo redondeado"/>
          <p:cNvSpPr/>
          <p:nvPr/>
        </p:nvSpPr>
        <p:spPr>
          <a:xfrm>
            <a:off x="611560" y="1124744"/>
            <a:ext cx="1440160"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A" sz="1400" b="1" dirty="0">
                <a:solidFill>
                  <a:schemeClr val="tx1"/>
                </a:solidFill>
                <a:effectLst>
                  <a:outerShdw blurRad="38100" dist="38100" dir="2700000" algn="tl">
                    <a:srgbClr val="000000">
                      <a:alpha val="43137"/>
                    </a:srgbClr>
                  </a:outerShdw>
                </a:effectLst>
                <a:latin typeface="Century Gothic" pitchFamily="34" charset="0"/>
              </a:rPr>
              <a:t>Norma PEP-8</a:t>
            </a:r>
          </a:p>
        </p:txBody>
      </p:sp>
      <p:sp>
        <p:nvSpPr>
          <p:cNvPr id="101" name="100 Rectángulo redondeado"/>
          <p:cNvSpPr/>
          <p:nvPr/>
        </p:nvSpPr>
        <p:spPr>
          <a:xfrm>
            <a:off x="251520" y="2132856"/>
            <a:ext cx="2088232"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s-PA" sz="1100" dirty="0" smtClean="0">
                <a:solidFill>
                  <a:schemeClr val="tx1"/>
                </a:solidFill>
                <a:latin typeface="Century Gothic" pitchFamily="34" charset="0"/>
              </a:rPr>
              <a:t>Todo código en python  debe </a:t>
            </a:r>
            <a:r>
              <a:rPr lang="es-PA" sz="1100" dirty="0">
                <a:solidFill>
                  <a:schemeClr val="tx1"/>
                </a:solidFill>
                <a:latin typeface="Century Gothic" pitchFamily="34" charset="0"/>
              </a:rPr>
              <a:t>ajustarse a las normas descritas en </a:t>
            </a:r>
            <a:r>
              <a:rPr lang="es-PA" sz="1100" dirty="0" smtClean="0">
                <a:solidFill>
                  <a:schemeClr val="tx1"/>
                </a:solidFill>
                <a:latin typeface="Century Gothic" pitchFamily="34" charset="0"/>
              </a:rPr>
              <a:t>el documento </a:t>
            </a:r>
            <a:r>
              <a:rPr lang="es-PA" sz="1100" dirty="0">
                <a:solidFill>
                  <a:schemeClr val="tx1"/>
                </a:solidFill>
                <a:latin typeface="Century Gothic" pitchFamily="34" charset="0"/>
              </a:rPr>
              <a:t>PEP-8 </a:t>
            </a:r>
          </a:p>
        </p:txBody>
      </p:sp>
      <p:sp>
        <p:nvSpPr>
          <p:cNvPr id="102" name="101 Flecha abajo"/>
          <p:cNvSpPr/>
          <p:nvPr/>
        </p:nvSpPr>
        <p:spPr>
          <a:xfrm>
            <a:off x="1187624" y="1844824"/>
            <a:ext cx="216024" cy="216024"/>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PA"/>
          </a:p>
        </p:txBody>
      </p:sp>
      <p:sp>
        <p:nvSpPr>
          <p:cNvPr id="103" name="102 Rectángulo redondeado"/>
          <p:cNvSpPr/>
          <p:nvPr/>
        </p:nvSpPr>
        <p:spPr>
          <a:xfrm>
            <a:off x="179512" y="3356992"/>
            <a:ext cx="2304256" cy="10801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s-PA" sz="1100" dirty="0">
                <a:solidFill>
                  <a:schemeClr val="tx1"/>
                </a:solidFill>
                <a:latin typeface="Century Gothic" pitchFamily="34" charset="0"/>
              </a:rPr>
              <a:t>PEP-8 se centra en el estilo del código y presenta algunos de los principios fundamentales al escribir códigos en Python y pruebas, tales como</a:t>
            </a:r>
          </a:p>
        </p:txBody>
      </p:sp>
      <p:sp>
        <p:nvSpPr>
          <p:cNvPr id="105" name="104 Flecha abajo"/>
          <p:cNvSpPr/>
          <p:nvPr/>
        </p:nvSpPr>
        <p:spPr>
          <a:xfrm>
            <a:off x="1115616" y="3068960"/>
            <a:ext cx="216024" cy="216024"/>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PA"/>
          </a:p>
        </p:txBody>
      </p:sp>
      <p:sp>
        <p:nvSpPr>
          <p:cNvPr id="106" name="105 Rectángulo redondeado"/>
          <p:cNvSpPr/>
          <p:nvPr/>
        </p:nvSpPr>
        <p:spPr>
          <a:xfrm>
            <a:off x="0" y="4797152"/>
            <a:ext cx="4211960" cy="18722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PA" sz="1100" u="sng" dirty="0" smtClean="0">
                <a:latin typeface="Century Gothic" pitchFamily="34" charset="0"/>
              </a:rPr>
              <a:t>Sangría: </a:t>
            </a:r>
            <a:r>
              <a:rPr lang="es-PA" sz="1100" dirty="0" smtClean="0">
                <a:latin typeface="Century Gothic" pitchFamily="34" charset="0"/>
              </a:rPr>
              <a:t>Cuatro espacios para cada muesca.</a:t>
            </a:r>
            <a:br>
              <a:rPr lang="es-PA" sz="1100" dirty="0" smtClean="0">
                <a:latin typeface="Century Gothic" pitchFamily="34" charset="0"/>
              </a:rPr>
            </a:br>
            <a:r>
              <a:rPr lang="es-PA" sz="1100" u="sng" dirty="0" smtClean="0">
                <a:latin typeface="Century Gothic" pitchFamily="34" charset="0"/>
              </a:rPr>
              <a:t>Longitud máxima</a:t>
            </a:r>
            <a:r>
              <a:rPr lang="es-PA" sz="1100" dirty="0" smtClean="0">
                <a:latin typeface="Century Gothic" pitchFamily="34" charset="0"/>
              </a:rPr>
              <a:t>: 80 caracteres.</a:t>
            </a:r>
          </a:p>
          <a:p>
            <a:r>
              <a:rPr lang="es-PA" sz="1100" u="sng" dirty="0" smtClean="0">
                <a:latin typeface="Century Gothic" pitchFamily="34" charset="0"/>
              </a:rPr>
              <a:t>Las líneas en blanco</a:t>
            </a:r>
            <a:r>
              <a:rPr lang="es-PA" sz="1100" dirty="0" smtClean="0">
                <a:latin typeface="Century Gothic" pitchFamily="34" charset="0"/>
              </a:rPr>
              <a:t>: Dos entre la importación, la clase y la definición de funciones. Uno entre definiciones de métodos dentro de una clase.</a:t>
            </a:r>
          </a:p>
          <a:p>
            <a:r>
              <a:rPr lang="es-PA" sz="1100" u="sng" dirty="0" smtClean="0">
                <a:latin typeface="Century Gothic" pitchFamily="34" charset="0"/>
              </a:rPr>
              <a:t>Declaraciones de importación</a:t>
            </a:r>
            <a:r>
              <a:rPr lang="es-PA" sz="1100" dirty="0" smtClean="0">
                <a:latin typeface="Century Gothic" pitchFamily="34" charset="0"/>
              </a:rPr>
              <a:t>: debe ser uno por línea.</a:t>
            </a:r>
          </a:p>
          <a:p>
            <a:r>
              <a:rPr lang="es-PA" sz="1100" u="sng" dirty="0" smtClean="0">
                <a:latin typeface="Century Gothic" pitchFamily="34" charset="0"/>
              </a:rPr>
              <a:t>Los nombres de clase</a:t>
            </a:r>
            <a:r>
              <a:rPr lang="es-PA" sz="1100" dirty="0" smtClean="0">
                <a:latin typeface="Century Gothic" pitchFamily="34" charset="0"/>
              </a:rPr>
              <a:t>: En caso de tener capitales para la primera letra de cada palabra.</a:t>
            </a:r>
          </a:p>
          <a:p>
            <a:r>
              <a:rPr lang="es-PA" sz="1100" u="sng" dirty="0" smtClean="0">
                <a:latin typeface="Century Gothic" pitchFamily="34" charset="0"/>
              </a:rPr>
              <a:t>Nombres de los métodos</a:t>
            </a:r>
            <a:r>
              <a:rPr lang="es-PA" sz="1100" dirty="0" smtClean="0">
                <a:latin typeface="Century Gothic" pitchFamily="34" charset="0"/>
              </a:rPr>
              <a:t>: En caso de utilizar minúsculas y guiones para separar las palabras.</a:t>
            </a:r>
            <a:endParaRPr lang="es-PA" sz="1100" dirty="0">
              <a:latin typeface="Century Gothic" pitchFamily="34" charset="0"/>
            </a:endParaRPr>
          </a:p>
        </p:txBody>
      </p:sp>
      <p:sp>
        <p:nvSpPr>
          <p:cNvPr id="109" name="108 Flecha abajo"/>
          <p:cNvSpPr/>
          <p:nvPr/>
        </p:nvSpPr>
        <p:spPr>
          <a:xfrm>
            <a:off x="1187624" y="4509120"/>
            <a:ext cx="288032" cy="216024"/>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PA"/>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112</TotalTime>
  <Words>206</Words>
  <Application>Microsoft Office PowerPoint</Application>
  <PresentationFormat>Presentación en pantalla (4:3)</PresentationFormat>
  <Paragraphs>21</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Viajes</vt:lpstr>
      <vt:lpstr>Diapositiva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ADM</dc:creator>
  <cp:lastModifiedBy>ADM</cp:lastModifiedBy>
  <cp:revision>12</cp:revision>
  <dcterms:created xsi:type="dcterms:W3CDTF">2015-12-12T21:54:38Z</dcterms:created>
  <dcterms:modified xsi:type="dcterms:W3CDTF">2015-12-12T23:47:34Z</dcterms:modified>
</cp:coreProperties>
</file>