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wmf" ContentType="image/x-wmf"/>
  <Override PartName="/ppt/media/image3.wmf" ContentType="image/x-wmf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fi-FI" sz="2000">
                <a:latin typeface="Arial"/>
              </a:rPr>
              <a:t>Click to edit the notes'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fi-FI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fi-FI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fi-FI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6CC8575-270B-4FF7-945F-417B650FC460}" type="slidenum">
              <a:rPr lang="fi-FI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CustomShape 2"/>
          <p:cNvSpPr/>
          <p:nvPr/>
        </p:nvSpPr>
        <p:spPr>
          <a:xfrm>
            <a:off x="0" y="8685360"/>
            <a:ext cx="2970720" cy="45612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fi-FI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fi-FI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fi-FI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fi-FI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fi-FI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fi-FI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51520" y="318240"/>
            <a:ext cx="11015280" cy="1194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85000"/>
              </a:lnSpc>
            </a:pPr>
            <a:r>
              <a:rPr b="1" lang="fi-FI" sz="3600">
                <a:solidFill>
                  <a:srgbClr val="002f6c"/>
                </a:solidFill>
                <a:latin typeface="Arial"/>
                <a:ea typeface="ＭＳ Ｐゴシック"/>
              </a:rPr>
              <a:t>How a Pseudonym Based Solution to Defeat IMSI-catchers Opens a Vulnerability to DoS</a:t>
            </a:r>
            <a:endParaRPr/>
          </a:p>
        </p:txBody>
      </p:sp>
      <p:sp>
        <p:nvSpPr>
          <p:cNvPr id="42" name="CustomShape 2"/>
          <p:cNvSpPr/>
          <p:nvPr/>
        </p:nvSpPr>
        <p:spPr>
          <a:xfrm>
            <a:off x="551520" y="1513800"/>
            <a:ext cx="7054560" cy="4002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fi-FI" sz="2100">
                <a:solidFill>
                  <a:srgbClr val="000000"/>
                </a:solidFill>
                <a:latin typeface="Arial"/>
                <a:ea typeface="ＭＳ Ｐゴシック"/>
              </a:rPr>
              <a:t>IMSI-catchers</a:t>
            </a:r>
            <a:endParaRPr/>
          </a:p>
          <a:p>
            <a:pPr>
              <a:lnSpc>
                <a:spcPct val="100000"/>
              </a:lnSpc>
            </a:pPr>
            <a:r>
              <a:rPr b="1" lang="fi-FI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IMSI-catchers violates privacy</a:t>
            </a:r>
            <a:endParaRPr/>
          </a:p>
          <a:p>
            <a:pPr>
              <a:lnSpc>
                <a:spcPct val="100000"/>
              </a:lnSpc>
            </a:pP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IMSI-catchers need to be defeated</a:t>
            </a:r>
            <a:endParaRPr/>
          </a:p>
          <a:p>
            <a:pPr>
              <a:lnSpc>
                <a:spcPct val="100000"/>
              </a:lnSpc>
            </a:pP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Pseudonym based solutions have been proposed</a:t>
            </a:r>
            <a:endParaRPr/>
          </a:p>
          <a:p>
            <a:pPr>
              <a:lnSpc>
                <a:spcPct val="100000"/>
              </a:lnSpc>
            </a:pP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Psedonym based solutions are vulerable to DoS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i-FI" sz="2100">
                <a:solidFill>
                  <a:srgbClr val="000000"/>
                </a:solidFill>
                <a:latin typeface="Arial"/>
                <a:ea typeface="ＭＳ Ｐゴシック"/>
              </a:rPr>
              <a:t>DoS Attack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i-FI" sz="2100">
                <a:solidFill>
                  <a:srgbClr val="000000"/>
                </a:solidFill>
                <a:latin typeface="Arial"/>
                <a:ea typeface="ＭＳ Ｐゴシック"/>
              </a:rPr>
              <a:t>We describe a distributed DoS attack that brings a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i-FI" sz="2000">
                <a:solidFill>
                  <a:srgbClr val="000000"/>
                </a:solidFill>
                <a:latin typeface="Arial"/>
                <a:ea typeface="MS PGothic"/>
              </a:rPr>
              <a:t>whole network operator out of service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i-FI" sz="2000">
                <a:solidFill>
                  <a:srgbClr val="000000"/>
                </a:solidFill>
                <a:latin typeface="Arial"/>
                <a:ea typeface="MS PGothic"/>
              </a:rPr>
              <a:t>In the DoS attack all the users lose synchronization of the pseudonyms with the home network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i-FI" sz="2000">
                <a:solidFill>
                  <a:srgbClr val="000000"/>
                </a:solidFill>
                <a:latin typeface="Arial"/>
                <a:ea typeface="MS PGothic"/>
              </a:rPr>
              <a:t>We propose solution to fight against the DoS attack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fi-FI" sz="2000">
                <a:solidFill>
                  <a:srgbClr val="000000"/>
                </a:solidFill>
                <a:latin typeface="Arial"/>
                <a:ea typeface="MS PGothic"/>
              </a:rPr>
              <a:t>Our solution still defeats the IMSI catchers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10776600" y="6365880"/>
            <a:ext cx="790920" cy="1584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CustomShape 4"/>
          <p:cNvSpPr/>
          <p:nvPr/>
        </p:nvSpPr>
        <p:spPr>
          <a:xfrm>
            <a:off x="10833480" y="75960"/>
            <a:ext cx="1290600" cy="321120"/>
          </a:xfrm>
          <a:prstGeom prst="ellipse">
            <a:avLst/>
          </a:prstGeom>
          <a:solidFill>
            <a:srgbClr val="002f6c"/>
          </a:solidFill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fi-FI" sz="1100">
                <a:solidFill>
                  <a:srgbClr val="ffffff"/>
                </a:solidFill>
                <a:latin typeface="Arial"/>
              </a:rPr>
              <a:t>Poster</a:t>
            </a:r>
            <a:endParaRPr/>
          </a:p>
        </p:txBody>
      </p:sp>
      <p:pic>
        <p:nvPicPr>
          <p:cNvPr id="45" name="Picture 8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4000" y="5985360"/>
            <a:ext cx="813240" cy="75996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632000" y="2879640"/>
            <a:ext cx="4388040" cy="2376000"/>
          </a:xfrm>
          <a:prstGeom prst="rect">
            <a:avLst/>
          </a:prstGeom>
          <a:ln>
            <a:noFill/>
          </a:ln>
        </p:spPr>
      </p:pic>
      <p:sp>
        <p:nvSpPr>
          <p:cNvPr id="47" name="CustomShape 5"/>
          <p:cNvSpPr/>
          <p:nvPr/>
        </p:nvSpPr>
        <p:spPr>
          <a:xfrm>
            <a:off x="8136000" y="5184000"/>
            <a:ext cx="3599640" cy="503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lang="fi-FI">
                <a:latin typeface="Arial"/>
              </a:rPr>
              <a:t>Fig: Solution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