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9"/>
  </p:notesMasterIdLst>
  <p:handoutMasterIdLst>
    <p:handoutMasterId r:id="rId40"/>
  </p:handoutMasterIdLst>
  <p:sldIdLst>
    <p:sldId id="307" r:id="rId5"/>
    <p:sldId id="308" r:id="rId6"/>
    <p:sldId id="258" r:id="rId7"/>
    <p:sldId id="259" r:id="rId8"/>
    <p:sldId id="260" r:id="rId9"/>
    <p:sldId id="261" r:id="rId10"/>
    <p:sldId id="337" r:id="rId11"/>
    <p:sldId id="288" r:id="rId12"/>
    <p:sldId id="291" r:id="rId13"/>
    <p:sldId id="289" r:id="rId14"/>
    <p:sldId id="290" r:id="rId15"/>
    <p:sldId id="293" r:id="rId16"/>
    <p:sldId id="262" r:id="rId17"/>
    <p:sldId id="338" r:id="rId18"/>
    <p:sldId id="264" r:id="rId19"/>
    <p:sldId id="266" r:id="rId20"/>
    <p:sldId id="265" r:id="rId21"/>
    <p:sldId id="267" r:id="rId22"/>
    <p:sldId id="339" r:id="rId23"/>
    <p:sldId id="340" r:id="rId24"/>
    <p:sldId id="341" r:id="rId25"/>
    <p:sldId id="342" r:id="rId26"/>
    <p:sldId id="343" r:id="rId27"/>
    <p:sldId id="344" r:id="rId28"/>
    <p:sldId id="278" r:id="rId29"/>
    <p:sldId id="286" r:id="rId30"/>
    <p:sldId id="279" r:id="rId31"/>
    <p:sldId id="280" r:id="rId32"/>
    <p:sldId id="281" r:id="rId33"/>
    <p:sldId id="345" r:id="rId34"/>
    <p:sldId id="346" r:id="rId35"/>
    <p:sldId id="347" r:id="rId36"/>
    <p:sldId id="285" r:id="rId37"/>
    <p:sldId id="284"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2" d="100"/>
          <a:sy n="82" d="100"/>
        </p:scale>
        <p:origin x="902" y="9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10/13/2022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10/13/2022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10/13/2022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10/13/2022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10/13/2022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10/13/2022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md </a:t>
            </a:r>
            <a:r>
              <a:rPr lang="en-US" b="1" dirty="0" err="1">
                <a:solidFill>
                  <a:schemeClr val="tx1"/>
                </a:solidFill>
                <a:effectLst>
                  <a:outerShdw blurRad="38100" dist="38100" dir="2700000" algn="tl">
                    <a:srgbClr val="000000">
                      <a:alpha val="43137"/>
                    </a:srgbClr>
                  </a:outerShdw>
                </a:effectLst>
              </a:rPr>
              <a:t>moisuddin</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106" y="-1828800"/>
            <a:ext cx="10284321" cy="6856214"/>
          </a:xfrm>
          <a:prstGeom prst="rect">
            <a:avLst/>
          </a:prstGeom>
        </p:spPr>
      </p:pic>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286" y="2089721"/>
            <a:ext cx="8218070" cy="4651738"/>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380764" y="1876830"/>
            <a:ext cx="9055916" cy="4615247"/>
          </a:xfrm>
        </p:spPr>
      </p:pic>
      <p:pic>
        <p:nvPicPr>
          <p:cNvPr id="4" name="Picture 3">
            <a:extLst>
              <a:ext uri="{FF2B5EF4-FFF2-40B4-BE49-F238E27FC236}">
                <a16:creationId xmlns:a16="http://schemas.microsoft.com/office/drawing/2014/main" id="{28990DDA-22C7-451C-83A2-C2473A056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242" y="2239388"/>
            <a:ext cx="9655835" cy="4252689"/>
          </a:xfrm>
        </p:spPr>
      </p:pic>
      <p:pic>
        <p:nvPicPr>
          <p:cNvPr id="4" name="Picture 3">
            <a:extLst>
              <a:ext uri="{FF2B5EF4-FFF2-40B4-BE49-F238E27FC236}">
                <a16:creationId xmlns:a16="http://schemas.microsoft.com/office/drawing/2014/main" id="{3513DB5E-A46F-4F19-AB1C-458FC8BAF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p:txBody>
          <a:bodyPr>
            <a:normAutofit/>
          </a:bodyPr>
          <a:lstStyle/>
          <a:p>
            <a:r>
              <a:rPr lang="en-US" sz="3999" dirty="0">
                <a:latin typeface="Times New Roman" panose="02020603050405020304" pitchFamily="18" charset="0"/>
                <a:cs typeface="Times New Roman" panose="02020603050405020304" pitchFamily="18" charset="0"/>
              </a:rPr>
              <a:t>Column Dropped</a:t>
            </a:r>
            <a:endParaRPr lang="en-IN" sz="39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p:txBody>
          <a:bodyPr>
            <a:normAutofit fontScale="92500"/>
          </a:bodyPr>
          <a:lstStyle/>
          <a:p>
            <a:r>
              <a:rPr lang="en-US" dirty="0"/>
              <a:t>The columns that are going to be drop are Utilities. They are strings , cannot be categorized and don’t contribute much to the outcome.</a:t>
            </a:r>
            <a:endParaRPr lang="en-IN" dirty="0"/>
          </a:p>
        </p:txBody>
      </p:sp>
      <p:pic>
        <p:nvPicPr>
          <p:cNvPr id="4" name="Picture 3">
            <a:extLst>
              <a:ext uri="{FF2B5EF4-FFF2-40B4-BE49-F238E27FC236}">
                <a16:creationId xmlns:a16="http://schemas.microsoft.com/office/drawing/2014/main" id="{1384D0D1-3D01-4C71-B2A2-4A6A30EE7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7981" y="2200825"/>
            <a:ext cx="10512862" cy="3600639"/>
          </a:xfrm>
          <a:prstGeom prst="rect">
            <a:avLst/>
          </a:prstGeom>
          <a:noFill/>
          <a:ln>
            <a:noFill/>
          </a:ln>
        </p:spPr>
      </p:pic>
      <p:pic>
        <p:nvPicPr>
          <p:cNvPr id="5" name="Picture 4">
            <a:extLst>
              <a:ext uri="{FF2B5EF4-FFF2-40B4-BE49-F238E27FC236}">
                <a16:creationId xmlns:a16="http://schemas.microsoft.com/office/drawing/2014/main" id="{6F3EFC8D-71AF-43D7-8040-1A21DE72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863" y="3886200"/>
            <a:ext cx="5730017" cy="2596474"/>
          </a:xfrm>
          <a:prstGeom prst="rect">
            <a:avLst/>
          </a:prstGeom>
          <a:noFill/>
          <a:ln>
            <a:noFill/>
          </a:ln>
        </p:spPr>
      </p:pic>
      <p:pic>
        <p:nvPicPr>
          <p:cNvPr id="5" name="Picture 4">
            <a:extLst>
              <a:ext uri="{FF2B5EF4-FFF2-40B4-BE49-F238E27FC236}">
                <a16:creationId xmlns:a16="http://schemas.microsoft.com/office/drawing/2014/main" id="{152C6116-F1B2-4D9F-82AE-D2486B092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1066800"/>
            <a:ext cx="5091580" cy="1574808"/>
          </a:xfrm>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4" name="Picture Placeholder 3">
            <a:extLst>
              <a:ext uri="{FF2B5EF4-FFF2-40B4-BE49-F238E27FC236}">
                <a16:creationId xmlns:a16="http://schemas.microsoft.com/office/drawing/2014/main" id="{FE3251E7-7E7F-4972-B416-2081DDC9A72E}"/>
              </a:ext>
            </a:extLst>
          </p:cNvPr>
          <p:cNvSpPr>
            <a:spLocks noGrp="1"/>
          </p:cNvSpPr>
          <p:nvPr>
            <p:ph type="pic" idx="1"/>
          </p:nvPr>
        </p:nvSpPr>
        <p:spPr>
          <a:xfrm>
            <a:off x="5638819" y="1053132"/>
            <a:ext cx="6170593" cy="4872356"/>
          </a:xfrm>
        </p:spPr>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212" y="1066800"/>
            <a:ext cx="5904080" cy="4738068"/>
          </a:xfrm>
          <a:prstGeom prst="rect">
            <a:avLst/>
          </a:prstGeom>
          <a:noFill/>
          <a:ln>
            <a:noFill/>
          </a:ln>
        </p:spPr>
      </p:pic>
      <p:pic>
        <p:nvPicPr>
          <p:cNvPr id="6" name="Picture 5">
            <a:extLst>
              <a:ext uri="{FF2B5EF4-FFF2-40B4-BE49-F238E27FC236}">
                <a16:creationId xmlns:a16="http://schemas.microsoft.com/office/drawing/2014/main" id="{EE12047D-A8E2-487E-9971-35C93E6DD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569" y="105641"/>
            <a:ext cx="3931213" cy="1952117"/>
          </a:xfrm>
        </p:spPr>
        <p:txBody>
          <a:bodyPr>
            <a:noAutofit/>
          </a:bodyPr>
          <a:lstStyle/>
          <a:p>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normAutofit fontScale="92500" lnSpcReduction="10000"/>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181838" y="667469"/>
            <a:ext cx="6170593" cy="5304043"/>
          </a:xfrm>
          <a:prstGeom prst="rect">
            <a:avLst/>
          </a:prstGeom>
        </p:spPr>
      </p:pic>
      <p:pic>
        <p:nvPicPr>
          <p:cNvPr id="6" name="Picture 5">
            <a:extLst>
              <a:ext uri="{FF2B5EF4-FFF2-40B4-BE49-F238E27FC236}">
                <a16:creationId xmlns:a16="http://schemas.microsoft.com/office/drawing/2014/main" id="{8EE22357-5FB6-4C7F-8CB2-D1119E8D8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339" y="2514600"/>
            <a:ext cx="9580147" cy="3999664"/>
          </a:xfrm>
          <a:prstGeom prst="rect">
            <a:avLst/>
          </a:prstGeom>
        </p:spPr>
      </p:pic>
      <p:pic>
        <p:nvPicPr>
          <p:cNvPr id="5" name="Picture 4">
            <a:extLst>
              <a:ext uri="{FF2B5EF4-FFF2-40B4-BE49-F238E27FC236}">
                <a16:creationId xmlns:a16="http://schemas.microsoft.com/office/drawing/2014/main" id="{6A55309B-A292-4422-8615-95CFD5A53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301164" y="1826724"/>
            <a:ext cx="9586496" cy="4348841"/>
          </a:xfrm>
          <a:prstGeom prst="rect">
            <a:avLst/>
          </a:prstGeom>
        </p:spPr>
      </p:pic>
      <p:pic>
        <p:nvPicPr>
          <p:cNvPr id="5" name="Picture 4">
            <a:extLst>
              <a:ext uri="{FF2B5EF4-FFF2-40B4-BE49-F238E27FC236}">
                <a16:creationId xmlns:a16="http://schemas.microsoft.com/office/drawing/2014/main" id="{4C3776B4-94CC-4EDC-9DC9-B27BF081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p:txBody>
          <a:bodyPr>
            <a:normAutofit fontScale="90000"/>
          </a:bodyPr>
          <a:lstStyle/>
          <a:p>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pic>
        <p:nvPicPr>
          <p:cNvPr id="9" name="Picture 8">
            <a:extLst>
              <a:ext uri="{FF2B5EF4-FFF2-40B4-BE49-F238E27FC236}">
                <a16:creationId xmlns:a16="http://schemas.microsoft.com/office/drawing/2014/main" id="{55B92B76-5EBC-4448-B7BA-EFC138AED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pic>
        <p:nvPicPr>
          <p:cNvPr id="9" name="Picture 8">
            <a:extLst>
              <a:ext uri="{FF2B5EF4-FFF2-40B4-BE49-F238E27FC236}">
                <a16:creationId xmlns:a16="http://schemas.microsoft.com/office/drawing/2014/main" id="{89610461-F55B-42A3-A77A-6AFF6BCDA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pic>
        <p:nvPicPr>
          <p:cNvPr id="7" name="Picture 6">
            <a:extLst>
              <a:ext uri="{FF2B5EF4-FFF2-40B4-BE49-F238E27FC236}">
                <a16:creationId xmlns:a16="http://schemas.microsoft.com/office/drawing/2014/main" id="{6B9C65AA-E42C-4ECF-ABB6-74D97B6D7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pic>
        <p:nvPicPr>
          <p:cNvPr id="4" name="Picture 3">
            <a:extLst>
              <a:ext uri="{FF2B5EF4-FFF2-40B4-BE49-F238E27FC236}">
                <a16:creationId xmlns:a16="http://schemas.microsoft.com/office/drawing/2014/main" id="{49830F2F-EFF9-4330-BECD-CEB90581C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pic>
        <p:nvPicPr>
          <p:cNvPr id="7" name="Picture 6">
            <a:extLst>
              <a:ext uri="{FF2B5EF4-FFF2-40B4-BE49-F238E27FC236}">
                <a16:creationId xmlns:a16="http://schemas.microsoft.com/office/drawing/2014/main" id="{5E8E881E-C78E-4852-B56E-42622F17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normAutofit fontScale="92500" lnSpcReduction="20000"/>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799"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r>
              <a:rPr lang="en-IN" sz="1799"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pic>
        <p:nvPicPr>
          <p:cNvPr id="4" name="Picture 3">
            <a:extLst>
              <a:ext uri="{FF2B5EF4-FFF2-40B4-BE49-F238E27FC236}">
                <a16:creationId xmlns:a16="http://schemas.microsoft.com/office/drawing/2014/main" id="{644CB979-A4F9-407B-912D-82A885652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569" y="2505316"/>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0592" y="2505316"/>
            <a:ext cx="5181838" cy="99986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BA075AB-5A7F-422B-AF0A-8D6D27884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p:txBody>
          <a:bodyPr>
            <a:normAutofit fontScale="55000" lnSpcReduction="2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a:t>
            </a:r>
            <a:r>
              <a:rPr lang="en-US" sz="2799" dirty="0" err="1">
                <a:solidFill>
                  <a:schemeClr val="bg1"/>
                </a:solidFill>
                <a:latin typeface="Times New Roman" panose="02020603050405020304" pitchFamily="18" charset="0"/>
                <a:cs typeface="Times New Roman" panose="02020603050405020304" pitchFamily="18" charset="0"/>
              </a:rPr>
              <a:t>XGBoost</a:t>
            </a:r>
            <a:r>
              <a:rPr lang="en-US" sz="2799" dirty="0">
                <a:solidFill>
                  <a:schemeClr val="bg1"/>
                </a:solidFill>
                <a:latin typeface="Times New Roman" panose="02020603050405020304" pitchFamily="18" charset="0"/>
                <a:cs typeface="Times New Roman" panose="02020603050405020304" pitchFamily="18" charset="0"/>
              </a:rPr>
              <a:t> Hyper parameter Tuning i.e.,R2 score = 86.79 and 89.15 respectively. Finally, </a:t>
            </a:r>
            <a:r>
              <a:rPr lang="en-US" sz="2799" dirty="0" err="1">
                <a:solidFill>
                  <a:schemeClr val="bg1"/>
                </a:solidFill>
                <a:latin typeface="Times New Roman" panose="02020603050405020304" pitchFamily="18" charset="0"/>
                <a:cs typeface="Times New Roman" panose="02020603050405020304" pitchFamily="18" charset="0"/>
              </a:rPr>
              <a:t>XGBoost</a:t>
            </a:r>
            <a:r>
              <a:rPr lang="en-US" sz="2799" dirty="0">
                <a:solidFill>
                  <a:schemeClr val="bg1"/>
                </a:solidFill>
                <a:latin typeface="Times New Roman" panose="02020603050405020304" pitchFamily="18" charset="0"/>
                <a:cs typeface="Times New Roman" panose="02020603050405020304" pitchFamily="18" charset="0"/>
              </a:rPr>
              <a:t> has better R2 score.so this is our best model for these dataset. </a:t>
            </a:r>
            <a:endParaRPr lang="en-IN" sz="2799"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AEF8EE-31BA-47CE-842A-2DF33DB0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279" y="2333912"/>
            <a:ext cx="4425024" cy="3599511"/>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170593" y="2438659"/>
            <a:ext cx="4812953" cy="3494764"/>
          </a:xfrm>
        </p:spPr>
      </p:pic>
      <p:pic>
        <p:nvPicPr>
          <p:cNvPr id="7" name="Picture 6">
            <a:extLst>
              <a:ext uri="{FF2B5EF4-FFF2-40B4-BE49-F238E27FC236}">
                <a16:creationId xmlns:a16="http://schemas.microsoft.com/office/drawing/2014/main" id="{4C9C4AAF-0A07-4B4E-A1F2-465260BBD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2037819" y="1838739"/>
            <a:ext cx="6097692" cy="4018503"/>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837981" y="213137"/>
            <a:ext cx="11445986" cy="163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199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pic>
        <p:nvPicPr>
          <p:cNvPr id="6" name="Picture 5">
            <a:extLst>
              <a:ext uri="{FF2B5EF4-FFF2-40B4-BE49-F238E27FC236}">
                <a16:creationId xmlns:a16="http://schemas.microsoft.com/office/drawing/2014/main" id="{5AED3C8F-9675-4C1B-AA54-F0E650BC7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fontScale="77500" lnSpcReduction="20000"/>
          </a:bodyPr>
          <a:lstStyle/>
          <a:p>
            <a:r>
              <a:rPr lang="en-IN" sz="1799" dirty="0">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1799" dirty="0" err="1">
                <a:latin typeface="Times New Roman" panose="02020603050405020304" pitchFamily="18" charset="0"/>
                <a:ea typeface="Times New Roman" panose="02020603050405020304" pitchFamily="18" charset="0"/>
              </a:rPr>
              <a:t>XGBoost</a:t>
            </a:r>
            <a:r>
              <a:rPr lang="en-IN" sz="1799" dirty="0">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endParaRPr lang="en-IN" dirty="0"/>
          </a:p>
        </p:txBody>
      </p:sp>
      <p:pic>
        <p:nvPicPr>
          <p:cNvPr id="4" name="Picture 3">
            <a:extLst>
              <a:ext uri="{FF2B5EF4-FFF2-40B4-BE49-F238E27FC236}">
                <a16:creationId xmlns:a16="http://schemas.microsoft.com/office/drawing/2014/main" id="{897E2AE5-9DC1-4433-81FD-99F0B1E4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3830" y="2743200"/>
            <a:ext cx="11492781"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7" name="Picture 6">
            <a:extLst>
              <a:ext uri="{FF2B5EF4-FFF2-40B4-BE49-F238E27FC236}">
                <a16:creationId xmlns:a16="http://schemas.microsoft.com/office/drawing/2014/main" id="{1F3411CE-86C2-4586-BBD0-D9D8BBAE4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p:txBody>
          <a:bodyPr/>
          <a:lstStyle/>
          <a:p>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5216" y="2820274"/>
            <a:ext cx="5072590" cy="3053712"/>
          </a:xfrm>
          <a:prstGeom prst="rect">
            <a:avLst/>
          </a:prstGeom>
        </p:spPr>
      </p:pic>
      <p:pic>
        <p:nvPicPr>
          <p:cNvPr id="9" name="Picture 8">
            <a:extLst>
              <a:ext uri="{FF2B5EF4-FFF2-40B4-BE49-F238E27FC236}">
                <a16:creationId xmlns:a16="http://schemas.microsoft.com/office/drawing/2014/main" id="{2C9FCCBF-DE43-43D0-BBCA-B3A23A863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p:txBody>
          <a:bodyPr>
            <a:normAutofit/>
          </a:bodyPr>
          <a:lstStyle/>
          <a:p>
            <a:r>
              <a:rPr lang="en-IN" sz="4399" b="1" dirty="0">
                <a:solidFill>
                  <a:schemeClr val="tx1"/>
                </a:solidFill>
                <a:latin typeface="Times New Roman" panose="02020603050405020304" pitchFamily="18" charset="0"/>
                <a:ea typeface="Times New Roman" panose="02020603050405020304" pitchFamily="18" charset="0"/>
              </a:rPr>
              <a:t>Common Important Features:</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p:txBody>
          <a:bodyPr>
            <a:normAutofit fontScale="92500" lnSpcReduction="10000"/>
          </a:bodyPr>
          <a:lstStyle/>
          <a:p>
            <a:r>
              <a:rPr lang="en-IN" sz="1799" dirty="0">
                <a:latin typeface="Times New Roman" panose="02020603050405020304" pitchFamily="18" charset="0"/>
                <a:ea typeface="Times New Roman" panose="02020603050405020304" pitchFamily="18" charset="0"/>
              </a:rPr>
              <a:t>Now, let us see which features are among the most important features for both </a:t>
            </a:r>
            <a:r>
              <a:rPr lang="en-IN" sz="1799" dirty="0" err="1">
                <a:latin typeface="Times New Roman" panose="02020603050405020304" pitchFamily="18" charset="0"/>
                <a:ea typeface="Times New Roman" panose="02020603050405020304" pitchFamily="18" charset="0"/>
              </a:rPr>
              <a:t>XGBoost</a:t>
            </a:r>
            <a:r>
              <a:rPr lang="en-IN" sz="1799" dirty="0">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endParaRPr lang="en-IN" dirty="0"/>
          </a:p>
        </p:txBody>
      </p:sp>
      <p:pic>
        <p:nvPicPr>
          <p:cNvPr id="4" name="Picture 3">
            <a:extLst>
              <a:ext uri="{FF2B5EF4-FFF2-40B4-BE49-F238E27FC236}">
                <a16:creationId xmlns:a16="http://schemas.microsoft.com/office/drawing/2014/main" id="{B5949E85-C991-469C-A73F-3CEE245A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pic>
        <p:nvPicPr>
          <p:cNvPr id="5" name="Picture 4">
            <a:extLst>
              <a:ext uri="{FF2B5EF4-FFF2-40B4-BE49-F238E27FC236}">
                <a16:creationId xmlns:a16="http://schemas.microsoft.com/office/drawing/2014/main" id="{6AC57C97-C5E6-4058-A1F4-50E12B761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501158" y="4924012"/>
            <a:ext cx="8767517" cy="933255"/>
          </a:xfrm>
          <a:prstGeom prst="rect">
            <a:avLst/>
          </a:prstGeom>
        </p:spPr>
      </p:pic>
      <p:pic>
        <p:nvPicPr>
          <p:cNvPr id="5" name="Picture 4">
            <a:extLst>
              <a:ext uri="{FF2B5EF4-FFF2-40B4-BE49-F238E27FC236}">
                <a16:creationId xmlns:a16="http://schemas.microsoft.com/office/drawing/2014/main" id="{4FDDDFA9-5C00-4037-8870-9BBCC9759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34</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4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4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400" dirty="0">
                <a:effectLst/>
                <a:latin typeface="Arial MT"/>
                <a:ea typeface="Arial MT"/>
                <a:cs typeface="Arial MT"/>
              </a:rPr>
              <a:t>2. How do these variables describe the price of the house?</a:t>
            </a: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4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4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10" name="Picture 9">
            <a:extLst>
              <a:ext uri="{FF2B5EF4-FFF2-40B4-BE49-F238E27FC236}">
                <a16:creationId xmlns:a16="http://schemas.microsoft.com/office/drawing/2014/main" id="{169ACF10-5651-4C82-A9A7-36D03CCC1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1919253" y="1828800"/>
            <a:ext cx="8823359" cy="1915647"/>
          </a:xfrm>
        </p:spPr>
        <p:txBody>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pic>
        <p:nvPicPr>
          <p:cNvPr id="4" name="Picture 3">
            <a:extLst>
              <a:ext uri="{FF2B5EF4-FFF2-40B4-BE49-F238E27FC236}">
                <a16:creationId xmlns:a16="http://schemas.microsoft.com/office/drawing/2014/main" id="{82A62EB3-ED9F-426E-85C2-039416970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01A6BF-16AC-485C-B808-6A7178298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92500" lnSpcReduction="10000"/>
          </a:bodyPr>
          <a:lstStyle/>
          <a:p>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solidFill>
                  <a:schemeClr val="bg1"/>
                </a:solidFill>
                <a:latin typeface="Times New Roman" panose="02020603050405020304" pitchFamily="18" charset="0"/>
                <a:cs typeface="Times New Roman" panose="02020603050405020304" pitchFamily="18" charset="0"/>
              </a:rPr>
              <a:t>datset</a:t>
            </a:r>
            <a:r>
              <a:rPr lang="en-IN" dirty="0">
                <a:solidFill>
                  <a:schemeClr val="bg1"/>
                </a:solidFill>
                <a:latin typeface="Times New Roman" panose="02020603050405020304" pitchFamily="18" charset="0"/>
                <a:cs typeface="Times New Roman" panose="02020603050405020304" pitchFamily="18" charset="0"/>
              </a:rPr>
              <a: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E39E0BF-E80B-440F-B065-E1CBEBEAE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D1114-94C0-4AEA-B179-A2254EF7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2681252" y="457200"/>
            <a:ext cx="8823360" cy="3329581"/>
          </a:xfrm>
        </p:spPr>
        <p:txBody>
          <a:bodyPr>
            <a:normAutofit/>
          </a:bodyPr>
          <a:lstStyle/>
          <a:p>
            <a:r>
              <a:rPr lang="en-US" sz="6598" dirty="0">
                <a:latin typeface="Times New Roman" panose="02020603050405020304" pitchFamily="18" charset="0"/>
                <a:cs typeface="Times New Roman" panose="02020603050405020304" pitchFamily="18" charset="0"/>
              </a:rPr>
              <a:t>Visualization</a:t>
            </a:r>
            <a:endParaRPr lang="en-IN" sz="6598"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F3184C-7888-419C-A3AA-D1512B83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1046</TotalTime>
  <Words>1989</Words>
  <Application>Microsoft Office PowerPoint</Application>
  <PresentationFormat>Custom</PresentationFormat>
  <Paragraphs>276</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MT</vt:lpstr>
      <vt:lpstr>Calibri</vt:lpstr>
      <vt:lpstr>Calibri Light</vt:lpstr>
      <vt:lpstr>Century Gothic</vt:lpstr>
      <vt:lpstr>Constantia</vt:lpstr>
      <vt:lpstr>Times New Roman</vt:lpstr>
      <vt:lpstr>Wingdings</vt:lpstr>
      <vt:lpstr>Wingdings 3</vt:lpstr>
      <vt:lpstr>Ion</vt:lpstr>
      <vt:lpstr>HOUSING PRICE PREDICTION PRESENTATION</vt:lpstr>
      <vt:lpstr>Agenda:</vt:lpstr>
      <vt:lpstr>INTRODUCTION</vt:lpstr>
      <vt:lpstr>PowerPoint Presentation</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shaik mois</cp:lastModifiedBy>
  <cp:revision>5</cp:revision>
  <dcterms:created xsi:type="dcterms:W3CDTF">2021-09-16T06:05:54Z</dcterms:created>
  <dcterms:modified xsi:type="dcterms:W3CDTF">2022-10-13T10:03:30Z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