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5"/>
  </p:notesMasterIdLst>
  <p:sldIdLst>
    <p:sldId id="278" r:id="rId2"/>
    <p:sldId id="279" r:id="rId3"/>
    <p:sldId id="280" r:id="rId4"/>
    <p:sldId id="281" r:id="rId5"/>
    <p:sldId id="294" r:id="rId6"/>
    <p:sldId id="283" r:id="rId7"/>
    <p:sldId id="284" r:id="rId8"/>
    <p:sldId id="298" r:id="rId9"/>
    <p:sldId id="332" r:id="rId10"/>
    <p:sldId id="334" r:id="rId11"/>
    <p:sldId id="358" r:id="rId12"/>
    <p:sldId id="369" r:id="rId13"/>
    <p:sldId id="300" r:id="rId14"/>
    <p:sldId id="326" r:id="rId15"/>
    <p:sldId id="328" r:id="rId16"/>
    <p:sldId id="375" r:id="rId17"/>
    <p:sldId id="317" r:id="rId18"/>
    <p:sldId id="381" r:id="rId19"/>
    <p:sldId id="382" r:id="rId20"/>
    <p:sldId id="318" r:id="rId21"/>
    <p:sldId id="383" r:id="rId22"/>
    <p:sldId id="313" r:id="rId23"/>
    <p:sldId id="319" r:id="rId24"/>
    <p:sldId id="321" r:id="rId25"/>
    <p:sldId id="324" r:id="rId26"/>
    <p:sldId id="376" r:id="rId27"/>
    <p:sldId id="377" r:id="rId28"/>
    <p:sldId id="322" r:id="rId29"/>
    <p:sldId id="282" r:id="rId30"/>
    <p:sldId id="384" r:id="rId31"/>
    <p:sldId id="350" r:id="rId32"/>
    <p:sldId id="370" r:id="rId33"/>
    <p:sldId id="293"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105" d="100"/>
          <a:sy n="105" d="100"/>
        </p:scale>
        <p:origin x="222" y="11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766482" y="1026942"/>
            <a:ext cx="10670552" cy="1209821"/>
          </a:xfrm>
        </p:spPr>
        <p:txBody>
          <a:bodyPr/>
          <a:lstStyle/>
          <a:p>
            <a:r>
              <a:rPr lang="en-IN" sz="3200" b="1" i="0" dirty="0">
                <a:effectLst/>
                <a:latin typeface="Arial Black" panose="020B0A04020102020204" pitchFamily="34" charset="0"/>
              </a:rPr>
              <a:t>Rating prediction project</a:t>
            </a:r>
            <a:endParaRPr lang="en-IN" sz="3200" dirty="0">
              <a:latin typeface="Arial Black" panose="020B0A04020102020204" pitchFamily="34" charset="0"/>
            </a:endParaRPr>
          </a:p>
        </p:txBody>
      </p:sp>
      <p:pic>
        <p:nvPicPr>
          <p:cNvPr id="1027" name="Picture 3" descr="Importance of 5 star reviews and ratings | Debut Infotech">
            <a:extLst>
              <a:ext uri="{FF2B5EF4-FFF2-40B4-BE49-F238E27FC236}">
                <a16:creationId xmlns:a16="http://schemas.microsoft.com/office/drawing/2014/main" id="{0BECC94D-6BB6-EAC3-A387-9F398B51F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106" y="2782443"/>
            <a:ext cx="549592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7267370" y="3723701"/>
            <a:ext cx="4169664" cy="2176272"/>
          </a:xfrm>
        </p:spPr>
        <p:txBody>
          <a:bodyPr/>
          <a:lstStyle/>
          <a:p>
            <a:endParaRPr lang="en-US" dirty="0"/>
          </a:p>
          <a:p>
            <a:r>
              <a:rPr lang="en-US" b="1" dirty="0"/>
              <a:t>Prepared by</a:t>
            </a:r>
            <a:r>
              <a:rPr lang="en-US" dirty="0"/>
              <a:t>: </a:t>
            </a:r>
            <a:r>
              <a:rPr lang="en-US" dirty="0" err="1"/>
              <a:t>MD.Moisuddin</a:t>
            </a:r>
            <a:endParaRPr lang="en-US" dirty="0"/>
          </a:p>
          <a:p>
            <a:endParaRPr lang="en-US" dirty="0"/>
          </a:p>
          <a:p>
            <a:r>
              <a:rPr lang="en-US" b="1" dirty="0"/>
              <a:t>SME Name: </a:t>
            </a:r>
            <a:r>
              <a:rPr lang="en-US" dirty="0"/>
              <a:t>Mohd Kashif</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3074" name="Picture 1">
            <a:extLst>
              <a:ext uri="{FF2B5EF4-FFF2-40B4-BE49-F238E27FC236}">
                <a16:creationId xmlns:a16="http://schemas.microsoft.com/office/drawing/2014/main" id="{58416DC5-B983-5FD3-5BF2-D6C3A1C8E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851927"/>
            <a:ext cx="573405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D95BCAA3-39CA-F845-409F-52901E531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988" y="851927"/>
            <a:ext cx="59912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
            <a:extLst>
              <a:ext uri="{FF2B5EF4-FFF2-40B4-BE49-F238E27FC236}">
                <a16:creationId xmlns:a16="http://schemas.microsoft.com/office/drawing/2014/main" id="{D03FE4BC-C5E3-976F-5C50-87ADD18F1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5988" y="5731435"/>
            <a:ext cx="5761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098" name="Picture 1">
            <a:extLst>
              <a:ext uri="{FF2B5EF4-FFF2-40B4-BE49-F238E27FC236}">
                <a16:creationId xmlns:a16="http://schemas.microsoft.com/office/drawing/2014/main" id="{EC1FBA0D-5050-9A5A-1BB2-639301244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916" y="411797"/>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
            <a:extLst>
              <a:ext uri="{FF2B5EF4-FFF2-40B4-BE49-F238E27FC236}">
                <a16:creationId xmlns:a16="http://schemas.microsoft.com/office/drawing/2014/main" id="{6B59FB2C-D695-5D85-7007-3C6632C9B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1056481"/>
            <a:ext cx="5761037"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a:extLst>
              <a:ext uri="{FF2B5EF4-FFF2-40B4-BE49-F238E27FC236}">
                <a16:creationId xmlns:a16="http://schemas.microsoft.com/office/drawing/2014/main" id="{6FC838D1-1CA0-BBE4-6207-3CBDCA7F3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056481"/>
            <a:ext cx="58515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
            <a:extLst>
              <a:ext uri="{FF2B5EF4-FFF2-40B4-BE49-F238E27FC236}">
                <a16:creationId xmlns:a16="http://schemas.microsoft.com/office/drawing/2014/main" id="{CC241A2B-D34D-E208-2E99-9A7FCFD206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62" y="3695076"/>
            <a:ext cx="5761037"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5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122" name="Picture 1">
            <a:extLst>
              <a:ext uri="{FF2B5EF4-FFF2-40B4-BE49-F238E27FC236}">
                <a16:creationId xmlns:a16="http://schemas.microsoft.com/office/drawing/2014/main" id="{8A18CB90-7690-FB5A-63A8-79DE406AF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025" y="594360"/>
            <a:ext cx="28479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D0A56FF3-E147-1AED-3979-589F84608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775" y="2586598"/>
            <a:ext cx="56388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1">
            <a:extLst>
              <a:ext uri="{FF2B5EF4-FFF2-40B4-BE49-F238E27FC236}">
                <a16:creationId xmlns:a16="http://schemas.microsoft.com/office/drawing/2014/main" id="{E3344E2F-7A1B-9069-2E6C-B4BD18F79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025" y="5279651"/>
            <a:ext cx="57340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863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6146" name="Picture 1">
            <a:extLst>
              <a:ext uri="{FF2B5EF4-FFF2-40B4-BE49-F238E27FC236}">
                <a16:creationId xmlns:a16="http://schemas.microsoft.com/office/drawing/2014/main" id="{CC67542F-DB77-37B1-3F9E-53A157176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69" y="457200"/>
            <a:ext cx="3932237"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id="{EE729EF4-7CD5-1A02-5B47-7495D6F3A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28" y="3321423"/>
            <a:ext cx="5724525" cy="32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1">
            <a:extLst>
              <a:ext uri="{FF2B5EF4-FFF2-40B4-BE49-F238E27FC236}">
                <a16:creationId xmlns:a16="http://schemas.microsoft.com/office/drawing/2014/main" id="{E7415B33-F8C1-88E0-0291-2E35026E93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3822" y="457200"/>
            <a:ext cx="401002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a:extLst>
              <a:ext uri="{FF2B5EF4-FFF2-40B4-BE49-F238E27FC236}">
                <a16:creationId xmlns:a16="http://schemas.microsoft.com/office/drawing/2014/main" id="{894242AE-2F25-64FD-4B25-10D3B1AEB2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1349" y="3475037"/>
            <a:ext cx="55784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086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83927"/>
            <a:ext cx="4492931" cy="906672"/>
          </a:xfrm>
          <a:prstGeom prst="rect">
            <a:avLst/>
          </a:prstGeom>
        </p:spPr>
      </p:pic>
      <p:pic>
        <p:nvPicPr>
          <p:cNvPr id="7170" name="Picture 1">
            <a:extLst>
              <a:ext uri="{FF2B5EF4-FFF2-40B4-BE49-F238E27FC236}">
                <a16:creationId xmlns:a16="http://schemas.microsoft.com/office/drawing/2014/main" id="{E8425C23-54A6-E007-9D17-53BAB4FD5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515" y="1562100"/>
            <a:ext cx="57340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
            <a:extLst>
              <a:ext uri="{FF2B5EF4-FFF2-40B4-BE49-F238E27FC236}">
                <a16:creationId xmlns:a16="http://schemas.microsoft.com/office/drawing/2014/main" id="{0481C2E1-8FC5-E96B-B1CE-ECDD904E84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515" y="3800501"/>
            <a:ext cx="57340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8ECCB32D-F10E-64AC-84A2-6EBF2BA1C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1883" y="5278464"/>
            <a:ext cx="576103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231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8195" name="Picture 1">
            <a:extLst>
              <a:ext uri="{FF2B5EF4-FFF2-40B4-BE49-F238E27FC236}">
                <a16:creationId xmlns:a16="http://schemas.microsoft.com/office/drawing/2014/main" id="{76DD0FCE-F15F-E588-A1A7-41EA92EF4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340" y="594360"/>
            <a:ext cx="1279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1">
            <a:extLst>
              <a:ext uri="{FF2B5EF4-FFF2-40B4-BE49-F238E27FC236}">
                <a16:creationId xmlns:a16="http://schemas.microsoft.com/office/drawing/2014/main" id="{5A10F093-20B8-ED08-CF53-67B4C3CFA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98" y="1320987"/>
            <a:ext cx="557847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
            <a:extLst>
              <a:ext uri="{FF2B5EF4-FFF2-40B4-BE49-F238E27FC236}">
                <a16:creationId xmlns:a16="http://schemas.microsoft.com/office/drawing/2014/main" id="{227FF6D4-9302-8A4E-A083-BF15B56A5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7335" y="594360"/>
            <a:ext cx="298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
            <a:extLst>
              <a:ext uri="{FF2B5EF4-FFF2-40B4-BE49-F238E27FC236}">
                <a16:creationId xmlns:a16="http://schemas.microsoft.com/office/drawing/2014/main" id="{EEE20F6B-8E72-B142-40DE-0AF9D6ED05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9316" y="1320987"/>
            <a:ext cx="43434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047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9218" name="Picture 1">
            <a:extLst>
              <a:ext uri="{FF2B5EF4-FFF2-40B4-BE49-F238E27FC236}">
                <a16:creationId xmlns:a16="http://schemas.microsoft.com/office/drawing/2014/main" id="{2D9BAF96-E0EC-F842-CD00-ABCA43367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257" y="731520"/>
            <a:ext cx="1247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1">
            <a:extLst>
              <a:ext uri="{FF2B5EF4-FFF2-40B4-BE49-F238E27FC236}">
                <a16:creationId xmlns:a16="http://schemas.microsoft.com/office/drawing/2014/main" id="{34A23986-9528-FD63-6D14-3477030CC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97" y="1389810"/>
            <a:ext cx="518160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
            <a:extLst>
              <a:ext uri="{FF2B5EF4-FFF2-40B4-BE49-F238E27FC236}">
                <a16:creationId xmlns:a16="http://schemas.microsoft.com/office/drawing/2014/main" id="{36CAAF92-3402-C187-53EA-8BA75C1CA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7068" y="731520"/>
            <a:ext cx="15906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
            <a:extLst>
              <a:ext uri="{FF2B5EF4-FFF2-40B4-BE49-F238E27FC236}">
                <a16:creationId xmlns:a16="http://schemas.microsoft.com/office/drawing/2014/main" id="{71216907-B30F-B5F7-FC55-1A71B2BC4E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1968" y="1389810"/>
            <a:ext cx="43434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148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3" name="TextBox 2">
            <a:extLst>
              <a:ext uri="{FF2B5EF4-FFF2-40B4-BE49-F238E27FC236}">
                <a16:creationId xmlns:a16="http://schemas.microsoft.com/office/drawing/2014/main" id="{51C266C0-66E4-401D-3738-ED42B97AC7D4}"/>
              </a:ext>
            </a:extLst>
          </p:cNvPr>
          <p:cNvSpPr txBox="1"/>
          <p:nvPr/>
        </p:nvSpPr>
        <p:spPr>
          <a:xfrm>
            <a:off x="2444003" y="731520"/>
            <a:ext cx="6098240" cy="658835"/>
          </a:xfrm>
          <a:prstGeom prst="rect">
            <a:avLst/>
          </a:prstGeom>
          <a:noFill/>
        </p:spPr>
        <p:txBody>
          <a:bodyPr wrap="square">
            <a:spAutoFit/>
          </a:bodyPr>
          <a:lstStyle/>
          <a:p>
            <a:pPr lvl="0" algn="ctr">
              <a:lnSpc>
                <a:spcPct val="107000"/>
              </a:lnSpc>
              <a:spcAft>
                <a:spcPts val="800"/>
              </a:spcAft>
            </a:pPr>
            <a:r>
              <a:rPr lang="en-IN" sz="3600" b="1" u="sng" dirty="0">
                <a:effectLst/>
                <a:latin typeface="Calibri" panose="020F0502020204030204" pitchFamily="34" charset="0"/>
                <a:ea typeface="Calibri" panose="020F0502020204030204" pitchFamily="34" charset="0"/>
                <a:cs typeface="Calibri" panose="020F0502020204030204" pitchFamily="34" charset="0"/>
              </a:rPr>
              <a:t>Removing Outliers</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42" name="Picture 1">
            <a:extLst>
              <a:ext uri="{FF2B5EF4-FFF2-40B4-BE49-F238E27FC236}">
                <a16:creationId xmlns:a16="http://schemas.microsoft.com/office/drawing/2014/main" id="{E33C58FA-659E-EBC4-5BDE-6586D3CF6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206" y="2199623"/>
            <a:ext cx="5761037" cy="1605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8032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3" name="TextBox 2">
            <a:extLst>
              <a:ext uri="{FF2B5EF4-FFF2-40B4-BE49-F238E27FC236}">
                <a16:creationId xmlns:a16="http://schemas.microsoft.com/office/drawing/2014/main" id="{ECB91BB3-CD81-AF41-4CDC-F7206382CD04}"/>
              </a:ext>
            </a:extLst>
          </p:cNvPr>
          <p:cNvSpPr txBox="1"/>
          <p:nvPr/>
        </p:nvSpPr>
        <p:spPr>
          <a:xfrm>
            <a:off x="1753901" y="1430767"/>
            <a:ext cx="9685243" cy="2944076"/>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11th Gen Intel(R) Core (TM) i3-1125G4 @ 2.00GHz   2.00 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266" name="Picture 1">
            <a:extLst>
              <a:ext uri="{FF2B5EF4-FFF2-40B4-BE49-F238E27FC236}">
                <a16:creationId xmlns:a16="http://schemas.microsoft.com/office/drawing/2014/main" id="{0895E5CB-A888-BD44-6800-051218D44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192" y="1794809"/>
            <a:ext cx="5761037"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1">
            <a:extLst>
              <a:ext uri="{FF2B5EF4-FFF2-40B4-BE49-F238E27FC236}">
                <a16:creationId xmlns:a16="http://schemas.microsoft.com/office/drawing/2014/main" id="{8DAAE7AF-5D30-D28A-1DCE-1970B4F87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971" y="1794809"/>
            <a:ext cx="53038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34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895880" y="748330"/>
            <a:ext cx="6098240" cy="2680670"/>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LGBM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290" name="Picture 1">
            <a:extLst>
              <a:ext uri="{FF2B5EF4-FFF2-40B4-BE49-F238E27FC236}">
                <a16:creationId xmlns:a16="http://schemas.microsoft.com/office/drawing/2014/main" id="{D2B412FC-810F-1C8B-A978-D9FE31299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481" y="4147707"/>
            <a:ext cx="576103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063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13314" name="Picture 1">
            <a:extLst>
              <a:ext uri="{FF2B5EF4-FFF2-40B4-BE49-F238E27FC236}">
                <a16:creationId xmlns:a16="http://schemas.microsoft.com/office/drawing/2014/main" id="{B21B0793-7860-96E9-C443-CE5C3461A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174" y="457200"/>
            <a:ext cx="576103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1">
            <a:extLst>
              <a:ext uri="{FF2B5EF4-FFF2-40B4-BE49-F238E27FC236}">
                <a16:creationId xmlns:a16="http://schemas.microsoft.com/office/drawing/2014/main" id="{E8617E06-B9D1-0F8E-ECE1-5392E7167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115" y="4613182"/>
            <a:ext cx="47148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9298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14338" name="Picture 1">
            <a:extLst>
              <a:ext uri="{FF2B5EF4-FFF2-40B4-BE49-F238E27FC236}">
                <a16:creationId xmlns:a16="http://schemas.microsoft.com/office/drawing/2014/main" id="{8055CBB8-F15C-ADC9-87FF-82215CA3F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370" y="1154487"/>
            <a:ext cx="49053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1">
            <a:extLst>
              <a:ext uri="{FF2B5EF4-FFF2-40B4-BE49-F238E27FC236}">
                <a16:creationId xmlns:a16="http://schemas.microsoft.com/office/drawing/2014/main" id="{67C794E5-12B4-0202-4648-F71166DEC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505" y="2210081"/>
            <a:ext cx="442912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72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15362" name="Picture 1">
            <a:extLst>
              <a:ext uri="{FF2B5EF4-FFF2-40B4-BE49-F238E27FC236}">
                <a16:creationId xmlns:a16="http://schemas.microsoft.com/office/drawing/2014/main" id="{88F0CAF3-5FAC-4D63-0FD7-CF02C8B17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268" y="1282233"/>
            <a:ext cx="46863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1">
            <a:extLst>
              <a:ext uri="{FF2B5EF4-FFF2-40B4-BE49-F238E27FC236}">
                <a16:creationId xmlns:a16="http://schemas.microsoft.com/office/drawing/2014/main" id="{7F2FEED5-70FD-1FD5-B539-55DA498B4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46257"/>
            <a:ext cx="470535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437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16386" name="Picture 1">
            <a:extLst>
              <a:ext uri="{FF2B5EF4-FFF2-40B4-BE49-F238E27FC236}">
                <a16:creationId xmlns:a16="http://schemas.microsoft.com/office/drawing/2014/main" id="{49768B80-835E-2A00-45AB-D660ED0AE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869" y="731520"/>
            <a:ext cx="459105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1">
            <a:extLst>
              <a:ext uri="{FF2B5EF4-FFF2-40B4-BE49-F238E27FC236}">
                <a16:creationId xmlns:a16="http://schemas.microsoft.com/office/drawing/2014/main" id="{449BBE17-5230-2556-5BE4-4F4735F12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083" y="2828645"/>
            <a:ext cx="474345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94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17410" name="Picture 1">
            <a:extLst>
              <a:ext uri="{FF2B5EF4-FFF2-40B4-BE49-F238E27FC236}">
                <a16:creationId xmlns:a16="http://schemas.microsoft.com/office/drawing/2014/main" id="{6EF0E1A9-358F-8565-FDF1-9BA97AD67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692" y="731520"/>
            <a:ext cx="49339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49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18434" name="Picture 1">
            <a:extLst>
              <a:ext uri="{FF2B5EF4-FFF2-40B4-BE49-F238E27FC236}">
                <a16:creationId xmlns:a16="http://schemas.microsoft.com/office/drawing/2014/main" id="{0F55F54E-3B7C-5049-2C3B-320E1305F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377" y="1403256"/>
            <a:ext cx="5485186" cy="351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89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19458" name="Picture 1">
            <a:extLst>
              <a:ext uri="{FF2B5EF4-FFF2-40B4-BE49-F238E27FC236}">
                <a16:creationId xmlns:a16="http://schemas.microsoft.com/office/drawing/2014/main" id="{51C3EE54-C561-AF55-30C7-52C17F0CB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62" y="895350"/>
            <a:ext cx="5226143"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530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20482" name="Picture 1">
            <a:extLst>
              <a:ext uri="{FF2B5EF4-FFF2-40B4-BE49-F238E27FC236}">
                <a16:creationId xmlns:a16="http://schemas.microsoft.com/office/drawing/2014/main" id="{E2B94122-DFC8-6770-FD0C-064BEB627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58" y="1525867"/>
            <a:ext cx="6394683" cy="312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06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21506" name="Picture 1">
            <a:extLst>
              <a:ext uri="{FF2B5EF4-FFF2-40B4-BE49-F238E27FC236}">
                <a16:creationId xmlns:a16="http://schemas.microsoft.com/office/drawing/2014/main" id="{CDF3A552-8BAB-0190-6704-C34D71D92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154" y="3929248"/>
            <a:ext cx="3657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56756" y="1812435"/>
            <a:ext cx="10504303" cy="4547463"/>
          </a:xfrm>
          <a:prstGeom prst="rect">
            <a:avLst/>
          </a:prstGeom>
          <a:noFill/>
        </p:spPr>
        <p:txBody>
          <a:bodyPr wrap="square" rtlCol="0">
            <a:spAutoFit/>
          </a:bodyPr>
          <a:lstStyle/>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Now they want to predict ratings for the reviews which were written in the past and they don’t have a rating. So, we have to build an application which can predict the rating by seeing the review.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b="0" i="0" dirty="0">
                <a:effectLst/>
                <a:latin typeface="-apple-system"/>
              </a:rPr>
              <a:t>We have two phase: </a:t>
            </a:r>
          </a:p>
          <a:p>
            <a:pPr marL="457200" algn="just">
              <a:lnSpc>
                <a:spcPct val="107000"/>
              </a:lnSpc>
              <a:spcAft>
                <a:spcPts val="800"/>
              </a:spcAft>
            </a:pPr>
            <a:r>
              <a:rPr lang="en-US" dirty="0">
                <a:latin typeface="-apple-system"/>
              </a:rPr>
              <a:t>	</a:t>
            </a:r>
            <a:r>
              <a:rPr lang="en-US" b="0" i="0" dirty="0">
                <a:effectLst/>
                <a:latin typeface="-apple-system"/>
              </a:rPr>
              <a:t>1) Data Collection Phase: Scrape at least 20000 rows of data or more data from multiple websites.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2) </a:t>
            </a:r>
            <a:r>
              <a:rPr lang="en-IN" b="0" i="0" dirty="0">
                <a:effectLst/>
                <a:latin typeface="-apple-system"/>
              </a:rPr>
              <a:t>Model Building Phase: </a:t>
            </a:r>
            <a:r>
              <a:rPr lang="en-US" b="0" i="0" dirty="0">
                <a:effectLst/>
                <a:latin typeface="-apple-system"/>
              </a:rPr>
              <a:t>After collecting the data, we need to build a machine learning model. 		</a:t>
            </a:r>
          </a:p>
          <a:p>
            <a:pPr marL="457200" algn="just">
              <a:lnSpc>
                <a:spcPct val="107000"/>
              </a:lnSpc>
              <a:spcAft>
                <a:spcPts val="800"/>
              </a:spcAft>
            </a:pPr>
            <a:r>
              <a:rPr lang="en-US" b="0" i="0" dirty="0">
                <a:effectLst/>
                <a:latin typeface="-apple-system"/>
              </a:rPr>
              <a:t>Before model building do all data preprocessing steps involving NLP. Try different models with different hyper parameters and select the best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pPr algn="ctr"/>
            <a:br>
              <a:rPr lang="en-US" dirty="0"/>
            </a:br>
            <a:br>
              <a:rPr lang="en-US" dirty="0"/>
            </a:br>
            <a:r>
              <a:rPr lang="en-US" dirty="0"/>
              <a:t>2. 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latin typeface="-apple-system"/>
              </a:rPr>
            </a:br>
            <a:endParaRPr lang="en-US" dirty="0"/>
          </a:p>
        </p:txBody>
      </p:sp>
      <p:pic>
        <p:nvPicPr>
          <p:cNvPr id="21507" name="Picture 1">
            <a:extLst>
              <a:ext uri="{FF2B5EF4-FFF2-40B4-BE49-F238E27FC236}">
                <a16:creationId xmlns:a16="http://schemas.microsoft.com/office/drawing/2014/main" id="{4669943E-7DB3-6355-D4EF-2E66489DB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218" y="2494522"/>
            <a:ext cx="420687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5965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93376" y="470648"/>
            <a:ext cx="10622639" cy="3334870"/>
          </a:xfrm>
        </p:spPr>
        <p:txBody>
          <a:bodyPr/>
          <a:lstStyle/>
          <a:p>
            <a:pPr algn="ct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22530" name="Picture 1">
            <a:extLst>
              <a:ext uri="{FF2B5EF4-FFF2-40B4-BE49-F238E27FC236}">
                <a16:creationId xmlns:a16="http://schemas.microsoft.com/office/drawing/2014/main" id="{2AE3134E-A682-4991-8851-9E4D9B4C0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563" y="3448330"/>
            <a:ext cx="4724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2322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382743" y="960438"/>
            <a:ext cx="4169664" cy="667512"/>
          </a:xfrm>
        </p:spPr>
        <p:txBody>
          <a:bodyPr/>
          <a:lstStyle/>
          <a:p>
            <a:pPr algn="ctr"/>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1638299" y="2097741"/>
            <a:ext cx="8592671" cy="4343400"/>
          </a:xfrm>
        </p:spPr>
        <p:txBody>
          <a:bodyPr/>
          <a:lstStyle/>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collected data of reviews and ratings for different products from amazon.in and flipkart.com. Then we have done different text processing for reviews column and chose equal number of texts from each rating class to eliminate problem of imbalance. By doing different EDA steps we have analyzed the text.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32</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32918" y="1801504"/>
            <a:ext cx="5663918" cy="2467220"/>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600200" y="2017059"/>
            <a:ext cx="6190130" cy="4518212"/>
          </a:xfrm>
        </p:spPr>
        <p:txBody>
          <a:bodyPr/>
          <a:lstStyle/>
          <a:p>
            <a:pPr algn="just"/>
            <a:r>
              <a:rPr lang="en-US" b="0" i="0" dirty="0">
                <a:solidFill>
                  <a:schemeClr val="tx1">
                    <a:lumMod val="95000"/>
                    <a:lumOff val="5000"/>
                  </a:schemeClr>
                </a:solidFill>
                <a:effectLst/>
                <a:latin typeface="-apple-system"/>
              </a:rPr>
              <a:t>People use multiple websites for shopping, like: Amazon, Flipkart etc. So, from these websites had to scrap all </a:t>
            </a:r>
            <a:r>
              <a:rPr lang="en-US" dirty="0">
                <a:solidFill>
                  <a:schemeClr val="tx1">
                    <a:lumMod val="95000"/>
                    <a:lumOff val="5000"/>
                  </a:schemeClr>
                </a:solidFill>
                <a:latin typeface="-apple-system"/>
              </a:rPr>
              <a:t>reviews and process them using Natural Language Processing to </a:t>
            </a:r>
            <a:r>
              <a:rPr lang="en-US" b="0" i="0" dirty="0">
                <a:solidFill>
                  <a:schemeClr val="tx1"/>
                </a:solidFill>
                <a:effectLst/>
                <a:latin typeface="-apple-system"/>
              </a:rPr>
              <a:t>predict ratings for the reviews which were written in the past and they don’t have a rating by</a:t>
            </a:r>
            <a:r>
              <a:rPr lang="en-US" dirty="0">
                <a:solidFill>
                  <a:schemeClr val="tx1">
                    <a:lumMod val="95000"/>
                    <a:lumOff val="5000"/>
                  </a:schemeClr>
                </a:solidFill>
                <a:latin typeface="-apple-system"/>
              </a:rPr>
              <a:t> building an application  (Machine Learning Project). </a:t>
            </a:r>
            <a:endParaRPr lang="en-US" b="0" i="0" dirty="0">
              <a:solidFill>
                <a:schemeClr val="tx1"/>
              </a:solidFill>
              <a:effectLst/>
              <a:latin typeface="-apple-system"/>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17812" y="526587"/>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941295" y="1084700"/>
            <a:ext cx="10475258" cy="4524315"/>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This project contains two phases:</a:t>
            </a:r>
          </a:p>
          <a:p>
            <a:pPr algn="just"/>
            <a:endParaRPr lang="en-US" dirty="0">
              <a:latin typeface="-apple-system"/>
            </a:endParaRPr>
          </a:p>
          <a:p>
            <a:pPr algn="just"/>
            <a:r>
              <a:rPr lang="en-US" b="0" i="0" dirty="0">
                <a:effectLst/>
                <a:latin typeface="-apple-system"/>
              </a:rPr>
              <a:t>1) Data Collection Phase: Scrape the reviews and ratings as data of two websites: Amazon and Flipkart</a:t>
            </a:r>
          </a:p>
          <a:p>
            <a:pPr algn="just"/>
            <a:endParaRPr lang="en-US" b="0" i="0" dirty="0">
              <a:effectLst/>
              <a:latin typeface="-apple-system"/>
            </a:endParaRPr>
          </a:p>
          <a:p>
            <a:pPr algn="just"/>
            <a:r>
              <a:rPr lang="en-US" b="0" i="0" dirty="0">
                <a:effectLst/>
                <a:latin typeface="-apple-system"/>
              </a:rPr>
              <a:t>2) Model Building Phase: After collecting the data, we need to build a machine learning model. Before model building do all data preprocessing steps involving NLP. Try different models with different hyper parameters and select the best model.</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Checking if "-" values present in dataset or no</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Train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53363</a:t>
            </a:r>
            <a:r>
              <a:rPr lang="en-US" sz="1800" dirty="0">
                <a:solidFill>
                  <a:schemeClr val="tx1"/>
                </a:solidFill>
                <a:latin typeface="Georgia" panose="02040502050405020303" pitchFamily="18" charset="0"/>
              </a:rPr>
              <a:t> records (rows) and 4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remains with 49239 records (rows) and 4 features (columns). </a:t>
            </a:r>
            <a:endParaRPr lang="en-IN" dirty="0"/>
          </a:p>
        </p:txBody>
      </p:sp>
      <p:pic>
        <p:nvPicPr>
          <p:cNvPr id="4" name="Picture 3">
            <a:extLst>
              <a:ext uri="{FF2B5EF4-FFF2-40B4-BE49-F238E27FC236}">
                <a16:creationId xmlns:a16="http://schemas.microsoft.com/office/drawing/2014/main" id="{858AEE4F-777A-050A-F4A2-472CEED12528}"/>
              </a:ext>
            </a:extLst>
          </p:cNvPr>
          <p:cNvPicPr>
            <a:picLocks noChangeAspect="1"/>
          </p:cNvPicPr>
          <p:nvPr/>
        </p:nvPicPr>
        <p:blipFill>
          <a:blip r:embed="rId2"/>
          <a:stretch>
            <a:fillRect/>
          </a:stretch>
        </p:blipFill>
        <p:spPr>
          <a:xfrm>
            <a:off x="5056094" y="2850776"/>
            <a:ext cx="1592433" cy="902119"/>
          </a:xfrm>
          <a:prstGeom prst="rect">
            <a:avLst/>
          </a:prstGeom>
        </p:spPr>
      </p:pic>
      <p:pic>
        <p:nvPicPr>
          <p:cNvPr id="7" name="Picture 6">
            <a:extLst>
              <a:ext uri="{FF2B5EF4-FFF2-40B4-BE49-F238E27FC236}">
                <a16:creationId xmlns:a16="http://schemas.microsoft.com/office/drawing/2014/main" id="{D52A0DF9-1E14-149D-4B2D-562062DA43D6}"/>
              </a:ext>
            </a:extLst>
          </p:cNvPr>
          <p:cNvPicPr>
            <a:picLocks noChangeAspect="1"/>
          </p:cNvPicPr>
          <p:nvPr/>
        </p:nvPicPr>
        <p:blipFill>
          <a:blip r:embed="rId3"/>
          <a:stretch>
            <a:fillRect/>
          </a:stretch>
        </p:blipFill>
        <p:spPr>
          <a:xfrm>
            <a:off x="5118783" y="4733365"/>
            <a:ext cx="1529744" cy="772151"/>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a:extLst>
              <a:ext uri="{FF2B5EF4-FFF2-40B4-BE49-F238E27FC236}">
                <a16:creationId xmlns:a16="http://schemas.microsoft.com/office/drawing/2014/main" id="{476BAE46-727C-B9B8-F432-E6B7F77EC5F0}"/>
              </a:ext>
            </a:extLst>
          </p:cNvPr>
          <p:cNvPicPr>
            <a:picLocks noChangeAspect="1"/>
          </p:cNvPicPr>
          <p:nvPr/>
        </p:nvPicPr>
        <p:blipFill>
          <a:blip r:embed="rId2"/>
          <a:stretch>
            <a:fillRect/>
          </a:stretch>
        </p:blipFill>
        <p:spPr>
          <a:xfrm>
            <a:off x="601514" y="2257261"/>
            <a:ext cx="5696745" cy="2343477"/>
          </a:xfrm>
          <a:prstGeom prst="rect">
            <a:avLst/>
          </a:prstGeom>
        </p:spPr>
      </p:pic>
      <p:pic>
        <p:nvPicPr>
          <p:cNvPr id="1026" name="Picture 2">
            <a:extLst>
              <a:ext uri="{FF2B5EF4-FFF2-40B4-BE49-F238E27FC236}">
                <a16:creationId xmlns:a16="http://schemas.microsoft.com/office/drawing/2014/main" id="{16FD3429-CEF8-2A46-86CC-6942D0311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736" y="1600200"/>
            <a:ext cx="523875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a:extLst>
              <a:ext uri="{FF2B5EF4-FFF2-40B4-BE49-F238E27FC236}">
                <a16:creationId xmlns:a16="http://schemas.microsoft.com/office/drawing/2014/main" id="{852B1E45-F651-4EAE-A404-7A4077EF75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457" y="5173980"/>
            <a:ext cx="57340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2050" name="Picture 1">
            <a:extLst>
              <a:ext uri="{FF2B5EF4-FFF2-40B4-BE49-F238E27FC236}">
                <a16:creationId xmlns:a16="http://schemas.microsoft.com/office/drawing/2014/main" id="{8808FA17-8581-175E-9A9E-CB403E702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04" y="1038225"/>
            <a:ext cx="5158908"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2E4D8330-7614-8E44-9FE0-3DDA3C4AE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726" y="1038225"/>
            <a:ext cx="545997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
            <a:extLst>
              <a:ext uri="{FF2B5EF4-FFF2-40B4-BE49-F238E27FC236}">
                <a16:creationId xmlns:a16="http://schemas.microsoft.com/office/drawing/2014/main" id="{EAB7B978-C658-218B-CDCB-E707961995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3" y="5335681"/>
            <a:ext cx="5761037" cy="96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{5916432D-F386-4A4A-9AD5-7CF8E464596A}tf78438558_win32</Template>
  <TotalTime>4425</TotalTime>
  <Words>815</Words>
  <Application>Microsoft Office PowerPoint</Application>
  <PresentationFormat>Widescreen</PresentationFormat>
  <Paragraphs>122</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-apple-system</vt:lpstr>
      <vt:lpstr>Arial</vt:lpstr>
      <vt:lpstr>Arial Black</vt:lpstr>
      <vt:lpstr>Calibri</vt:lpstr>
      <vt:lpstr>Georgia</vt:lpstr>
      <vt:lpstr>Helvetica Neue</vt:lpstr>
      <vt:lpstr>Sabon Next LT</vt:lpstr>
      <vt:lpstr>Symbol</vt:lpstr>
      <vt:lpstr>Wingdings</vt:lpstr>
      <vt:lpstr>Office Theme</vt:lpstr>
      <vt:lpstr>Rating prediction project</vt:lpstr>
      <vt:lpstr>AGENDA</vt:lpstr>
      <vt:lpstr>Introduction</vt:lpstr>
      <vt:lpstr>Business Goal</vt:lpstr>
      <vt:lpstr>Technical Requirements</vt:lpstr>
      <vt:lpstr>Exploratory Data Analysis (EDA)</vt:lpstr>
      <vt:lpstr>Data Description of        Train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MD MOISUDDIN</dc:creator>
  <cp:lastModifiedBy>shaik mois</cp:lastModifiedBy>
  <cp:revision>227</cp:revision>
  <dcterms:created xsi:type="dcterms:W3CDTF">2022-08-31T15:26:21Z</dcterms:created>
  <dcterms:modified xsi:type="dcterms:W3CDTF">2022-12-07T04:46:49Z</dcterms:modified>
</cp:coreProperties>
</file>