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5"/>
  </p:notesMasterIdLst>
  <p:sldIdLst>
    <p:sldId id="278" r:id="rId2"/>
    <p:sldId id="279" r:id="rId3"/>
    <p:sldId id="280" r:id="rId4"/>
    <p:sldId id="382"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381" r:id="rId41"/>
    <p:sldId id="383" r:id="rId42"/>
    <p:sldId id="384" r:id="rId43"/>
    <p:sldId id="385"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1" d="100"/>
          <a:sy n="81" d="100"/>
        </p:scale>
        <p:origin x="754"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D6EC6489-B37F-47DB-8164-3377614C4BDE}" type="datetimeFigureOut">
              <a:rPr lang="en-US" smtClean="0"/>
              <a:t>11/30/2022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1AB2247-B73D-447C-80C3-7666BE7D7EEF}" type="slidenum">
              <a:rPr lang="en-US" smtClean="0"/>
              <a:t>‹#›</a:t>
            </a:fld>
            <a:endParaRPr lang="en-US"/>
          </a:p>
        </p:txBody>
      </p:sp>
      <p:sp>
        <p:nvSpPr>
          <p:cNvPr id="1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C6489-B37F-47DB-8164-3377614C4BDE}" type="datetimeFigureOut">
              <a:rPr lang="en-US" smtClean="0"/>
              <a:t>11/30/2022</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D6EC6489-B37F-47DB-8164-3377614C4BDE}" type="datetimeFigureOut">
              <a:rPr lang="en-US" smtClean="0"/>
              <a:t>11/30/2022</a:t>
            </a:fld>
            <a:endParaRPr lang="en-US"/>
          </a:p>
        </p:txBody>
      </p:sp>
      <p:sp>
        <p:nvSpPr>
          <p:cNvPr id="5" name="Footer Placeholder 4"/>
          <p:cNvSpPr>
            <a:spLocks noGrp="1"/>
          </p:cNvSpPr>
          <p:nvPr>
            <p:ph type="ftr" sz="quarter" idx="11"/>
          </p:nvPr>
        </p:nvSpPr>
        <p:spPr>
          <a:xfrm>
            <a:off x="609600" y="6556248"/>
            <a:ext cx="4876800" cy="228600"/>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C6489-B37F-47DB-8164-3377614C4BDE}" type="datetimeFigureOut">
              <a:rPr lang="en-US" smtClean="0"/>
              <a:t>11/30/2022</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D6EC6489-B37F-47DB-8164-3377614C4BDE}" type="datetimeFigureOut">
              <a:rPr lang="en-US" smtClean="0"/>
              <a:t>11/30/2022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1AB2247-B73D-447C-80C3-7666BE7D7EEF}" type="slidenum">
              <a:rPr lang="en-US" smtClean="0"/>
              <a:t>‹#›</a:t>
            </a:fld>
            <a:endParaRPr lang="en-US"/>
          </a:p>
        </p:txBody>
      </p:sp>
      <p:sp>
        <p:nvSpPr>
          <p:cNvPr id="7"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C6489-B37F-47DB-8164-3377614C4BDE}" type="datetimeFigureOut">
              <a:rPr lang="en-US" smtClean="0"/>
              <a:t>11/30/2022</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EC6489-B37F-47DB-8164-3377614C4BDE}"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6EC6489-B37F-47DB-8164-3377614C4BDE}" type="datetimeFigureOut">
              <a:rPr lang="en-US" smtClean="0"/>
              <a:t>11/30/2022</a:t>
            </a:fld>
            <a:endParaRPr lang="en-US"/>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6EC6489-B37F-47DB-8164-3377614C4BDE}" type="datetimeFigureOut">
              <a:rPr lang="en-US" smtClean="0"/>
              <a:t>11/30/2022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C6489-B37F-47DB-8164-3377614C4BDE}" type="datetimeFigureOut">
              <a:rPr lang="en-US" smtClean="0"/>
              <a:t>11/30/2022</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D6EC6489-B37F-47DB-8164-3377614C4BDE}" type="datetimeFigureOut">
              <a:rPr lang="en-US" smtClean="0"/>
              <a:t>11/30/2022</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2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6EC6489-B37F-47DB-8164-3377614C4BDE}" type="datetimeFigureOut">
              <a:rPr lang="en-US" smtClean="0"/>
              <a:t>11/30/2022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a:t>Presentation title</a:t>
            </a:r>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669" r:id="rId15"/>
    <p:sldLayoutId id="2147483673" r:id="rId16"/>
    <p:sldLayoutId id="2147483670" r:id="rId17"/>
    <p:sldLayoutId id="2147483671" r:id="rId18"/>
    <p:sldLayoutId id="2147483655" r:id="rId19"/>
    <p:sldLayoutId id="2147483674" r:id="rId20"/>
    <p:sldLayoutId id="2147483654" r:id="rId2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4.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4.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4.xml"/><Relationship Id="rId5" Type="http://schemas.openxmlformats.org/officeDocument/2006/relationships/image" Target="../media/image76.pn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4.xml"/><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4.xml"/><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1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447827" y="748145"/>
            <a:ext cx="10670552" cy="1209821"/>
          </a:xfrm>
        </p:spPr>
        <p:txBody>
          <a:bodyPr/>
          <a:lstStyle/>
          <a:p>
            <a:r>
              <a:rPr lang="en-IN" sz="3200" b="1" i="0" dirty="0">
                <a:effectLst/>
                <a:latin typeface="Arial Black" panose="020B0A04020102020204" pitchFamily="34" charset="0"/>
              </a:rPr>
              <a:t>MALIGNANT COMMENTS CLASSIFICATION</a:t>
            </a:r>
            <a:endParaRPr lang="en-IN" sz="3200" dirty="0">
              <a:latin typeface="Arial Black" panose="020B0A04020102020204" pitchFamily="34" charset="0"/>
            </a:endParaRPr>
          </a:p>
        </p:txBody>
      </p:sp>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328647" y="4681728"/>
            <a:ext cx="2923717" cy="2176272"/>
          </a:xfrm>
        </p:spPr>
        <p:txBody>
          <a:bodyPr/>
          <a:lstStyle/>
          <a:p>
            <a:endParaRPr lang="en-US" sz="3200" dirty="0">
              <a:solidFill>
                <a:srgbClr val="002060"/>
              </a:solidFill>
              <a:latin typeface="Calibri" pitchFamily="34" charset="0"/>
            </a:endParaRPr>
          </a:p>
          <a:p>
            <a:r>
              <a:rPr lang="en-US" sz="3200" b="1" dirty="0">
                <a:solidFill>
                  <a:srgbClr val="002060"/>
                </a:solidFill>
                <a:latin typeface="Calibri" pitchFamily="34" charset="0"/>
              </a:rPr>
              <a:t>Prepared by</a:t>
            </a:r>
            <a:r>
              <a:rPr lang="en-US" sz="3200" dirty="0">
                <a:solidFill>
                  <a:srgbClr val="002060"/>
                </a:solidFill>
                <a:latin typeface="Calibri" pitchFamily="34" charset="0"/>
              </a:rPr>
              <a:t>: </a:t>
            </a:r>
          </a:p>
          <a:p>
            <a:r>
              <a:rPr lang="en-US" sz="3200" dirty="0">
                <a:solidFill>
                  <a:srgbClr val="002060"/>
                </a:solidFill>
                <a:latin typeface="Calibri" pitchFamily="34" charset="0"/>
              </a:rPr>
              <a:t>MD </a:t>
            </a:r>
            <a:r>
              <a:rPr lang="en-US" sz="3200">
                <a:solidFill>
                  <a:srgbClr val="002060"/>
                </a:solidFill>
                <a:latin typeface="Calibri" pitchFamily="34" charset="0"/>
              </a:rPr>
              <a:t>Moisuddin</a:t>
            </a:r>
            <a:endParaRPr lang="en-US" sz="3200" dirty="0">
              <a:solidFill>
                <a:srgbClr val="002060"/>
              </a:solidFill>
              <a:latin typeface="Calibri" pitchFamily="34" charset="0"/>
            </a:endParaRPr>
          </a:p>
        </p:txBody>
      </p:sp>
      <p:pic>
        <p:nvPicPr>
          <p:cNvPr id="2" name="Picture 2" descr="Toxic Comment Classification Models Comparison and Selection | by Neha  Bhangale | Medium">
            <a:extLst>
              <a:ext uri="{FF2B5EF4-FFF2-40B4-BE49-F238E27FC236}">
                <a16:creationId xmlns:a16="http://schemas.microsoft.com/office/drawing/2014/main" id="{805A6FED-E03D-DB46-870F-A6BE28A41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72" y="2236763"/>
            <a:ext cx="6371975" cy="376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3748"/>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3" name="Picture 2">
            <a:extLst>
              <a:ext uri="{FF2B5EF4-FFF2-40B4-BE49-F238E27FC236}">
                <a16:creationId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1" name="Picture 10">
            <a:extLst>
              <a:ext uri="{FF2B5EF4-FFF2-40B4-BE49-F238E27FC236}">
                <a16:creationId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702" y="2259105"/>
            <a:ext cx="7854203" cy="37382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a16="http://schemas.microsoft.com/office/drawing/2014/main" id="{79EF5781-BC28-8985-5B31-9C1D072AB990}"/>
              </a:ext>
            </a:extLst>
          </p:cNvPr>
          <p:cNvGraphicFramePr>
            <a:graphicFrameLocks noGrp="1"/>
          </p:cNvGraphicFramePr>
          <p:nvPr>
            <p:ph sz="half" idx="1"/>
            <p:extLst>
              <p:ext uri="{D42A27DB-BD31-4B8C-83A1-F6EECF244321}">
                <p14:modId xmlns:p14="http://schemas.microsoft.com/office/powerpoint/2010/main" val="1068044784"/>
              </p:ext>
            </p:extLst>
          </p:nvPr>
        </p:nvGraphicFramePr>
        <p:xfrm>
          <a:off x="758952" y="1542140"/>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2" name="Picture 1">
            <a:extLst>
              <a:ext uri="{FF2B5EF4-FFF2-40B4-BE49-F238E27FC236}">
                <a16:creationId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id="{5A4C67FD-975D-B86C-1EA6-9871155AF93F}"/>
              </a:ext>
            </a:extLst>
          </p:cNvPr>
          <p:cNvPicPr>
            <a:picLocks noChangeAspect="1"/>
          </p:cNvPicPr>
          <p:nvPr/>
        </p:nvPicPr>
        <p:blipFill>
          <a:blip r:embed="rId2"/>
          <a:stretch>
            <a:fillRect/>
          </a:stretch>
        </p:blipFill>
        <p:spPr>
          <a:xfrm>
            <a:off x="630368" y="429254"/>
            <a:ext cx="10196205" cy="4253581"/>
          </a:xfrm>
          <a:prstGeom prst="rect">
            <a:avLst/>
          </a:prstGeom>
        </p:spPr>
      </p:pic>
    </p:spTree>
    <p:extLst>
      <p:ext uri="{BB962C8B-B14F-4D97-AF65-F5344CB8AC3E}">
        <p14:creationId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3" name="Picture 2">
            <a:extLst>
              <a:ext uri="{FF2B5EF4-FFF2-40B4-BE49-F238E27FC236}">
                <a16:creationId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10" name="Picture 9">
            <a:extLst>
              <a:ext uri="{FF2B5EF4-FFF2-40B4-BE49-F238E27FC236}">
                <a16:creationId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385370" y="1371217"/>
            <a:ext cx="10504303" cy="4401205"/>
          </a:xfrm>
          <a:prstGeom prst="rect">
            <a:avLst/>
          </a:prstGeom>
          <a:noFill/>
        </p:spPr>
        <p:txBody>
          <a:bodyPr wrap="square" rtlCol="0">
            <a:spAutoFit/>
          </a:bodyPr>
          <a:lstStyle/>
          <a:p>
            <a:pPr algn="just"/>
            <a:r>
              <a:rPr lang="en-US" sz="2000" b="0" i="0" dirty="0">
                <a:effectLst/>
                <a:latin typeface="Arial" pitchFamily="34" charset="0"/>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2000" dirty="0">
              <a:latin typeface="Arial" pitchFamily="34" charset="0"/>
              <a:cs typeface="Arial" pitchFamily="34" charset="0"/>
            </a:endParaRPr>
          </a:p>
          <a:p>
            <a:pPr algn="l"/>
            <a:r>
              <a:rPr lang="en-US" sz="2000" b="0" i="0" dirty="0">
                <a:effectLst/>
                <a:latin typeface="Arial" pitchFamily="34" charset="0"/>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000" b="0" i="0" dirty="0">
              <a:effectLst/>
              <a:latin typeface="Arial" pitchFamily="34" charset="0"/>
              <a:cs typeface="Arial" pitchFamily="34" charset="0"/>
            </a:endParaRPr>
          </a:p>
          <a:p>
            <a:pPr algn="l"/>
            <a:r>
              <a:rPr lang="en-US" sz="2000" b="0" i="0" dirty="0">
                <a:effectLst/>
                <a:latin typeface="Arial" pitchFamily="34" charset="0"/>
                <a:cs typeface="Arial" pitchFamily="34" charset="0"/>
              </a:rPr>
              <a:t>Our goal is to build a prototype of online hate and abuse comment classifier which can used to classify hate and offensive comments so that it can be controlled and restricted from spreading hatred and cyberbullying.</a:t>
            </a:r>
          </a:p>
          <a:p>
            <a:pPr algn="just"/>
            <a:endParaRPr lang="en-US" sz="2000" dirty="0">
              <a:latin typeface="Arial" pitchFamily="34" charset="0"/>
              <a:cs typeface="Arial"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4" name="Picture 3">
            <a:extLst>
              <a:ext uri="{FF2B5EF4-FFF2-40B4-BE49-F238E27FC236}">
                <a16:creationId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3" name="Picture 2">
            <a:extLst>
              <a:ext uri="{FF2B5EF4-FFF2-40B4-BE49-F238E27FC236}">
                <a16:creationId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3" name="Picture 2">
            <a:extLst>
              <a:ext uri="{FF2B5EF4-FFF2-40B4-BE49-F238E27FC236}">
                <a16:creationId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3">
            <a:extLst>
              <a:ext uri="{FF2B5EF4-FFF2-40B4-BE49-F238E27FC236}">
                <a16:creationId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F63A3B-78C7-47BE-AE5E-E10140E04643}" type="slidenum">
              <a:rPr lang="en-US" smtClean="0"/>
              <a:pPr/>
              <a:t>4</a:t>
            </a:fld>
            <a:endParaRPr lang="en-US" dirty="0"/>
          </a:p>
        </p:txBody>
      </p:sp>
      <p:sp>
        <p:nvSpPr>
          <p:cNvPr id="6" name="Title 1">
            <a:extLst>
              <a:ext uri="{FF2B5EF4-FFF2-40B4-BE49-F238E27FC236}">
                <a16:creationId xmlns:a16="http://schemas.microsoft.com/office/drawing/2014/main" id="{D53B219B-7E3A-7E84-6386-37313F0CFB09}"/>
              </a:ext>
            </a:extLst>
          </p:cNvPr>
          <p:cNvSpPr txBox="1">
            <a:spLocks/>
          </p:cNvSpPr>
          <p:nvPr/>
        </p:nvSpPr>
        <p:spPr>
          <a:xfrm>
            <a:off x="1389530" y="424389"/>
            <a:ext cx="6400800" cy="76809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rPr>
              <a:t>Business Goal</a:t>
            </a:r>
          </a:p>
        </p:txBody>
      </p:sp>
      <p:sp>
        <p:nvSpPr>
          <p:cNvPr id="7" name="Text Placeholder 2">
            <a:extLst>
              <a:ext uri="{FF2B5EF4-FFF2-40B4-BE49-F238E27FC236}">
                <a16:creationId xmlns:a16="http://schemas.microsoft.com/office/drawing/2014/main" id="{A2E339BF-E6D7-DD0E-AF02-6813852EE723}"/>
              </a:ext>
            </a:extLst>
          </p:cNvPr>
          <p:cNvSpPr txBox="1">
            <a:spLocks/>
          </p:cNvSpPr>
          <p:nvPr/>
        </p:nvSpPr>
        <p:spPr>
          <a:xfrm>
            <a:off x="645459" y="1427018"/>
            <a:ext cx="8875059" cy="3822224"/>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kumimoji="0" lang="en-US" sz="2600" b="1"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600" b="1"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rPr>
              <a:t>Our goal is to build a prototype of online hate and abuse comment classifier which can used to classify hate and offensive comments so that it can be controlled and restricted from spreading hatred and cyber bullying.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40</a:t>
            </a:fld>
            <a:endParaRPr lang="en-US" dirty="0"/>
          </a:p>
        </p:txBody>
      </p:sp>
      <p:sp>
        <p:nvSpPr>
          <p:cNvPr id="6" name="Title 1">
            <a:extLst>
              <a:ext uri="{FF2B5EF4-FFF2-40B4-BE49-F238E27FC236}">
                <a16:creationId xmlns:a16="http://schemas.microsoft.com/office/drawing/2014/main" id="{FD5E8954-9BCB-7FD9-A210-38DC54382D45}"/>
              </a:ext>
            </a:extLst>
          </p:cNvPr>
          <p:cNvSpPr txBox="1">
            <a:spLocks/>
          </p:cNvSpPr>
          <p:nvPr/>
        </p:nvSpPr>
        <p:spPr>
          <a:xfrm>
            <a:off x="779929" y="251186"/>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Final Procedure:</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1. Saving the model</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2. Comparing Actual and Prediction</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Slide Number Placeholder 22">
            <a:extLst>
              <a:ext uri="{FF2B5EF4-FFF2-40B4-BE49-F238E27FC236}">
                <a16:creationId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8" name="Picture 7">
            <a:extLst>
              <a:ext uri="{FF2B5EF4-FFF2-40B4-BE49-F238E27FC236}">
                <a16:creationId xmlns:a16="http://schemas.microsoft.com/office/drawing/2014/main" id="{CFB2E580-9D77-05B1-CFE5-A9CFC1350C76}"/>
              </a:ext>
            </a:extLst>
          </p:cNvPr>
          <p:cNvPicPr>
            <a:picLocks noChangeAspect="1"/>
          </p:cNvPicPr>
          <p:nvPr/>
        </p:nvPicPr>
        <p:blipFill>
          <a:blip r:embed="rId2"/>
          <a:stretch>
            <a:fillRect/>
          </a:stretch>
        </p:blipFill>
        <p:spPr>
          <a:xfrm>
            <a:off x="1226887" y="1024053"/>
            <a:ext cx="9116697" cy="533474"/>
          </a:xfrm>
          <a:prstGeom prst="rect">
            <a:avLst/>
          </a:prstGeom>
        </p:spPr>
      </p:pic>
      <p:pic>
        <p:nvPicPr>
          <p:cNvPr id="9" name="Picture 8">
            <a:extLst>
              <a:ext uri="{FF2B5EF4-FFF2-40B4-BE49-F238E27FC236}">
                <a16:creationId xmlns:a16="http://schemas.microsoft.com/office/drawing/2014/main" id="{2A24D783-1B08-BCA9-BED9-EEE2F7C328DB}"/>
              </a:ext>
            </a:extLst>
          </p:cNvPr>
          <p:cNvPicPr>
            <a:picLocks noChangeAspect="1"/>
          </p:cNvPicPr>
          <p:nvPr/>
        </p:nvPicPr>
        <p:blipFill>
          <a:blip r:embed="rId3"/>
          <a:stretch>
            <a:fillRect/>
          </a:stretch>
        </p:blipFill>
        <p:spPr>
          <a:xfrm>
            <a:off x="6139374" y="1976430"/>
            <a:ext cx="3886742" cy="866896"/>
          </a:xfrm>
          <a:prstGeom prst="rect">
            <a:avLst/>
          </a:prstGeom>
        </p:spPr>
      </p:pic>
      <p:pic>
        <p:nvPicPr>
          <p:cNvPr id="10" name="Picture 9">
            <a:extLst>
              <a:ext uri="{FF2B5EF4-FFF2-40B4-BE49-F238E27FC236}">
                <a16:creationId xmlns:a16="http://schemas.microsoft.com/office/drawing/2014/main" id="{54D7D83B-9FB6-AB74-789D-AE8E0F26EFE3}"/>
              </a:ext>
            </a:extLst>
          </p:cNvPr>
          <p:cNvPicPr>
            <a:picLocks noChangeAspect="1"/>
          </p:cNvPicPr>
          <p:nvPr/>
        </p:nvPicPr>
        <p:blipFill>
          <a:blip r:embed="rId4"/>
          <a:stretch>
            <a:fillRect/>
          </a:stretch>
        </p:blipFill>
        <p:spPr>
          <a:xfrm>
            <a:off x="1918065" y="3835043"/>
            <a:ext cx="7792537" cy="246731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Title 1">
            <a:extLst>
              <a:ext uri="{FF2B5EF4-FFF2-40B4-BE49-F238E27FC236}">
                <a16:creationId xmlns:a16="http://schemas.microsoft.com/office/drawing/2014/main" id="{FD5E8954-9BCB-7FD9-A210-38DC54382D45}"/>
              </a:ext>
            </a:extLst>
          </p:cNvPr>
          <p:cNvSpPr txBox="1">
            <a:spLocks/>
          </p:cNvSpPr>
          <p:nvPr/>
        </p:nvSpPr>
        <p:spPr>
          <a:xfrm>
            <a:off x="793376" y="470648"/>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3. </a:t>
            </a: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Saving the model in CSV format</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5" name="Slide Number Placeholder 22">
            <a:extLst>
              <a:ext uri="{FF2B5EF4-FFF2-40B4-BE49-F238E27FC236}">
                <a16:creationId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6" name="Picture 5">
            <a:extLst>
              <a:ext uri="{FF2B5EF4-FFF2-40B4-BE49-F238E27FC236}">
                <a16:creationId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7" name="Picture 6">
            <a:extLst>
              <a:ext uri="{FF2B5EF4-FFF2-40B4-BE49-F238E27FC236}">
                <a16:creationId xmlns:a16="http://schemas.microsoft.com/office/drawing/2014/main" id="{B4B1BF8C-B569-E9C7-550C-31E9EA87B9C2}"/>
              </a:ext>
            </a:extLst>
          </p:cNvPr>
          <p:cNvPicPr>
            <a:picLocks noChangeAspect="1"/>
          </p:cNvPicPr>
          <p:nvPr/>
        </p:nvPicPr>
        <p:blipFill>
          <a:blip r:embed="rId3"/>
          <a:stretch>
            <a:fillRect/>
          </a:stretch>
        </p:blipFill>
        <p:spPr>
          <a:xfrm>
            <a:off x="2659584" y="5871026"/>
            <a:ext cx="3839111" cy="43821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42</a:t>
            </a:fld>
            <a:endParaRPr lang="en-US" dirty="0"/>
          </a:p>
        </p:txBody>
      </p:sp>
      <p:sp>
        <p:nvSpPr>
          <p:cNvPr id="6" name="Title 1">
            <a:extLst>
              <a:ext uri="{FF2B5EF4-FFF2-40B4-BE49-F238E27FC236}">
                <a16:creationId xmlns:a16="http://schemas.microsoft.com/office/drawing/2014/main" id="{B83F7D2E-080D-DBDD-73C4-3C38A2B77908}"/>
              </a:ext>
            </a:extLst>
          </p:cNvPr>
          <p:cNvSpPr txBox="1">
            <a:spLocks/>
          </p:cNvSpPr>
          <p:nvPr/>
        </p:nvSpPr>
        <p:spPr>
          <a:xfrm>
            <a:off x="3382743" y="745285"/>
            <a:ext cx="4169664" cy="667512"/>
          </a:xfrm>
          <a:prstGeom prst="rect">
            <a:avLst/>
          </a:prstGeom>
        </p:spPr>
        <p:txBody>
          <a:bodyP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 </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Content Placeholder 2">
            <a:extLst>
              <a:ext uri="{FF2B5EF4-FFF2-40B4-BE49-F238E27FC236}">
                <a16:creationId xmlns:a16="http://schemas.microsoft.com/office/drawing/2014/main" id="{2BE8FDE3-DBA4-6A04-C75D-E56FE92EF368}"/>
              </a:ext>
            </a:extLst>
          </p:cNvPr>
          <p:cNvSpPr txBox="1">
            <a:spLocks/>
          </p:cNvSpPr>
          <p:nvPr/>
        </p:nvSpPr>
        <p:spPr>
          <a:xfrm>
            <a:off x="1190064" y="1731818"/>
            <a:ext cx="8592671" cy="4343400"/>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tabLst/>
              <a:defRPr/>
            </a:pPr>
            <a:r>
              <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pPr marL="274320" marR="0" lvl="0" indent="-274320" algn="l" defTabSz="914400" rtl="0" eaLnBrk="1" fontAlgn="auto" latinLnBrk="0" hangingPunct="1">
              <a:lnSpc>
                <a:spcPct val="100000"/>
              </a:lnSpc>
              <a:spcBef>
                <a:spcPts val="600"/>
              </a:spcBef>
              <a:spcAft>
                <a:spcPts val="0"/>
              </a:spcAft>
              <a:buClr>
                <a:schemeClr val="tx2"/>
              </a:buClr>
              <a:buSzPct val="73000"/>
              <a:tabLst/>
              <a:defRPr/>
            </a:pPr>
            <a:endPar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Slide Number Placeholder 4">
            <a:extLst>
              <a:ext uri="{FF2B5EF4-FFF2-40B4-BE49-F238E27FC236}">
                <a16:creationId xmlns:a16="http://schemas.microsoft.com/office/drawing/2014/main" id="{BF7F20BE-640F-EFAB-3A43-2AA146DB42BF}"/>
              </a:ext>
            </a:extLst>
          </p:cNvPr>
          <p:cNvSpPr txBox="1">
            <a:spLocks/>
          </p:cNvSpPr>
          <p:nvPr/>
        </p:nvSpPr>
        <p:spPr>
          <a:xfrm>
            <a:off x="11204575" y="457200"/>
            <a:ext cx="987425" cy="274638"/>
          </a:xfrm>
          <a:prstGeom prst="rect">
            <a:avLst/>
          </a:prstGeom>
        </p:spPr>
        <p:txBody>
          <a:bodyPr vert="horz" lIns="0" tIns="0" rIns="0" bIns="0" anchor="b">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43</a:t>
            </a:fld>
            <a:endParaRPr lang="en-US" dirty="0"/>
          </a:p>
        </p:txBody>
      </p:sp>
      <p:sp>
        <p:nvSpPr>
          <p:cNvPr id="6" name="Title 1">
            <a:extLst>
              <a:ext uri="{FF2B5EF4-FFF2-40B4-BE49-F238E27FC236}">
                <a16:creationId xmlns:a16="http://schemas.microsoft.com/office/drawing/2014/main" id="{800AB426-5B7C-607E-D413-5D2C9495CC0A}"/>
              </a:ext>
            </a:extLst>
          </p:cNvPr>
          <p:cNvSpPr txBox="1">
            <a:spLocks/>
          </p:cNvSpPr>
          <p:nvPr/>
        </p:nvSpPr>
        <p:spPr>
          <a:xfrm>
            <a:off x="3401568" y="2933700"/>
            <a:ext cx="4169664" cy="66751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all" spc="0" normalizeH="0" baseline="0" noProof="0" dirty="0">
                <a:ln w="500">
                  <a:solidFill>
                    <a:srgbClr val="92D050"/>
                  </a:solidFill>
                </a:ln>
                <a:solidFill>
                  <a:srgbClr val="002060"/>
                </a:solidFill>
                <a:effectLst/>
                <a:uLnTx/>
                <a:uFillTx/>
                <a:latin typeface="+mj-lt"/>
                <a:ea typeface="+mj-ea"/>
                <a:cs typeface="+mj-cs"/>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676371"/>
            <a:ext cx="10475258" cy="4524315"/>
          </a:xfrm>
          <a:prstGeom prst="rect">
            <a:avLst/>
          </a:prstGeom>
          <a:noFill/>
        </p:spPr>
        <p:txBody>
          <a:bodyPr wrap="square">
            <a:spAutoFit/>
          </a:bodyPr>
          <a:lstStyle/>
          <a:p>
            <a:pPr algn="just"/>
            <a:r>
              <a:rPr lang="en-US" b="0" i="0" dirty="0">
                <a:effectLst/>
                <a:latin typeface="Arial" pitchFamily="34" charset="0"/>
                <a:cs typeface="Arial" pitchFamily="34" charset="0"/>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rial" pitchFamily="34" charset="0"/>
              <a:cs typeface="Arial" pitchFamily="34" charset="0"/>
            </a:endParaRPr>
          </a:p>
          <a:p>
            <a:pPr algn="just">
              <a:buFont typeface="Arial" panose="020B0604020202020204" pitchFamily="34" charset="0"/>
              <a:buChar char="•"/>
            </a:pPr>
            <a:r>
              <a:rPr lang="en-US" b="0" i="0" dirty="0">
                <a:effectLst/>
                <a:latin typeface="Arial" pitchFamily="34" charset="0"/>
                <a:cs typeface="Arial" pitchFamily="34" charset="0"/>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rial" pitchFamily="34" charset="0"/>
                <a:cs typeface="Arial" pitchFamily="34" charset="0"/>
              </a:rPr>
              <a:t>Highly Malignant: It denotes comments that are highly malignant and hurtful.</a:t>
            </a:r>
          </a:p>
          <a:p>
            <a:pPr algn="just">
              <a:buFont typeface="Arial" panose="020B0604020202020204" pitchFamily="34" charset="0"/>
              <a:buChar char="•"/>
            </a:pPr>
            <a:r>
              <a:rPr lang="en-US" b="0" i="0" dirty="0">
                <a:effectLst/>
                <a:latin typeface="Arial" pitchFamily="34" charset="0"/>
                <a:cs typeface="Arial" pitchFamily="34" charset="0"/>
              </a:rPr>
              <a:t>Rude: It denotes comments that are very rude and offensive.</a:t>
            </a:r>
          </a:p>
          <a:p>
            <a:pPr algn="just">
              <a:buFont typeface="Arial" panose="020B0604020202020204" pitchFamily="34" charset="0"/>
              <a:buChar char="•"/>
            </a:pPr>
            <a:r>
              <a:rPr lang="en-US" b="0" i="0" dirty="0">
                <a:effectLst/>
                <a:latin typeface="Arial" pitchFamily="34" charset="0"/>
                <a:cs typeface="Arial" pitchFamily="34" charset="0"/>
              </a:rPr>
              <a:t>Threat: It contains indication of the comments that are giving any threat to someone.</a:t>
            </a:r>
          </a:p>
          <a:p>
            <a:pPr algn="just">
              <a:buFont typeface="Arial" panose="020B0604020202020204" pitchFamily="34" charset="0"/>
              <a:buChar char="•"/>
            </a:pPr>
            <a:r>
              <a:rPr lang="en-US" b="0" i="0" dirty="0">
                <a:effectLst/>
                <a:latin typeface="Arial" pitchFamily="34" charset="0"/>
                <a:cs typeface="Arial" pitchFamily="34" charset="0"/>
              </a:rPr>
              <a:t>Abuse: It is for comments that are abusive in nature.</a:t>
            </a:r>
          </a:p>
          <a:p>
            <a:pPr algn="just">
              <a:buFont typeface="Arial" panose="020B0604020202020204" pitchFamily="34" charset="0"/>
              <a:buChar char="•"/>
            </a:pPr>
            <a:r>
              <a:rPr lang="en-US" b="0" i="0" dirty="0">
                <a:effectLst/>
                <a:latin typeface="Arial" pitchFamily="34" charset="0"/>
                <a:cs typeface="Arial" pitchFamily="34" charset="0"/>
              </a:rPr>
              <a:t>Loathe: It describes the comments which are hateful and loathing in nature.</a:t>
            </a:r>
          </a:p>
          <a:p>
            <a:pPr algn="just">
              <a:buFont typeface="Arial" panose="020B0604020202020204" pitchFamily="34" charset="0"/>
              <a:buChar char="•"/>
            </a:pPr>
            <a:r>
              <a:rPr lang="en-US" b="0" i="0" dirty="0">
                <a:effectLst/>
                <a:latin typeface="Arial" pitchFamily="34" charset="0"/>
                <a:cs typeface="Arial" pitchFamily="34" charset="0"/>
              </a:rPr>
              <a:t>ID: It includes unique Ids associated with each comment text given.</a:t>
            </a:r>
          </a:p>
          <a:p>
            <a:pPr algn="just">
              <a:buFont typeface="Arial" panose="020B0604020202020204" pitchFamily="34" charset="0"/>
              <a:buChar char="•"/>
            </a:pPr>
            <a:r>
              <a:rPr lang="en-US" b="0" i="0" dirty="0">
                <a:effectLst/>
                <a:latin typeface="Arial" pitchFamily="34" charset="0"/>
                <a:cs typeface="Arial" pitchFamily="34" charset="0"/>
              </a:rPr>
              <a:t>Comment text: This column contains the comments extracted from various social media platforms.</a:t>
            </a:r>
          </a:p>
          <a:p>
            <a:pPr algn="just"/>
            <a:endParaRPr lang="en-US" b="0" i="0" dirty="0">
              <a:effectLst/>
              <a:latin typeface="Arial" pitchFamily="34" charset="0"/>
              <a:cs typeface="Arial" pitchFamily="34" charset="0"/>
            </a:endParaRPr>
          </a:p>
          <a:p>
            <a:pPr algn="just"/>
            <a:r>
              <a:rPr lang="en-US" b="0" i="0" dirty="0">
                <a:effectLst/>
                <a:latin typeface="Arial" pitchFamily="34" charset="0"/>
                <a:cs typeface="Arial" pitchFamily="34" charset="0"/>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1" name="Picture 10">
            <a:extLst>
              <a:ext uri="{FF2B5EF4-FFF2-40B4-BE49-F238E27FC236}">
                <a16:creationId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9" name="Rectangle 1">
            <a:extLst>
              <a:ext uri="{FF2B5EF4-FFF2-40B4-BE49-F238E27FC236}">
                <a16:creationId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p14="http://schemas.microsoft.com/office/powerpoint/2010/main" val="281418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Opulent</Template>
  <TotalTime>4348</TotalTime>
  <Words>922</Words>
  <Application>Microsoft Office PowerPoint</Application>
  <PresentationFormat>Widescreen</PresentationFormat>
  <Paragraphs>133</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-apple-system</vt:lpstr>
      <vt:lpstr>Arial</vt:lpstr>
      <vt:lpstr>Arial Black</vt:lpstr>
      <vt:lpstr>Arial Unicode MS</vt:lpstr>
      <vt:lpstr>Calibri</vt:lpstr>
      <vt:lpstr>Georgia</vt:lpstr>
      <vt:lpstr>Helvetica Neue</vt:lpstr>
      <vt:lpstr>Trebuchet MS</vt:lpstr>
      <vt:lpstr>Wingdings</vt:lpstr>
      <vt:lpstr>Wingdings 2</vt:lpstr>
      <vt:lpstr>Opulent</vt:lpstr>
      <vt:lpstr>MALIGNANT COMMENTS CLASSIFICATION</vt:lpstr>
      <vt:lpstr>AGENDA</vt:lpstr>
      <vt:lpstr>Introduction</vt:lpstr>
      <vt:lpstr>PowerPoint Presentation</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PowerPoint Presentation</vt:lpstr>
      <vt:lpstr>PowerPoint Presentation</vt:lpstr>
      <vt:lpstr>PowerPoint Presentation</vt:lpstr>
      <vt:lpstr>PowerPoint Presentation</vt:lpstr>
      <vt:lpstr>Checking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MD MOISUDDIN</dc:creator>
  <cp:lastModifiedBy>shaik mois</cp:lastModifiedBy>
  <cp:revision>223</cp:revision>
  <dcterms:created xsi:type="dcterms:W3CDTF">2022-08-31T15:26:21Z</dcterms:created>
  <dcterms:modified xsi:type="dcterms:W3CDTF">2022-11-30T15:40:12Z</dcterms:modified>
</cp:coreProperties>
</file>