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43"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6" name="PlaceHolder 5"/>
          <p:cNvSpPr>
            <a:spLocks noGrp="1"/>
          </p:cNvSpPr>
          <p:nvPr>
            <p:ph type="sldNum"/>
          </p:nvPr>
        </p:nvSpPr>
        <p:spPr>
          <a:xfrm>
            <a:off x="4399200" y="9555480"/>
            <a:ext cx="3372840" cy="502560"/>
          </a:xfrm>
          <a:prstGeom prst="rect">
            <a:avLst/>
          </a:prstGeom>
        </p:spPr>
        <p:txBody>
          <a:bodyPr lIns="0" rIns="0" tIns="0" bIns="0" anchor="b"/>
          <a:p>
            <a:pPr algn="r"/>
            <a:fld id="{48FD8A70-089D-4277-B615-91859113FF9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1F1F7AF-C3F3-427F-AC32-D58484E68A6E}" type="slidenum">
              <a:rPr b="0" lang="en-US" sz="1200" spc="-1" strike="noStrike">
                <a:solidFill>
                  <a:srgbClr val="000000"/>
                </a:solidFill>
                <a:latin typeface="Arial"/>
              </a:rPr>
              <a:t>&lt;number&gt;</a:t>
            </a:fld>
            <a:endParaRPr b="0" lang="en-US" sz="1200" spc="-1" strike="noStrike">
              <a:latin typeface="Arial"/>
            </a:endParaRPr>
          </a:p>
        </p:txBody>
      </p:sp>
      <p:sp>
        <p:nvSpPr>
          <p:cNvPr id="96"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New picture" descr=""/>
          <p:cNvPicPr/>
          <p:nvPr/>
        </p:nvPicPr>
        <p:blipFill>
          <a:blip r:embed="rId2"/>
          <a:stretch/>
        </p:blipFill>
        <p:spPr>
          <a:xfrm rot="16200000">
            <a:off x="-9245520" y="16460640"/>
            <a:ext cx="15365520" cy="1560600"/>
          </a:xfrm>
          <a:prstGeom prst="rect">
            <a:avLst/>
          </a:prstGeom>
          <a:ln>
            <a:noFill/>
          </a:ln>
        </p:spPr>
      </p:pic>
      <p:pic>
        <p:nvPicPr>
          <p:cNvPr id="1" name="New picture" descr=""/>
          <p:cNvPicPr/>
          <p:nvPr/>
        </p:nvPicPr>
        <p:blipFill>
          <a:blip r:embed="rId3"/>
          <a:stretch/>
        </p:blipFill>
        <p:spPr>
          <a:xfrm rot="5400000">
            <a:off x="37771200" y="16459200"/>
            <a:ext cx="15365520" cy="1560600"/>
          </a:xfrm>
          <a:prstGeom prst="rect">
            <a:avLst/>
          </a:prstGeom>
          <a:ln>
            <a:noFill/>
          </a:ln>
        </p:spPr>
      </p:pic>
      <p:pic>
        <p:nvPicPr>
          <p:cNvPr id="2" name="New picture" descr=""/>
          <p:cNvPicPr/>
          <p:nvPr/>
        </p:nvPicPr>
        <p:blipFill>
          <a:blip r:embed="rId4"/>
          <a:stretch/>
        </p:blipFill>
        <p:spPr>
          <a:xfrm>
            <a:off x="57240" y="33426360"/>
            <a:ext cx="43775640" cy="2017800"/>
          </a:xfrm>
          <a:prstGeom prst="rect">
            <a:avLst/>
          </a:prstGeom>
          <a:ln>
            <a:noFill/>
          </a:ln>
        </p:spPr>
      </p:pic>
      <p:sp>
        <p:nvSpPr>
          <p:cNvPr id="3" name="CustomShape 1"/>
          <p:cNvSpPr/>
          <p:nvPr/>
        </p:nvSpPr>
        <p:spPr>
          <a:xfrm>
            <a:off x="57240" y="33998040"/>
            <a:ext cx="21944160" cy="1268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6360" spc="-1" strike="noStrike">
                <a:solidFill>
                  <a:srgbClr val="808080"/>
                </a:solidFill>
                <a:latin typeface="Arial"/>
                <a:ea typeface="Arial"/>
              </a:rPr>
              <a:t>Template ID: greenapple  Size: 36x48</a:t>
            </a:r>
            <a:endParaRPr b="0" lang="en-US" sz="6360" spc="-1" strike="noStrike">
              <a:latin typeface="Arial"/>
            </a:endParaRPr>
          </a:p>
        </p:txBody>
      </p:sp>
      <p:sp>
        <p:nvSpPr>
          <p:cNvPr id="4" name="PlaceHolder 2"/>
          <p:cNvSpPr>
            <a:spLocks noGrp="1"/>
          </p:cNvSpPr>
          <p:nvPr>
            <p:ph type="title"/>
          </p:nvPr>
        </p:nvSpPr>
        <p:spPr>
          <a:xfrm>
            <a:off x="2194560" y="1313280"/>
            <a:ext cx="39501720" cy="549684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5" name="PlaceHolder 3"/>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hyperlink" Target="mailto:mdmoniger@gmail.com"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400" y="76320"/>
            <a:ext cx="43729560" cy="3884760"/>
          </a:xfrm>
          <a:prstGeom prst="rect">
            <a:avLst/>
          </a:prstGeom>
          <a:solidFill>
            <a:srgbClr val="393939"/>
          </a:solidFill>
          <a:ln w="38160">
            <a:solidFill>
              <a:schemeClr val="tx1"/>
            </a:solidFill>
            <a:miter/>
          </a:ln>
        </p:spPr>
        <p:style>
          <a:lnRef idx="0"/>
          <a:fillRef idx="0"/>
          <a:effectRef idx="0"/>
          <a:fontRef idx="minor"/>
        </p:style>
        <p:txBody>
          <a:bodyPr lIns="137160" rIns="137160" tIns="68760" bIns="68760" anchor="ctr"/>
          <a:p>
            <a:pPr algn="ctr">
              <a:lnSpc>
                <a:spcPct val="100000"/>
              </a:lnSpc>
            </a:pPr>
            <a:r>
              <a:rPr b="1" lang="en-US" sz="9900" spc="-1" strike="noStrike">
                <a:solidFill>
                  <a:srgbClr val="ea7d00"/>
                </a:solidFill>
                <a:latin typeface="Arial"/>
                <a:ea typeface="Arial"/>
              </a:rPr>
              <a:t>On The Rails (Predicting Public Transit)</a:t>
            </a:r>
            <a:endParaRPr b="0" lang="en-US" sz="9900" spc="-1" strike="noStrike">
              <a:latin typeface="Arial"/>
            </a:endParaRPr>
          </a:p>
          <a:p>
            <a:pPr algn="ctr">
              <a:lnSpc>
                <a:spcPct val="100000"/>
              </a:lnSpc>
            </a:pPr>
            <a:r>
              <a:rPr b="1" lang="en-US" sz="5400" spc="-1" strike="noStrike">
                <a:solidFill>
                  <a:srgbClr val="dadada"/>
                </a:solidFill>
                <a:latin typeface="Arial"/>
                <a:ea typeface="Arial"/>
              </a:rPr>
              <a:t>Michael Moniger</a:t>
            </a:r>
            <a:endParaRPr b="0" lang="en-US" sz="5400" spc="-1" strike="noStrike">
              <a:latin typeface="Arial"/>
            </a:endParaRPr>
          </a:p>
          <a:p>
            <a:pPr algn="ctr">
              <a:lnSpc>
                <a:spcPct val="100000"/>
              </a:lnSpc>
            </a:pPr>
            <a:r>
              <a:rPr b="1" lang="en-US" sz="4400" spc="-1" strike="noStrike">
                <a:solidFill>
                  <a:srgbClr val="dadada"/>
                </a:solidFill>
                <a:latin typeface="Arial"/>
                <a:ea typeface="Arial"/>
                <a:hlinkClick r:id="rId1"/>
              </a:rPr>
              <a:t>mdmoniger@gmail.com</a:t>
            </a:r>
            <a:r>
              <a:rPr b="1" lang="en-US" sz="4400" spc="-1" strike="noStrike">
                <a:solidFill>
                  <a:srgbClr val="dadada"/>
                </a:solidFill>
                <a:latin typeface="Arial"/>
                <a:ea typeface="Arial"/>
              </a:rPr>
              <a:t>  |  ln/michael-moniger  |  github.com/mdmoniger</a:t>
            </a:r>
            <a:endParaRPr b="0" lang="en-US" sz="4400" spc="-1" strike="noStrike">
              <a:latin typeface="Arial"/>
            </a:endParaRPr>
          </a:p>
          <a:p>
            <a:pPr algn="ctr">
              <a:lnSpc>
                <a:spcPct val="100000"/>
              </a:lnSpc>
            </a:pPr>
            <a:endParaRPr b="0" lang="en-US" sz="4400" spc="-1" strike="noStrike">
              <a:latin typeface="Arial"/>
            </a:endParaRPr>
          </a:p>
        </p:txBody>
      </p:sp>
      <p:sp>
        <p:nvSpPr>
          <p:cNvPr id="48" name="CustomShape 2"/>
          <p:cNvSpPr/>
          <p:nvPr/>
        </p:nvSpPr>
        <p:spPr>
          <a:xfrm>
            <a:off x="0" y="4343400"/>
            <a:ext cx="10356840" cy="1027440"/>
          </a:xfrm>
          <a:prstGeom prst="rect">
            <a:avLst/>
          </a:prstGeom>
          <a:solidFill>
            <a:srgbClr val="3c939f"/>
          </a:solidFill>
          <a:ln w="28440">
            <a:solidFill>
              <a:schemeClr val="tx1"/>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Background</a:t>
            </a:r>
            <a:endParaRPr b="0" lang="en-US" sz="5700" spc="-1" strike="noStrike">
              <a:latin typeface="Arial"/>
            </a:endParaRPr>
          </a:p>
        </p:txBody>
      </p:sp>
      <p:sp>
        <p:nvSpPr>
          <p:cNvPr id="49" name="CustomShape 3"/>
          <p:cNvSpPr/>
          <p:nvPr/>
        </p:nvSpPr>
        <p:spPr>
          <a:xfrm>
            <a:off x="0" y="2154708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Objectives</a:t>
            </a:r>
            <a:endParaRPr b="0" lang="en-US" sz="5700" spc="-1" strike="noStrike">
              <a:latin typeface="Arial"/>
            </a:endParaRPr>
          </a:p>
        </p:txBody>
      </p:sp>
      <p:sp>
        <p:nvSpPr>
          <p:cNvPr id="50" name="CustomShape 4"/>
          <p:cNvSpPr/>
          <p:nvPr/>
        </p:nvSpPr>
        <p:spPr>
          <a:xfrm>
            <a:off x="11177640" y="434340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Methods</a:t>
            </a:r>
            <a:endParaRPr b="0" lang="en-US" sz="5700" spc="-1" strike="noStrike">
              <a:latin typeface="Arial"/>
            </a:endParaRPr>
          </a:p>
        </p:txBody>
      </p:sp>
      <p:sp>
        <p:nvSpPr>
          <p:cNvPr id="51" name="CustomShape 5"/>
          <p:cNvSpPr/>
          <p:nvPr/>
        </p:nvSpPr>
        <p:spPr>
          <a:xfrm>
            <a:off x="22355280" y="434340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Results</a:t>
            </a:r>
            <a:endParaRPr b="0" lang="en-US" sz="5700" spc="-1" strike="noStrike">
              <a:latin typeface="Arial"/>
            </a:endParaRPr>
          </a:p>
        </p:txBody>
      </p:sp>
      <p:sp>
        <p:nvSpPr>
          <p:cNvPr id="52" name="CustomShape 6"/>
          <p:cNvSpPr/>
          <p:nvPr/>
        </p:nvSpPr>
        <p:spPr>
          <a:xfrm>
            <a:off x="22355280" y="1585152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Discussion</a:t>
            </a:r>
            <a:endParaRPr b="0" lang="en-US" sz="5700" spc="-1" strike="noStrike">
              <a:latin typeface="Arial"/>
            </a:endParaRPr>
          </a:p>
        </p:txBody>
      </p:sp>
      <p:sp>
        <p:nvSpPr>
          <p:cNvPr id="53" name="CustomShape 7"/>
          <p:cNvSpPr/>
          <p:nvPr/>
        </p:nvSpPr>
        <p:spPr>
          <a:xfrm>
            <a:off x="33532920" y="434340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Conclusion</a:t>
            </a:r>
            <a:endParaRPr b="0" lang="en-US" sz="5700" spc="-1" strike="noStrike">
              <a:latin typeface="Arial"/>
            </a:endParaRPr>
          </a:p>
        </p:txBody>
      </p:sp>
      <p:sp>
        <p:nvSpPr>
          <p:cNvPr id="54" name="CustomShape 8"/>
          <p:cNvSpPr/>
          <p:nvPr/>
        </p:nvSpPr>
        <p:spPr>
          <a:xfrm>
            <a:off x="33532920" y="2633220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References</a:t>
            </a:r>
            <a:endParaRPr b="0" lang="en-US" sz="5700" spc="-1" strike="noStrike">
              <a:latin typeface="Arial"/>
            </a:endParaRPr>
          </a:p>
        </p:txBody>
      </p:sp>
      <p:sp>
        <p:nvSpPr>
          <p:cNvPr id="55" name="CustomShape 9"/>
          <p:cNvSpPr/>
          <p:nvPr/>
        </p:nvSpPr>
        <p:spPr>
          <a:xfrm>
            <a:off x="11177640" y="1932876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Results</a:t>
            </a:r>
            <a:endParaRPr b="0" lang="en-US" sz="5700" spc="-1" strike="noStrike">
              <a:latin typeface="Arial"/>
            </a:endParaRPr>
          </a:p>
        </p:txBody>
      </p:sp>
      <p:sp>
        <p:nvSpPr>
          <p:cNvPr id="56" name="CustomShape 10"/>
          <p:cNvSpPr/>
          <p:nvPr/>
        </p:nvSpPr>
        <p:spPr>
          <a:xfrm>
            <a:off x="68400" y="22726080"/>
            <a:ext cx="9955440" cy="17505720"/>
          </a:xfrm>
          <a:prstGeom prst="rect">
            <a:avLst/>
          </a:prstGeom>
          <a:noFill/>
          <a:ln>
            <a:noFill/>
          </a:ln>
        </p:spPr>
        <p:style>
          <a:lnRef idx="0"/>
          <a:fillRef idx="0"/>
          <a:effectRef idx="0"/>
          <a:fontRef idx="minor"/>
        </p:style>
        <p:txBody>
          <a:bodyPr lIns="171360" rIns="171360" tIns="85680" bIns="85680"/>
          <a:p>
            <a:pPr>
              <a:lnSpc>
                <a:spcPct val="100000"/>
              </a:lnSpc>
              <a:spcBef>
                <a:spcPts val="2100"/>
              </a:spcBef>
            </a:pPr>
            <a:endParaRPr b="0" lang="en-US" sz="1800" spc="-1" strike="noStrike">
              <a:latin typeface="Arial"/>
            </a:endParaRPr>
          </a:p>
          <a:p>
            <a:pPr lvl="1" marL="1271520" indent="-412920">
              <a:lnSpc>
                <a:spcPct val="100000"/>
              </a:lnSpc>
              <a:spcBef>
                <a:spcPts val="2100"/>
              </a:spcBef>
              <a:buClr>
                <a:srgbClr val="393939"/>
              </a:buClr>
              <a:buFont typeface="Symbol"/>
              <a:buChar char=""/>
            </a:pPr>
            <a:r>
              <a:rPr b="0" i="1" lang="en-US" sz="4200" spc="-1" strike="noStrike">
                <a:solidFill>
                  <a:srgbClr val="393939"/>
                </a:solidFill>
                <a:latin typeface="Gill Sans"/>
                <a:ea typeface="Arial"/>
              </a:rPr>
              <a:t>Build a predictive model to determine the likelihood that a given trip will utilize available public transit.</a:t>
            </a:r>
            <a:endParaRPr b="0" lang="en-US" sz="4200" spc="-1" strike="noStrike">
              <a:latin typeface="Arial"/>
            </a:endParaRPr>
          </a:p>
          <a:p>
            <a:pPr lvl="1" marL="1271520" indent="-412920">
              <a:lnSpc>
                <a:spcPct val="100000"/>
              </a:lnSpc>
              <a:spcBef>
                <a:spcPts val="2100"/>
              </a:spcBef>
              <a:buClr>
                <a:srgbClr val="393939"/>
              </a:buClr>
              <a:buFont typeface="Symbol"/>
              <a:buChar char=""/>
            </a:pPr>
            <a:r>
              <a:rPr b="0" i="1" lang="en-US" sz="4200" spc="-1" strike="noStrike">
                <a:solidFill>
                  <a:srgbClr val="393939"/>
                </a:solidFill>
                <a:latin typeface="Gill Sans"/>
                <a:ea typeface="Arial"/>
              </a:rPr>
              <a:t>Determine which features most strongly predict whether an individual trip will be serviced by public transit.</a:t>
            </a:r>
            <a:endParaRPr b="0" lang="en-US" sz="4200" spc="-1" strike="noStrike">
              <a:latin typeface="Arial"/>
            </a:endParaRPr>
          </a:p>
          <a:p>
            <a:pPr lvl="1" marL="1271520" indent="-412920">
              <a:lnSpc>
                <a:spcPct val="100000"/>
              </a:lnSpc>
              <a:spcBef>
                <a:spcPts val="2100"/>
              </a:spcBef>
              <a:buClr>
                <a:srgbClr val="393939"/>
              </a:buClr>
              <a:buFont typeface="Symbol"/>
              <a:buChar char=""/>
            </a:pPr>
            <a:r>
              <a:rPr b="0" i="1" lang="en-US" sz="4200" spc="-1" strike="noStrike">
                <a:solidFill>
                  <a:srgbClr val="393939"/>
                </a:solidFill>
                <a:latin typeface="Gill Sans"/>
                <a:ea typeface="Arial"/>
              </a:rPr>
              <a:t>For the most important features, determine the magnitude and direction by which each is related to mode of transportation.</a:t>
            </a:r>
            <a:endParaRPr b="0" lang="en-US" sz="4200" spc="-1" strike="noStrike">
              <a:latin typeface="Arial"/>
            </a:endParaRPr>
          </a:p>
        </p:txBody>
      </p:sp>
      <p:sp>
        <p:nvSpPr>
          <p:cNvPr id="57" name="CustomShape 11"/>
          <p:cNvSpPr/>
          <p:nvPr/>
        </p:nvSpPr>
        <p:spPr>
          <a:xfrm>
            <a:off x="22420440" y="5715000"/>
            <a:ext cx="10361880" cy="2090160"/>
          </a:xfrm>
          <a:prstGeom prst="rect">
            <a:avLst/>
          </a:prstGeom>
          <a:noFill/>
          <a:ln>
            <a:noFill/>
          </a:ln>
        </p:spPr>
        <p:style>
          <a:lnRef idx="0"/>
          <a:fillRef idx="0"/>
          <a:effectRef idx="0"/>
          <a:fontRef idx="minor"/>
        </p:style>
      </p:sp>
      <p:sp>
        <p:nvSpPr>
          <p:cNvPr id="58" name="CustomShape 12"/>
          <p:cNvSpPr/>
          <p:nvPr/>
        </p:nvSpPr>
        <p:spPr>
          <a:xfrm>
            <a:off x="22555080" y="17132400"/>
            <a:ext cx="10158480" cy="2284560"/>
          </a:xfrm>
          <a:prstGeom prst="rect">
            <a:avLst/>
          </a:prstGeom>
          <a:noFill/>
          <a:ln>
            <a:noFill/>
          </a:ln>
        </p:spPr>
        <p:style>
          <a:lnRef idx="0"/>
          <a:fillRef idx="0"/>
          <a:effectRef idx="0"/>
          <a:fontRef idx="minor"/>
        </p:style>
        <p:txBody>
          <a:bodyPr lIns="171360" rIns="171360" tIns="85680" bIns="85680"/>
          <a:p>
            <a:pPr>
              <a:lnSpc>
                <a:spcPct val="100000"/>
              </a:lnSpc>
              <a:spcBef>
                <a:spcPts val="2100"/>
              </a:spcBef>
            </a:pPr>
            <a:r>
              <a:rPr b="0" i="1" lang="en-US" sz="4200" spc="-1" strike="noStrike">
                <a:solidFill>
                  <a:srgbClr val="393939"/>
                </a:solidFill>
                <a:latin typeface="Gill Sans"/>
                <a:ea typeface="Arial"/>
              </a:rPr>
              <a:t>Partial dependence plots visually represent the “shape” of the relationship between feature and target variables.</a:t>
            </a:r>
            <a:endParaRPr b="0" lang="en-US" sz="4200" spc="-1" strike="noStrike">
              <a:latin typeface="Arial"/>
            </a:endParaRPr>
          </a:p>
        </p:txBody>
      </p:sp>
      <p:sp>
        <p:nvSpPr>
          <p:cNvPr id="59" name="CustomShape 13"/>
          <p:cNvSpPr/>
          <p:nvPr/>
        </p:nvSpPr>
        <p:spPr>
          <a:xfrm rot="16200000">
            <a:off x="10811160" y="26573040"/>
            <a:ext cx="1414080" cy="360"/>
          </a:xfrm>
          <a:prstGeom prst="rect">
            <a:avLst/>
          </a:prstGeom>
          <a:noFill/>
          <a:ln>
            <a:noFill/>
          </a:ln>
        </p:spPr>
        <p:style>
          <a:lnRef idx="0"/>
          <a:fillRef idx="0"/>
          <a:effectRef idx="0"/>
          <a:fontRef idx="minor"/>
        </p:style>
      </p:sp>
      <p:sp>
        <p:nvSpPr>
          <p:cNvPr id="60" name="CustomShape 14"/>
          <p:cNvSpPr/>
          <p:nvPr/>
        </p:nvSpPr>
        <p:spPr>
          <a:xfrm>
            <a:off x="10975680" y="28879560"/>
            <a:ext cx="4666680" cy="54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latin typeface="Gill Sans"/>
                <a:ea typeface="Arial"/>
              </a:rPr>
              <a:t>Figure 2. Model Scores</a:t>
            </a:r>
            <a:endParaRPr b="0" lang="en-US" sz="3000" spc="-1" strike="noStrike">
              <a:latin typeface="Arial"/>
            </a:endParaRPr>
          </a:p>
        </p:txBody>
      </p:sp>
      <p:sp>
        <p:nvSpPr>
          <p:cNvPr id="61" name="CustomShape 15"/>
          <p:cNvSpPr/>
          <p:nvPr/>
        </p:nvSpPr>
        <p:spPr>
          <a:xfrm>
            <a:off x="11514240" y="29706120"/>
            <a:ext cx="10091880" cy="4569120"/>
          </a:xfrm>
          <a:prstGeom prst="rect">
            <a:avLst/>
          </a:prstGeom>
          <a:noFill/>
          <a:ln>
            <a:noFill/>
          </a:ln>
        </p:spPr>
        <p:style>
          <a:lnRef idx="0"/>
          <a:fillRef idx="0"/>
          <a:effectRef idx="0"/>
          <a:fontRef idx="minor"/>
        </p:style>
        <p:txBody>
          <a:bodyPr lIns="90000" rIns="90000" tIns="45000" bIns="45000"/>
          <a:p>
            <a:pPr>
              <a:lnSpc>
                <a:spcPct val="100000"/>
              </a:lnSpc>
            </a:pPr>
            <a:r>
              <a:rPr b="0" i="1" lang="en-US" sz="4200" spc="-1" strike="noStrike">
                <a:solidFill>
                  <a:srgbClr val="393939"/>
                </a:solidFill>
                <a:latin typeface="Gill Sans"/>
                <a:ea typeface="Arial"/>
              </a:rPr>
              <a:t>In terms of all three scoring metrics, GradientBoosting algorithm outperformed both Random Forest and AdaBoost.</a:t>
            </a:r>
            <a:endParaRPr b="0" lang="en-US" sz="4200" spc="-1" strike="noStrike">
              <a:latin typeface="Arial"/>
            </a:endParaRPr>
          </a:p>
        </p:txBody>
      </p:sp>
      <p:sp>
        <p:nvSpPr>
          <p:cNvPr id="62" name="CustomShape 16"/>
          <p:cNvSpPr/>
          <p:nvPr/>
        </p:nvSpPr>
        <p:spPr>
          <a:xfrm>
            <a:off x="23183640" y="22871160"/>
            <a:ext cx="8655120" cy="1430640"/>
          </a:xfrm>
          <a:prstGeom prst="rect">
            <a:avLst/>
          </a:prstGeom>
          <a:noFill/>
          <a:ln>
            <a:noFill/>
          </a:ln>
        </p:spPr>
        <p:style>
          <a:lnRef idx="0"/>
          <a:fillRef idx="0"/>
          <a:effectRef idx="0"/>
          <a:fontRef idx="minor"/>
        </p:style>
      </p:sp>
      <p:sp>
        <p:nvSpPr>
          <p:cNvPr id="63" name="CustomShape 17"/>
          <p:cNvSpPr/>
          <p:nvPr/>
        </p:nvSpPr>
        <p:spPr>
          <a:xfrm>
            <a:off x="33590160" y="27726480"/>
            <a:ext cx="9752040" cy="4917240"/>
          </a:xfrm>
          <a:prstGeom prst="rect">
            <a:avLst/>
          </a:prstGeom>
          <a:noFill/>
          <a:ln>
            <a:noFill/>
          </a:ln>
        </p:spPr>
        <p:style>
          <a:lnRef idx="0"/>
          <a:fillRef idx="0"/>
          <a:effectRef idx="0"/>
          <a:fontRef idx="minor"/>
        </p:style>
        <p:txBody>
          <a:bodyPr lIns="171360" rIns="171360" tIns="85680" bIns="85680"/>
          <a:p>
            <a:pPr>
              <a:lnSpc>
                <a:spcPct val="100000"/>
              </a:lnSpc>
              <a:spcBef>
                <a:spcPts val="2100"/>
              </a:spcBef>
            </a:pPr>
            <a:r>
              <a:rPr b="0" i="1" lang="en-US" sz="3600" spc="-1" strike="noStrike">
                <a:solidFill>
                  <a:srgbClr val="393939"/>
                </a:solidFill>
                <a:latin typeface="Gill Sans"/>
                <a:ea typeface="Arial"/>
              </a:rPr>
              <a:t>1. Sources of Greenhouse Gas Emissions. EPA. https://www.epa.gov/ghgemissions/sources-greenhouse-gas-emissions</a:t>
            </a:r>
            <a:endParaRPr b="0" lang="en-US" sz="3600" spc="-1" strike="noStrike">
              <a:latin typeface="Arial"/>
            </a:endParaRPr>
          </a:p>
          <a:p>
            <a:pPr>
              <a:lnSpc>
                <a:spcPct val="100000"/>
              </a:lnSpc>
              <a:spcBef>
                <a:spcPts val="2100"/>
              </a:spcBef>
            </a:pPr>
            <a:r>
              <a:rPr b="0" i="1" lang="en-US" sz="3600" spc="-1" strike="noStrike">
                <a:solidFill>
                  <a:srgbClr val="393939"/>
                </a:solidFill>
                <a:latin typeface="Gill Sans"/>
                <a:ea typeface="Arial"/>
              </a:rPr>
              <a:t>2. Transportation Secure Data Center. National Renewable Energy. https://www.nrel.gov/transportation/secure-transportation-data/</a:t>
            </a:r>
            <a:endParaRPr b="0" lang="en-US" sz="3600" spc="-1" strike="noStrike">
              <a:latin typeface="Arial"/>
            </a:endParaRPr>
          </a:p>
        </p:txBody>
      </p:sp>
      <p:sp>
        <p:nvSpPr>
          <p:cNvPr id="64" name="CustomShape 18"/>
          <p:cNvSpPr/>
          <p:nvPr/>
        </p:nvSpPr>
        <p:spPr>
          <a:xfrm>
            <a:off x="11447640" y="12877920"/>
            <a:ext cx="9698040" cy="12250080"/>
          </a:xfrm>
          <a:prstGeom prst="rect">
            <a:avLst/>
          </a:prstGeom>
          <a:noFill/>
          <a:ln>
            <a:noFill/>
          </a:ln>
        </p:spPr>
        <p:style>
          <a:lnRef idx="0"/>
          <a:fillRef idx="0"/>
          <a:effectRef idx="0"/>
          <a:fontRef idx="minor"/>
        </p:style>
      </p:sp>
      <p:sp>
        <p:nvSpPr>
          <p:cNvPr id="65" name="CustomShape 19"/>
          <p:cNvSpPr/>
          <p:nvPr/>
        </p:nvSpPr>
        <p:spPr>
          <a:xfrm>
            <a:off x="11277720" y="5715000"/>
            <a:ext cx="10056960" cy="776880"/>
          </a:xfrm>
          <a:prstGeom prst="rect">
            <a:avLst/>
          </a:prstGeom>
          <a:noFill/>
          <a:ln>
            <a:noFill/>
          </a:ln>
        </p:spPr>
        <p:style>
          <a:lnRef idx="0"/>
          <a:fillRef idx="0"/>
          <a:effectRef idx="0"/>
          <a:fontRef idx="minor"/>
        </p:style>
        <p:txBody>
          <a:bodyPr lIns="137160" rIns="137160" tIns="68760" bIns="68760"/>
          <a:p>
            <a:pPr>
              <a:lnSpc>
                <a:spcPct val="100000"/>
              </a:lnSpc>
              <a:spcBef>
                <a:spcPts val="2100"/>
              </a:spcBef>
            </a:pPr>
            <a:r>
              <a:rPr b="0" i="1" lang="en-US" sz="4200" spc="-1" strike="noStrike">
                <a:solidFill>
                  <a:srgbClr val="393939"/>
                </a:solidFill>
                <a:latin typeface="Gill Sans"/>
                <a:ea typeface="Arial"/>
              </a:rPr>
              <a:t>After adjusting for a massive class imbalance, I trained and compared three boosting algorithms, then grid searched over each to determine the hyperparameters that provided the highest F1 score.</a:t>
            </a:r>
            <a:endParaRPr b="0" lang="en-US" sz="4200" spc="-1" strike="noStrike">
              <a:latin typeface="Arial"/>
            </a:endParaRPr>
          </a:p>
        </p:txBody>
      </p:sp>
      <p:pic>
        <p:nvPicPr>
          <p:cNvPr id="66" name="Picture 2" descr=""/>
          <p:cNvPicPr/>
          <p:nvPr/>
        </p:nvPicPr>
        <p:blipFill>
          <a:blip r:embed="rId2"/>
          <a:stretch/>
        </p:blipFill>
        <p:spPr>
          <a:xfrm>
            <a:off x="838080" y="603000"/>
            <a:ext cx="1522440" cy="2824560"/>
          </a:xfrm>
          <a:prstGeom prst="rect">
            <a:avLst/>
          </a:prstGeom>
          <a:ln>
            <a:noFill/>
          </a:ln>
        </p:spPr>
      </p:pic>
      <p:sp>
        <p:nvSpPr>
          <p:cNvPr id="67" name="CustomShape 20"/>
          <p:cNvSpPr/>
          <p:nvPr/>
        </p:nvSpPr>
        <p:spPr>
          <a:xfrm>
            <a:off x="711360" y="5715000"/>
            <a:ext cx="9447480" cy="11177640"/>
          </a:xfrm>
          <a:prstGeom prst="rect">
            <a:avLst/>
          </a:prstGeom>
          <a:noFill/>
          <a:ln>
            <a:noFill/>
          </a:ln>
        </p:spPr>
        <p:style>
          <a:lnRef idx="0"/>
          <a:fillRef idx="0"/>
          <a:effectRef idx="0"/>
          <a:fontRef idx="minor"/>
        </p:style>
        <p:txBody>
          <a:bodyPr lIns="137160" rIns="137160" tIns="68760" bIns="68760"/>
          <a:p>
            <a:pPr>
              <a:lnSpc>
                <a:spcPct val="100000"/>
              </a:lnSpc>
              <a:spcBef>
                <a:spcPts val="2100"/>
              </a:spcBef>
            </a:pPr>
            <a:r>
              <a:rPr b="0" i="1" lang="en-US" sz="4200" spc="-1" strike="noStrike">
                <a:solidFill>
                  <a:srgbClr val="393939"/>
                </a:solidFill>
                <a:latin typeface="Gill Sans"/>
                <a:ea typeface="Arial"/>
              </a:rPr>
              <a:t>According to the EPA, a typical passenger vehicle emits about 4.6 metric tons of carbon dioxide per year</a:t>
            </a:r>
            <a:r>
              <a:rPr b="0" i="1" lang="en-US" sz="4200" spc="-1" strike="noStrike" baseline="33000">
                <a:solidFill>
                  <a:srgbClr val="393939"/>
                </a:solidFill>
                <a:latin typeface="Gill Sans"/>
                <a:ea typeface="Arial"/>
              </a:rPr>
              <a:t>1</a:t>
            </a:r>
            <a:r>
              <a:rPr b="0" i="1" lang="en-US" sz="4200" spc="-1" strike="noStrike">
                <a:solidFill>
                  <a:srgbClr val="393939"/>
                </a:solidFill>
                <a:latin typeface="Gill Sans"/>
                <a:ea typeface="Arial"/>
              </a:rPr>
              <a:t>. This amounts to annual emissions of over 1.1 billion metric tons of CO</a:t>
            </a:r>
            <a:r>
              <a:rPr b="0" i="1" lang="en-US" sz="4200" spc="-1" strike="noStrike" baseline="-33000">
                <a:solidFill>
                  <a:srgbClr val="393939"/>
                </a:solidFill>
                <a:latin typeface="Gill Sans"/>
                <a:ea typeface="Arial"/>
              </a:rPr>
              <a:t>2</a:t>
            </a:r>
            <a:r>
              <a:rPr b="0" i="1" lang="en-US" sz="4200" spc="-1" strike="noStrike">
                <a:solidFill>
                  <a:srgbClr val="393939"/>
                </a:solidFill>
                <a:latin typeface="Gill Sans"/>
                <a:ea typeface="Arial"/>
              </a:rPr>
              <a:t> emissions nationwide. </a:t>
            </a:r>
            <a:endParaRPr b="0" lang="en-US" sz="4200" spc="-1" strike="noStrike">
              <a:latin typeface="Arial"/>
            </a:endParaRPr>
          </a:p>
          <a:p>
            <a:pPr>
              <a:lnSpc>
                <a:spcPct val="100000"/>
              </a:lnSpc>
              <a:spcBef>
                <a:spcPts val="2100"/>
              </a:spcBef>
            </a:pPr>
            <a:r>
              <a:rPr b="0" i="1" lang="en-US" sz="4200" spc="-1" strike="noStrike">
                <a:solidFill>
                  <a:srgbClr val="393939"/>
                </a:solidFill>
                <a:latin typeface="Gill Sans"/>
                <a:ea typeface="Arial"/>
              </a:rPr>
              <a:t>NREL’s Transportation Secure Data Center provides public access to a variety of travel surveys and studies. Here, I focus on the California Travel Survey to explore behavior that may influence the adoption of more energy-efficient travel behavior, such as using public transit.</a:t>
            </a:r>
            <a:endParaRPr b="0" lang="en-US" sz="4200" spc="-1" strike="noStrike">
              <a:latin typeface="Arial"/>
            </a:endParaRPr>
          </a:p>
          <a:p>
            <a:pPr>
              <a:lnSpc>
                <a:spcPct val="100000"/>
              </a:lnSpc>
              <a:spcBef>
                <a:spcPts val="2100"/>
              </a:spcBef>
            </a:pPr>
            <a:endParaRPr b="0" lang="en-US" sz="4200" spc="-1" strike="noStrike">
              <a:latin typeface="Arial"/>
            </a:endParaRPr>
          </a:p>
          <a:p>
            <a:pPr>
              <a:lnSpc>
                <a:spcPct val="100000"/>
              </a:lnSpc>
              <a:spcBef>
                <a:spcPts val="2100"/>
              </a:spcBef>
            </a:pPr>
            <a:endParaRPr b="0" lang="en-US" sz="4200" spc="-1" strike="noStrike">
              <a:latin typeface="Arial"/>
            </a:endParaRPr>
          </a:p>
        </p:txBody>
      </p:sp>
      <p:sp>
        <p:nvSpPr>
          <p:cNvPr id="68" name="CustomShape 21"/>
          <p:cNvSpPr/>
          <p:nvPr/>
        </p:nvSpPr>
        <p:spPr>
          <a:xfrm>
            <a:off x="22707720" y="5460120"/>
            <a:ext cx="10099800" cy="7369200"/>
          </a:xfrm>
          <a:prstGeom prst="rect">
            <a:avLst/>
          </a:prstGeom>
          <a:solidFill>
            <a:schemeClr val="bg1"/>
          </a:solidFill>
          <a:ln>
            <a:noFill/>
          </a:ln>
        </p:spPr>
        <p:style>
          <a:lnRef idx="0"/>
          <a:fillRef idx="0"/>
          <a:effectRef idx="0"/>
          <a:fontRef idx="minor"/>
        </p:style>
        <p:txBody>
          <a:bodyPr lIns="104040" rIns="104040" tIns="51840" bIns="51840"/>
          <a:p>
            <a:pPr>
              <a:lnSpc>
                <a:spcPct val="50000"/>
              </a:lnSpc>
              <a:spcBef>
                <a:spcPts val="1400"/>
              </a:spcBef>
            </a:pPr>
            <a:endParaRPr b="0" lang="en-US" sz="1800" spc="-1" strike="noStrike">
              <a:latin typeface="Arial"/>
            </a:endParaRPr>
          </a:p>
          <a:p>
            <a:pPr>
              <a:lnSpc>
                <a:spcPct val="100000"/>
              </a:lnSpc>
            </a:pPr>
            <a:r>
              <a:rPr b="0" lang="en-US" sz="4000" spc="-1" strike="noStrike">
                <a:solidFill>
                  <a:srgbClr val="000000"/>
                </a:solidFill>
                <a:latin typeface="Gill Sans"/>
                <a:ea typeface="Arial"/>
              </a:rPr>
              <a:t>Table 1. Feature Importances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Arial"/>
              </a:rPr>
              <a:t>Feature</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a:t>
            </a:r>
            <a:r>
              <a:rPr b="1" lang="en-US" sz="4000" spc="-1" strike="noStrike">
                <a:solidFill>
                  <a:srgbClr val="000000"/>
                </a:solidFill>
                <a:latin typeface="Arial"/>
                <a:ea typeface="Arial"/>
              </a:rPr>
              <a:t>	</a:t>
            </a:r>
            <a:r>
              <a:rPr b="1" lang="en-US" sz="4000" spc="-1" strike="noStrike">
                <a:solidFill>
                  <a:srgbClr val="000000"/>
                </a:solidFill>
                <a:latin typeface="Arial"/>
                <a:ea typeface="Arial"/>
              </a:rPr>
              <a:t>Score</a:t>
            </a:r>
            <a:endParaRPr b="0" lang="en-US" sz="4000" spc="-1" strike="noStrike">
              <a:latin typeface="Arial"/>
            </a:endParaRPr>
          </a:p>
          <a:p>
            <a:pPr>
              <a:lnSpc>
                <a:spcPct val="100000"/>
              </a:lnSpc>
            </a:pPr>
            <a:r>
              <a:rPr b="1" lang="en-US" sz="4000" spc="-1" strike="noStrike">
                <a:solidFill>
                  <a:srgbClr val="000000"/>
                </a:solidFill>
                <a:latin typeface="Arial"/>
                <a:ea typeface="Arial"/>
              </a:rPr>
              <a:t>------------------------------------------</a:t>
            </a:r>
            <a:endParaRPr b="0" lang="en-US" sz="4000" spc="-1" strike="noStrike">
              <a:latin typeface="Arial"/>
            </a:endParaRPr>
          </a:p>
          <a:p>
            <a:pPr>
              <a:lnSpc>
                <a:spcPct val="100000"/>
              </a:lnSpc>
            </a:pPr>
            <a:r>
              <a:rPr b="0" lang="en-US" sz="4000" spc="-1" strike="noStrike">
                <a:solidFill>
                  <a:srgbClr val="000000"/>
                </a:solidFill>
                <a:latin typeface="Arial"/>
                <a:ea typeface="Arial"/>
              </a:rPr>
              <a:t>Departure time</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0.392</a:t>
            </a:r>
            <a:endParaRPr b="0" lang="en-US" sz="4000" spc="-1" strike="noStrike">
              <a:latin typeface="Arial"/>
            </a:endParaRPr>
          </a:p>
          <a:p>
            <a:pPr>
              <a:lnSpc>
                <a:spcPct val="100000"/>
              </a:lnSpc>
            </a:pPr>
            <a:r>
              <a:rPr b="0" lang="en-US" sz="4000" spc="-1" strike="noStrike">
                <a:solidFill>
                  <a:srgbClr val="000000"/>
                </a:solidFill>
                <a:latin typeface="Arial"/>
                <a:ea typeface="Arial"/>
              </a:rPr>
              <a:t>Arrival time</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0.264</a:t>
            </a:r>
            <a:endParaRPr b="0" lang="en-US" sz="4000" spc="-1" strike="noStrike">
              <a:latin typeface="Arial"/>
            </a:endParaRPr>
          </a:p>
          <a:p>
            <a:pPr>
              <a:lnSpc>
                <a:spcPct val="100000"/>
              </a:lnSpc>
            </a:pPr>
            <a:r>
              <a:rPr b="0" lang="en-US" sz="4000" spc="-1" strike="noStrike">
                <a:solidFill>
                  <a:srgbClr val="000000"/>
                </a:solidFill>
                <a:latin typeface="Arial"/>
                <a:ea typeface="Arial"/>
              </a:rPr>
              <a:t>Trip duration</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0.120</a:t>
            </a:r>
            <a:endParaRPr b="0" lang="en-US" sz="4000" spc="-1" strike="noStrike">
              <a:latin typeface="Arial"/>
            </a:endParaRPr>
          </a:p>
          <a:p>
            <a:pPr>
              <a:lnSpc>
                <a:spcPct val="100000"/>
              </a:lnSpc>
            </a:pPr>
            <a:r>
              <a:rPr b="0" lang="en-US" sz="4000" spc="-1" strike="noStrike">
                <a:solidFill>
                  <a:srgbClr val="000000"/>
                </a:solidFill>
                <a:latin typeface="Arial"/>
                <a:ea typeface="Arial"/>
              </a:rPr>
              <a:t>Activity duration</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0.090</a:t>
            </a:r>
            <a:endParaRPr b="0" lang="en-US" sz="4000" spc="-1" strike="noStrike">
              <a:latin typeface="Arial"/>
            </a:endParaRPr>
          </a:p>
          <a:p>
            <a:pPr>
              <a:lnSpc>
                <a:spcPct val="100000"/>
              </a:lnSpc>
            </a:pPr>
            <a:r>
              <a:rPr b="0" lang="en-US" sz="4000" spc="-1" strike="noStrike">
                <a:solidFill>
                  <a:srgbClr val="000000"/>
                </a:solidFill>
                <a:latin typeface="Arial"/>
                <a:ea typeface="Arial"/>
              </a:rPr>
              <a:t>Activity count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0.072</a:t>
            </a:r>
            <a:endParaRPr b="0" lang="en-US" sz="4000" spc="-1" strike="noStrike">
              <a:latin typeface="Arial"/>
            </a:endParaRPr>
          </a:p>
          <a:p>
            <a:pPr>
              <a:lnSpc>
                <a:spcPct val="100000"/>
              </a:lnSpc>
            </a:pPr>
            <a:r>
              <a:rPr b="0" lang="en-US" sz="4000" spc="-1" strike="noStrike">
                <a:solidFill>
                  <a:srgbClr val="000000"/>
                </a:solidFill>
                <a:latin typeface="Arial"/>
                <a:ea typeface="Arial"/>
              </a:rPr>
              <a:t>Air trip distance</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0.036</a:t>
            </a:r>
            <a:endParaRPr b="0" lang="en-US" sz="4000" spc="-1" strike="noStrike">
              <a:latin typeface="Arial"/>
            </a:endParaRPr>
          </a:p>
          <a:p>
            <a:pPr>
              <a:lnSpc>
                <a:spcPct val="100000"/>
              </a:lnSpc>
            </a:pPr>
            <a:r>
              <a:rPr b="0" lang="en-US" sz="4000" spc="-1" strike="noStrike">
                <a:solidFill>
                  <a:srgbClr val="000000"/>
                </a:solidFill>
                <a:latin typeface="Arial"/>
                <a:ea typeface="Arial"/>
              </a:rPr>
              <a:t>Trip distance</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a:t>
            </a:r>
            <a:r>
              <a:rPr b="0" lang="en-US" sz="4000" spc="-1" strike="noStrike">
                <a:solidFill>
                  <a:srgbClr val="000000"/>
                </a:solidFill>
                <a:latin typeface="Arial"/>
                <a:ea typeface="Arial"/>
              </a:rPr>
              <a:t>	</a:t>
            </a:r>
            <a:r>
              <a:rPr b="0" lang="en-US" sz="4000" spc="-1" strike="noStrike">
                <a:solidFill>
                  <a:srgbClr val="000000"/>
                </a:solidFill>
                <a:latin typeface="Arial"/>
                <a:ea typeface="Arial"/>
              </a:rPr>
              <a:t>0.026</a:t>
            </a:r>
            <a:endParaRPr b="0" lang="en-US" sz="4000" spc="-1" strike="noStrike">
              <a:latin typeface="Arial"/>
            </a:endParaRPr>
          </a:p>
          <a:p>
            <a:pPr>
              <a:lnSpc>
                <a:spcPct val="100000"/>
              </a:lnSpc>
            </a:pPr>
            <a:endParaRPr b="0" lang="en-US" sz="4000" spc="-1" strike="noStrike">
              <a:latin typeface="Arial"/>
            </a:endParaRPr>
          </a:p>
        </p:txBody>
      </p:sp>
      <p:sp>
        <p:nvSpPr>
          <p:cNvPr id="69" name="CustomShape 22"/>
          <p:cNvSpPr/>
          <p:nvPr/>
        </p:nvSpPr>
        <p:spPr>
          <a:xfrm>
            <a:off x="33662880" y="5791320"/>
            <a:ext cx="9685440" cy="18388080"/>
          </a:xfrm>
          <a:prstGeom prst="rect">
            <a:avLst/>
          </a:prstGeom>
          <a:noFill/>
          <a:ln>
            <a:noFill/>
          </a:ln>
        </p:spPr>
        <p:style>
          <a:lnRef idx="0"/>
          <a:fillRef idx="0"/>
          <a:effectRef idx="0"/>
          <a:fontRef idx="minor"/>
        </p:style>
        <p:txBody>
          <a:bodyPr lIns="90000" rIns="90000" tIns="45000" bIns="45000"/>
          <a:p>
            <a:pPr>
              <a:lnSpc>
                <a:spcPct val="110000"/>
              </a:lnSpc>
            </a:pPr>
            <a:r>
              <a:rPr b="0" i="1" lang="en-US" sz="4200" spc="-1" strike="noStrike">
                <a:solidFill>
                  <a:srgbClr val="393939"/>
                </a:solidFill>
                <a:latin typeface="Gill Sans"/>
                <a:ea typeface="Arial"/>
              </a:rPr>
              <a:t>Since partial dependence plots indicate stronger effect on the target variable when the y-axis is farther from 0, o</a:t>
            </a:r>
            <a:r>
              <a:rPr b="0" i="1" lang="en-US" sz="4200" spc="-1" strike="noStrike">
                <a:solidFill>
                  <a:srgbClr val="393939"/>
                </a:solidFill>
                <a:latin typeface="Gill Sans"/>
                <a:ea typeface="Arial"/>
              </a:rPr>
              <a:t>ne can see that the most important features are time-dependent</a:t>
            </a:r>
            <a:r>
              <a:rPr b="0" i="1" lang="en-US" sz="4200" spc="-1" strike="noStrike">
                <a:solidFill>
                  <a:srgbClr val="393939"/>
                </a:solidFill>
                <a:latin typeface="Gill Sans"/>
                <a:ea typeface="Arial"/>
              </a:rPr>
              <a:t>. The first plot shows that public transit is more widely used between the hours of 12:00 and 3:00 PM, while the second indicates more use for shorter trips. Therefore, to reduce carbon emissions, we should focus primarily on incentivizing and streamlining short intracity systems, such as bus routes and light rail services.</a:t>
            </a:r>
            <a:endParaRPr b="0" lang="en-US" sz="4200" spc="-1" strike="noStrike">
              <a:latin typeface="Arial"/>
            </a:endParaRPr>
          </a:p>
        </p:txBody>
      </p:sp>
      <p:sp>
        <p:nvSpPr>
          <p:cNvPr id="70" name="CustomShape 23"/>
          <p:cNvSpPr/>
          <p:nvPr/>
        </p:nvSpPr>
        <p:spPr>
          <a:xfrm>
            <a:off x="22555080" y="13246920"/>
            <a:ext cx="10158480" cy="2284560"/>
          </a:xfrm>
          <a:prstGeom prst="rect">
            <a:avLst/>
          </a:prstGeom>
          <a:noFill/>
          <a:ln>
            <a:noFill/>
          </a:ln>
        </p:spPr>
        <p:style>
          <a:lnRef idx="0"/>
          <a:fillRef idx="0"/>
          <a:effectRef idx="0"/>
          <a:fontRef idx="minor"/>
        </p:style>
        <p:txBody>
          <a:bodyPr lIns="171360" rIns="171360" tIns="85680" bIns="85680"/>
          <a:p>
            <a:pPr>
              <a:lnSpc>
                <a:spcPct val="100000"/>
              </a:lnSpc>
              <a:spcBef>
                <a:spcPts val="2100"/>
              </a:spcBef>
            </a:pPr>
            <a:r>
              <a:rPr b="0" i="1" lang="en-US" sz="4200" spc="-1" strike="noStrike">
                <a:solidFill>
                  <a:srgbClr val="393939"/>
                </a:solidFill>
                <a:latin typeface="Gill Sans"/>
                <a:ea typeface="Arial"/>
              </a:rPr>
              <a:t>Each score represents the proportion of information gain attributed to its respective feature.</a:t>
            </a:r>
            <a:endParaRPr b="0" lang="en-US" sz="4200" spc="-1" strike="noStrike">
              <a:latin typeface="Arial"/>
            </a:endParaRPr>
          </a:p>
        </p:txBody>
      </p:sp>
      <p:pic>
        <p:nvPicPr>
          <p:cNvPr id="71" name="" descr=""/>
          <p:cNvPicPr/>
          <p:nvPr/>
        </p:nvPicPr>
        <p:blipFill>
          <a:blip r:embed="rId3"/>
          <a:srcRect l="9783" t="4309" r="0" b="0"/>
          <a:stretch/>
        </p:blipFill>
        <p:spPr>
          <a:xfrm>
            <a:off x="23682960" y="19795680"/>
            <a:ext cx="7584480" cy="5586480"/>
          </a:xfrm>
          <a:prstGeom prst="rect">
            <a:avLst/>
          </a:prstGeom>
          <a:ln>
            <a:noFill/>
          </a:ln>
        </p:spPr>
      </p:pic>
      <p:sp>
        <p:nvSpPr>
          <p:cNvPr id="72" name="CustomShape 24"/>
          <p:cNvSpPr/>
          <p:nvPr/>
        </p:nvSpPr>
        <p:spPr>
          <a:xfrm>
            <a:off x="33532920" y="17519400"/>
            <a:ext cx="10356840" cy="102744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Stack</a:t>
            </a:r>
            <a:endParaRPr b="0" lang="en-US" sz="5700" spc="-1" strike="noStrike">
              <a:latin typeface="Arial"/>
            </a:endParaRPr>
          </a:p>
        </p:txBody>
      </p:sp>
      <p:pic>
        <p:nvPicPr>
          <p:cNvPr id="73" name="" descr=""/>
          <p:cNvPicPr/>
          <p:nvPr/>
        </p:nvPicPr>
        <p:blipFill>
          <a:blip r:embed="rId4"/>
          <a:stretch/>
        </p:blipFill>
        <p:spPr>
          <a:xfrm>
            <a:off x="39410640" y="24111360"/>
            <a:ext cx="3848400" cy="1446480"/>
          </a:xfrm>
          <a:prstGeom prst="rect">
            <a:avLst/>
          </a:prstGeom>
          <a:ln>
            <a:noFill/>
          </a:ln>
        </p:spPr>
      </p:pic>
      <p:pic>
        <p:nvPicPr>
          <p:cNvPr id="74" name="" descr=""/>
          <p:cNvPicPr/>
          <p:nvPr/>
        </p:nvPicPr>
        <p:blipFill>
          <a:blip r:embed="rId5"/>
          <a:stretch/>
        </p:blipFill>
        <p:spPr>
          <a:xfrm>
            <a:off x="34015680" y="19776240"/>
            <a:ext cx="3808800" cy="3808800"/>
          </a:xfrm>
          <a:prstGeom prst="rect">
            <a:avLst/>
          </a:prstGeom>
          <a:ln>
            <a:noFill/>
          </a:ln>
        </p:spPr>
      </p:pic>
      <p:pic>
        <p:nvPicPr>
          <p:cNvPr id="75" name="" descr=""/>
          <p:cNvPicPr/>
          <p:nvPr/>
        </p:nvPicPr>
        <p:blipFill>
          <a:blip r:embed="rId6"/>
          <a:stretch/>
        </p:blipFill>
        <p:spPr>
          <a:xfrm>
            <a:off x="33662880" y="19013760"/>
            <a:ext cx="4932720" cy="1456200"/>
          </a:xfrm>
          <a:prstGeom prst="rect">
            <a:avLst/>
          </a:prstGeom>
          <a:ln>
            <a:noFill/>
          </a:ln>
        </p:spPr>
      </p:pic>
      <p:pic>
        <p:nvPicPr>
          <p:cNvPr id="76" name="" descr=""/>
          <p:cNvPicPr/>
          <p:nvPr/>
        </p:nvPicPr>
        <p:blipFill>
          <a:blip r:embed="rId7"/>
          <a:stretch/>
        </p:blipFill>
        <p:spPr>
          <a:xfrm>
            <a:off x="33887160" y="23192640"/>
            <a:ext cx="4370760" cy="1046520"/>
          </a:xfrm>
          <a:prstGeom prst="rect">
            <a:avLst/>
          </a:prstGeom>
          <a:ln>
            <a:noFill/>
          </a:ln>
        </p:spPr>
      </p:pic>
      <p:pic>
        <p:nvPicPr>
          <p:cNvPr id="77" name="" descr=""/>
          <p:cNvPicPr/>
          <p:nvPr/>
        </p:nvPicPr>
        <p:blipFill>
          <a:blip r:embed="rId8"/>
          <a:stretch/>
        </p:blipFill>
        <p:spPr>
          <a:xfrm>
            <a:off x="39557520" y="21398400"/>
            <a:ext cx="3510000" cy="1964880"/>
          </a:xfrm>
          <a:prstGeom prst="rect">
            <a:avLst/>
          </a:prstGeom>
          <a:ln>
            <a:noFill/>
          </a:ln>
        </p:spPr>
      </p:pic>
      <p:pic>
        <p:nvPicPr>
          <p:cNvPr id="78" name="" descr=""/>
          <p:cNvPicPr/>
          <p:nvPr/>
        </p:nvPicPr>
        <p:blipFill>
          <a:blip r:embed="rId9"/>
          <a:stretch/>
        </p:blipFill>
        <p:spPr>
          <a:xfrm>
            <a:off x="39587040" y="19140480"/>
            <a:ext cx="3389760" cy="1342080"/>
          </a:xfrm>
          <a:prstGeom prst="rect">
            <a:avLst/>
          </a:prstGeom>
          <a:ln>
            <a:noFill/>
          </a:ln>
        </p:spPr>
      </p:pic>
      <p:pic>
        <p:nvPicPr>
          <p:cNvPr id="79" name="" descr=""/>
          <p:cNvPicPr/>
          <p:nvPr/>
        </p:nvPicPr>
        <p:blipFill>
          <a:blip r:embed="rId10"/>
          <a:srcRect l="11517" t="7174" r="0" b="0"/>
          <a:stretch/>
        </p:blipFill>
        <p:spPr>
          <a:xfrm>
            <a:off x="23957280" y="26199360"/>
            <a:ext cx="7753320" cy="5456520"/>
          </a:xfrm>
          <a:prstGeom prst="rect">
            <a:avLst/>
          </a:prstGeom>
          <a:ln>
            <a:noFill/>
          </a:ln>
        </p:spPr>
      </p:pic>
      <p:pic>
        <p:nvPicPr>
          <p:cNvPr id="80" name="" descr=""/>
          <p:cNvPicPr/>
          <p:nvPr/>
        </p:nvPicPr>
        <p:blipFill>
          <a:blip r:embed="rId11"/>
          <a:stretch/>
        </p:blipFill>
        <p:spPr>
          <a:xfrm>
            <a:off x="34290000" y="24373080"/>
            <a:ext cx="3028680" cy="1504440"/>
          </a:xfrm>
          <a:prstGeom prst="rect">
            <a:avLst/>
          </a:prstGeom>
          <a:ln>
            <a:noFill/>
          </a:ln>
        </p:spPr>
      </p:pic>
      <p:pic>
        <p:nvPicPr>
          <p:cNvPr id="81" name="" descr=""/>
          <p:cNvPicPr/>
          <p:nvPr/>
        </p:nvPicPr>
        <p:blipFill>
          <a:blip r:embed="rId12"/>
          <a:stretch/>
        </p:blipFill>
        <p:spPr>
          <a:xfrm>
            <a:off x="36481680" y="1565280"/>
            <a:ext cx="7223760" cy="1909440"/>
          </a:xfrm>
          <a:prstGeom prst="rect">
            <a:avLst/>
          </a:prstGeom>
          <a:ln>
            <a:noFill/>
          </a:ln>
        </p:spPr>
      </p:pic>
      <p:pic>
        <p:nvPicPr>
          <p:cNvPr id="82" name="" descr=""/>
          <p:cNvPicPr/>
          <p:nvPr/>
        </p:nvPicPr>
        <p:blipFill>
          <a:blip r:embed="rId13"/>
          <a:srcRect l="26788" t="8045" r="25203" b="18375"/>
          <a:stretch/>
        </p:blipFill>
        <p:spPr>
          <a:xfrm rot="16225200">
            <a:off x="13622760" y="13926240"/>
            <a:ext cx="4743000" cy="4846320"/>
          </a:xfrm>
          <a:prstGeom prst="rect">
            <a:avLst/>
          </a:prstGeom>
          <a:ln>
            <a:noFill/>
          </a:ln>
        </p:spPr>
      </p:pic>
      <p:sp>
        <p:nvSpPr>
          <p:cNvPr id="83" name="TextShape 25"/>
          <p:cNvSpPr txBox="1"/>
          <p:nvPr/>
        </p:nvSpPr>
        <p:spPr>
          <a:xfrm>
            <a:off x="18562320" y="16436520"/>
            <a:ext cx="2583360" cy="2133720"/>
          </a:xfrm>
          <a:prstGeom prst="rect">
            <a:avLst/>
          </a:prstGeom>
          <a:noFill/>
          <a:ln>
            <a:noFill/>
          </a:ln>
        </p:spPr>
        <p:txBody>
          <a:bodyPr lIns="90000" rIns="90000" tIns="45000" bIns="45000"/>
          <a:p>
            <a:pPr>
              <a:lnSpc>
                <a:spcPct val="100000"/>
              </a:lnSpc>
            </a:pPr>
            <a:r>
              <a:rPr b="1" lang="en-US" sz="4800" spc="-1" strike="noStrike">
                <a:solidFill>
                  <a:srgbClr val="000000"/>
                </a:solidFill>
                <a:latin typeface="Arial"/>
                <a:ea typeface="Arial"/>
              </a:rPr>
              <a:t>Other:</a:t>
            </a:r>
            <a:endParaRPr b="1" lang="en-US" sz="4800" spc="-1" strike="noStrike">
              <a:latin typeface="Arial"/>
            </a:endParaRPr>
          </a:p>
          <a:p>
            <a:pPr>
              <a:lnSpc>
                <a:spcPct val="100000"/>
              </a:lnSpc>
            </a:pPr>
            <a:r>
              <a:rPr b="1" lang="en-US" sz="4800" spc="-1" strike="noStrike">
                <a:solidFill>
                  <a:srgbClr val="000000"/>
                </a:solidFill>
                <a:latin typeface="Arial"/>
                <a:ea typeface="Arial"/>
              </a:rPr>
              <a:t>96.32%</a:t>
            </a:r>
            <a:endParaRPr b="1" lang="en-US" sz="4800" spc="-1" strike="noStrike">
              <a:latin typeface="Arial"/>
            </a:endParaRPr>
          </a:p>
        </p:txBody>
      </p:sp>
      <p:sp>
        <p:nvSpPr>
          <p:cNvPr id="84" name="TextShape 26"/>
          <p:cNvSpPr txBox="1"/>
          <p:nvPr/>
        </p:nvSpPr>
        <p:spPr>
          <a:xfrm>
            <a:off x="11418120" y="15179040"/>
            <a:ext cx="2846520" cy="1965240"/>
          </a:xfrm>
          <a:prstGeom prst="rect">
            <a:avLst/>
          </a:prstGeom>
          <a:noFill/>
          <a:ln>
            <a:noFill/>
          </a:ln>
        </p:spPr>
        <p:txBody>
          <a:bodyPr lIns="90000" rIns="90000" tIns="45000" bIns="45000"/>
          <a:p>
            <a:pPr>
              <a:lnSpc>
                <a:spcPct val="100000"/>
              </a:lnSpc>
            </a:pPr>
            <a:r>
              <a:rPr b="1" lang="en-US" sz="4400" spc="-1" strike="noStrike">
                <a:solidFill>
                  <a:srgbClr val="000000"/>
                </a:solidFill>
                <a:latin typeface="Arial"/>
                <a:ea typeface="Arial"/>
              </a:rPr>
              <a:t>Public Transit:</a:t>
            </a:r>
            <a:endParaRPr b="1" lang="en-US" sz="4400" spc="-1" strike="noStrike">
              <a:latin typeface="Arial"/>
            </a:endParaRPr>
          </a:p>
          <a:p>
            <a:pPr>
              <a:lnSpc>
                <a:spcPct val="100000"/>
              </a:lnSpc>
            </a:pPr>
            <a:r>
              <a:rPr b="1" lang="en-US" sz="4400" spc="-1" strike="noStrike">
                <a:solidFill>
                  <a:srgbClr val="000000"/>
                </a:solidFill>
                <a:latin typeface="Arial"/>
                <a:ea typeface="Arial"/>
              </a:rPr>
              <a:t>3.68%</a:t>
            </a:r>
            <a:endParaRPr b="1" lang="en-US" sz="4400" spc="-1" strike="noStrike">
              <a:latin typeface="Arial"/>
            </a:endParaRPr>
          </a:p>
        </p:txBody>
      </p:sp>
      <p:sp>
        <p:nvSpPr>
          <p:cNvPr id="85" name="CustomShape 27"/>
          <p:cNvSpPr/>
          <p:nvPr/>
        </p:nvSpPr>
        <p:spPr>
          <a:xfrm>
            <a:off x="11277720" y="9891000"/>
            <a:ext cx="10056960" cy="5379480"/>
          </a:xfrm>
          <a:prstGeom prst="rect">
            <a:avLst/>
          </a:prstGeom>
          <a:noFill/>
          <a:ln>
            <a:noFill/>
          </a:ln>
        </p:spPr>
        <p:style>
          <a:lnRef idx="0"/>
          <a:fillRef idx="0"/>
          <a:effectRef idx="0"/>
          <a:fontRef idx="minor"/>
        </p:style>
        <p:txBody>
          <a:bodyPr lIns="137160" rIns="137160" tIns="68760" bIns="68760"/>
          <a:p>
            <a:pPr>
              <a:lnSpc>
                <a:spcPct val="100000"/>
              </a:lnSpc>
              <a:spcBef>
                <a:spcPts val="2100"/>
              </a:spcBef>
            </a:pPr>
            <a:r>
              <a:rPr b="0" i="1" lang="en-US" sz="4200" spc="-1" strike="noStrike">
                <a:solidFill>
                  <a:srgbClr val="393939"/>
                </a:solidFill>
                <a:latin typeface="Gill Sans"/>
                <a:ea typeface="Arial"/>
              </a:rPr>
              <a:t>I then extracted feature importances </a:t>
            </a:r>
            <a:r>
              <a:rPr b="0" i="1" lang="en-US" sz="4200" spc="-1" strike="noStrike">
                <a:solidFill>
                  <a:srgbClr val="393939"/>
                </a:solidFill>
                <a:latin typeface="Gill Sans"/>
                <a:ea typeface="Arial"/>
              </a:rPr>
              <a:t>from the best model and plotted </a:t>
            </a:r>
            <a:r>
              <a:rPr b="0" i="1" lang="en-US" sz="4200" spc="-1" strike="noStrike">
                <a:solidFill>
                  <a:srgbClr val="393939"/>
                </a:solidFill>
                <a:latin typeface="Gill Sans"/>
                <a:ea typeface="Arial"/>
              </a:rPr>
              <a:t>partial dependence plots to visualize </a:t>
            </a:r>
            <a:r>
              <a:rPr b="0" i="1" lang="en-US" sz="4200" spc="-1" strike="noStrike">
                <a:solidFill>
                  <a:srgbClr val="393939"/>
                </a:solidFill>
                <a:latin typeface="Gill Sans"/>
                <a:ea typeface="Arial"/>
              </a:rPr>
              <a:t>the relationship between feature and </a:t>
            </a:r>
            <a:r>
              <a:rPr b="0" i="1" lang="en-US" sz="4200" spc="-1" strike="noStrike">
                <a:solidFill>
                  <a:srgbClr val="393939"/>
                </a:solidFill>
                <a:latin typeface="Gill Sans"/>
                <a:ea typeface="Arial"/>
              </a:rPr>
              <a:t>target variables.</a:t>
            </a:r>
            <a:endParaRPr b="0" lang="en-US" sz="4200" spc="-1" strike="noStrike">
              <a:latin typeface="Arial"/>
            </a:endParaRPr>
          </a:p>
        </p:txBody>
      </p:sp>
      <p:sp>
        <p:nvSpPr>
          <p:cNvPr id="86" name="TextShape 28"/>
          <p:cNvSpPr txBox="1"/>
          <p:nvPr/>
        </p:nvSpPr>
        <p:spPr>
          <a:xfrm rot="16218600">
            <a:off x="20961000" y="28011960"/>
            <a:ext cx="5029200" cy="657360"/>
          </a:xfrm>
          <a:prstGeom prst="rect">
            <a:avLst/>
          </a:prstGeom>
          <a:noFill/>
          <a:ln>
            <a:noFill/>
          </a:ln>
        </p:spPr>
        <p:txBody>
          <a:bodyPr lIns="90000" rIns="90000" tIns="45000" bIns="45000"/>
          <a:p>
            <a:pPr>
              <a:lnSpc>
                <a:spcPct val="100000"/>
              </a:lnSpc>
            </a:pPr>
            <a:r>
              <a:rPr b="0" lang="en-US" sz="4000" spc="-1" strike="noStrike">
                <a:solidFill>
                  <a:srgbClr val="000000"/>
                </a:solidFill>
                <a:latin typeface="Arial"/>
                <a:ea typeface="Arial"/>
              </a:rPr>
              <a:t>Partial dependence</a:t>
            </a:r>
            <a:endParaRPr b="0" lang="en-US" sz="4000" spc="-1" strike="noStrike">
              <a:latin typeface="Arial"/>
            </a:endParaRPr>
          </a:p>
        </p:txBody>
      </p:sp>
      <p:sp>
        <p:nvSpPr>
          <p:cNvPr id="87" name="TextShape 29"/>
          <p:cNvSpPr txBox="1"/>
          <p:nvPr/>
        </p:nvSpPr>
        <p:spPr>
          <a:xfrm rot="16221000">
            <a:off x="20809080" y="21787560"/>
            <a:ext cx="5029200" cy="657360"/>
          </a:xfrm>
          <a:prstGeom prst="rect">
            <a:avLst/>
          </a:prstGeom>
          <a:noFill/>
          <a:ln>
            <a:noFill/>
          </a:ln>
        </p:spPr>
        <p:txBody>
          <a:bodyPr lIns="90000" rIns="90000" tIns="45000" bIns="45000"/>
          <a:p>
            <a:pPr>
              <a:lnSpc>
                <a:spcPct val="100000"/>
              </a:lnSpc>
            </a:pPr>
            <a:r>
              <a:rPr b="0" lang="en-US" sz="4000" spc="-1" strike="noStrike">
                <a:solidFill>
                  <a:srgbClr val="000000"/>
                </a:solidFill>
                <a:latin typeface="Arial"/>
                <a:ea typeface="Arial"/>
              </a:rPr>
              <a:t>Partial dependence</a:t>
            </a:r>
            <a:endParaRPr b="0" lang="en-US" sz="4000" spc="-1" strike="noStrike">
              <a:latin typeface="Arial"/>
            </a:endParaRPr>
          </a:p>
        </p:txBody>
      </p:sp>
      <p:sp>
        <p:nvSpPr>
          <p:cNvPr id="88" name="TextShape 30"/>
          <p:cNvSpPr txBox="1"/>
          <p:nvPr/>
        </p:nvSpPr>
        <p:spPr>
          <a:xfrm>
            <a:off x="24780240" y="25170480"/>
            <a:ext cx="6697440" cy="657360"/>
          </a:xfrm>
          <a:prstGeom prst="rect">
            <a:avLst/>
          </a:prstGeom>
          <a:noFill/>
          <a:ln>
            <a:noFill/>
          </a:ln>
        </p:spPr>
        <p:txBody>
          <a:bodyPr lIns="90000" rIns="90000" tIns="45000" bIns="45000"/>
          <a:p>
            <a:pPr>
              <a:lnSpc>
                <a:spcPct val="100000"/>
              </a:lnSpc>
            </a:pPr>
            <a:r>
              <a:rPr b="0" lang="en-US" sz="4000" spc="-1" strike="noStrike">
                <a:solidFill>
                  <a:srgbClr val="000000"/>
                </a:solidFill>
                <a:latin typeface="Arial"/>
                <a:ea typeface="Arial"/>
              </a:rPr>
              <a:t>Departure Time </a:t>
            </a:r>
            <a:r>
              <a:rPr b="0" lang="en-US" sz="4000" spc="-1" strike="noStrike">
                <a:solidFill>
                  <a:srgbClr val="000000"/>
                </a:solidFill>
                <a:latin typeface="Arial"/>
                <a:ea typeface="Arial"/>
              </a:rPr>
              <a:t>(hour of day)</a:t>
            </a:r>
            <a:endParaRPr b="0" lang="en-US" sz="4000" spc="-1" strike="noStrike">
              <a:latin typeface="Arial"/>
            </a:endParaRPr>
          </a:p>
        </p:txBody>
      </p:sp>
      <p:sp>
        <p:nvSpPr>
          <p:cNvPr id="89" name="TextShape 31"/>
          <p:cNvSpPr txBox="1"/>
          <p:nvPr/>
        </p:nvSpPr>
        <p:spPr>
          <a:xfrm>
            <a:off x="25572600" y="31506480"/>
            <a:ext cx="5351760" cy="657360"/>
          </a:xfrm>
          <a:prstGeom prst="rect">
            <a:avLst/>
          </a:prstGeom>
          <a:noFill/>
          <a:ln>
            <a:noFill/>
          </a:ln>
        </p:spPr>
        <p:txBody>
          <a:bodyPr lIns="90000" rIns="90000" tIns="45000" bIns="45000"/>
          <a:p>
            <a:pPr>
              <a:lnSpc>
                <a:spcPct val="100000"/>
              </a:lnSpc>
            </a:pPr>
            <a:r>
              <a:rPr b="0" lang="en-US" sz="4000" spc="-1" strike="noStrike">
                <a:solidFill>
                  <a:srgbClr val="000000"/>
                </a:solidFill>
                <a:latin typeface="Arial"/>
                <a:ea typeface="Arial"/>
              </a:rPr>
              <a:t>Trip Duration (minutes)</a:t>
            </a:r>
            <a:endParaRPr b="0" lang="en-US" sz="4000" spc="-1" strike="noStrike">
              <a:latin typeface="Arial"/>
            </a:endParaRPr>
          </a:p>
        </p:txBody>
      </p:sp>
      <p:sp>
        <p:nvSpPr>
          <p:cNvPr id="90" name="CustomShape 32"/>
          <p:cNvSpPr/>
          <p:nvPr/>
        </p:nvSpPr>
        <p:spPr>
          <a:xfrm>
            <a:off x="11191680" y="18511560"/>
            <a:ext cx="4666680" cy="54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latin typeface="Gill Sans"/>
                <a:ea typeface="Arial"/>
              </a:rPr>
              <a:t>Figure 1. Class Imbalance</a:t>
            </a:r>
            <a:endParaRPr b="0" lang="en-US" sz="3000" spc="-1" strike="noStrike">
              <a:latin typeface="Arial"/>
            </a:endParaRPr>
          </a:p>
        </p:txBody>
      </p:sp>
      <p:sp>
        <p:nvSpPr>
          <p:cNvPr id="91" name="CustomShape 33"/>
          <p:cNvSpPr/>
          <p:nvPr/>
        </p:nvSpPr>
        <p:spPr>
          <a:xfrm>
            <a:off x="23591520" y="32163840"/>
            <a:ext cx="4666680" cy="54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latin typeface="Gill Sans"/>
                <a:ea typeface="Arial"/>
              </a:rPr>
              <a:t>Figure 3. Partial Dependence Plots</a:t>
            </a:r>
            <a:endParaRPr b="0" lang="en-US" sz="3000" spc="-1" strike="noStrike">
              <a:latin typeface="Arial"/>
            </a:endParaRPr>
          </a:p>
        </p:txBody>
      </p:sp>
      <p:sp>
        <p:nvSpPr>
          <p:cNvPr id="92" name="CustomShape 34"/>
          <p:cNvSpPr/>
          <p:nvPr/>
        </p:nvSpPr>
        <p:spPr>
          <a:xfrm>
            <a:off x="0" y="16803360"/>
            <a:ext cx="10356840" cy="1027440"/>
          </a:xfrm>
          <a:prstGeom prst="rect">
            <a:avLst/>
          </a:prstGeom>
          <a:solidFill>
            <a:srgbClr val="3c939f"/>
          </a:solidFill>
          <a:ln w="28440">
            <a:solidFill>
              <a:schemeClr val="tx1"/>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latin typeface="Arial"/>
                <a:ea typeface="Arial"/>
              </a:rPr>
              <a:t>The Data</a:t>
            </a:r>
            <a:endParaRPr b="0" lang="en-US" sz="5700" spc="-1" strike="noStrike">
              <a:latin typeface="Arial"/>
            </a:endParaRPr>
          </a:p>
        </p:txBody>
      </p:sp>
      <p:sp>
        <p:nvSpPr>
          <p:cNvPr id="93" name="TextShape 35"/>
          <p:cNvSpPr txBox="1"/>
          <p:nvPr/>
        </p:nvSpPr>
        <p:spPr>
          <a:xfrm>
            <a:off x="783360" y="18123480"/>
            <a:ext cx="9823680" cy="11281320"/>
          </a:xfrm>
          <a:prstGeom prst="rect">
            <a:avLst/>
          </a:prstGeom>
          <a:noFill/>
          <a:ln>
            <a:noFill/>
          </a:ln>
        </p:spPr>
        <p:txBody>
          <a:bodyPr lIns="90000" rIns="90000" tIns="45000" bIns="45000"/>
          <a:p>
            <a:pPr>
              <a:lnSpc>
                <a:spcPct val="100000"/>
              </a:lnSpc>
              <a:spcBef>
                <a:spcPts val="2100"/>
              </a:spcBef>
            </a:pPr>
            <a:r>
              <a:rPr b="0" i="1" lang="en-US" sz="4200" spc="-1" strike="noStrike">
                <a:solidFill>
                  <a:srgbClr val="393939"/>
                </a:solidFill>
                <a:latin typeface="Gill Sans"/>
                <a:ea typeface="Arial"/>
              </a:rPr>
              <a:t>500,000 </a:t>
            </a:r>
            <a:r>
              <a:rPr b="0" i="1" lang="en-US" sz="4200" spc="-1" strike="noStrike">
                <a:solidFill>
                  <a:srgbClr val="393939"/>
                </a:solidFill>
                <a:latin typeface="Gill Sans"/>
                <a:ea typeface="Arial"/>
              </a:rPr>
              <a:t>travel </a:t>
            </a:r>
            <a:r>
              <a:rPr b="0" i="1" lang="en-US" sz="4200" spc="-1" strike="noStrike">
                <a:solidFill>
                  <a:srgbClr val="393939"/>
                </a:solidFill>
                <a:latin typeface="Gill Sans"/>
                <a:ea typeface="Arial"/>
              </a:rPr>
              <a:t>surveys with </a:t>
            </a:r>
            <a:r>
              <a:rPr b="0" i="1" lang="en-US" sz="4200" spc="-1" strike="noStrike">
                <a:solidFill>
                  <a:srgbClr val="393939"/>
                </a:solidFill>
                <a:latin typeface="Gill Sans"/>
                <a:ea typeface="Arial"/>
              </a:rPr>
              <a:t>hundreds of </a:t>
            </a:r>
            <a:r>
              <a:rPr b="0" i="1" lang="en-US" sz="4200" spc="-1" strike="noStrike">
                <a:solidFill>
                  <a:srgbClr val="393939"/>
                </a:solidFill>
                <a:latin typeface="Gill Sans"/>
                <a:ea typeface="Arial"/>
              </a:rPr>
              <a:t>geographic </a:t>
            </a:r>
            <a:r>
              <a:rPr b="0" i="1" lang="en-US" sz="4200" spc="-1" strike="noStrike">
                <a:solidFill>
                  <a:srgbClr val="393939"/>
                </a:solidFill>
                <a:latin typeface="Gill Sans"/>
                <a:ea typeface="Arial"/>
              </a:rPr>
              <a:t>and </a:t>
            </a:r>
            <a:r>
              <a:rPr b="0" i="1" lang="en-US" sz="4200" spc="-1" strike="noStrike">
                <a:solidFill>
                  <a:srgbClr val="393939"/>
                </a:solidFill>
                <a:latin typeface="Gill Sans"/>
                <a:ea typeface="Arial"/>
              </a:rPr>
              <a:t>demographic </a:t>
            </a:r>
            <a:r>
              <a:rPr b="0" i="1" lang="en-US" sz="4200" spc="-1" strike="noStrike">
                <a:solidFill>
                  <a:srgbClr val="393939"/>
                </a:solidFill>
                <a:latin typeface="Gill Sans"/>
                <a:ea typeface="Arial"/>
              </a:rPr>
              <a:t>features; in </a:t>
            </a:r>
            <a:r>
              <a:rPr b="0" i="1" lang="en-US" sz="4200" spc="-1" strike="noStrike">
                <a:solidFill>
                  <a:srgbClr val="393939"/>
                </a:solidFill>
                <a:latin typeface="Gill Sans"/>
                <a:ea typeface="Arial"/>
              </a:rPr>
              <a:t>addition,  I </a:t>
            </a:r>
            <a:r>
              <a:rPr b="0" i="1" lang="en-US" sz="4200" spc="-1" strike="noStrike">
                <a:solidFill>
                  <a:srgbClr val="393939"/>
                </a:solidFill>
                <a:latin typeface="Gill Sans"/>
                <a:ea typeface="Arial"/>
              </a:rPr>
              <a:t>engineered </a:t>
            </a:r>
            <a:r>
              <a:rPr b="0" i="1" lang="en-US" sz="4200" spc="-1" strike="noStrike">
                <a:solidFill>
                  <a:srgbClr val="393939"/>
                </a:solidFill>
                <a:latin typeface="Gill Sans"/>
                <a:ea typeface="Arial"/>
              </a:rPr>
              <a:t>many </a:t>
            </a:r>
            <a:r>
              <a:rPr b="0" i="1" lang="en-US" sz="4200" spc="-1" strike="noStrike">
                <a:solidFill>
                  <a:srgbClr val="393939"/>
                </a:solidFill>
                <a:latin typeface="Gill Sans"/>
                <a:ea typeface="Arial"/>
              </a:rPr>
              <a:t>features, </a:t>
            </a:r>
            <a:r>
              <a:rPr b="0" i="1" lang="en-US" sz="4200" spc="-1" strike="noStrike">
                <a:solidFill>
                  <a:srgbClr val="393939"/>
                </a:solidFill>
                <a:latin typeface="Gill Sans"/>
                <a:ea typeface="Arial"/>
              </a:rPr>
              <a:t>including trip </a:t>
            </a:r>
            <a:r>
              <a:rPr b="0" i="1" lang="en-US" sz="4200" spc="-1" strike="noStrike">
                <a:solidFill>
                  <a:srgbClr val="393939"/>
                </a:solidFill>
                <a:latin typeface="Gill Sans"/>
                <a:ea typeface="Arial"/>
              </a:rPr>
              <a:t>duration.</a:t>
            </a:r>
            <a:endParaRPr b="0" lang="en-US" sz="4200" spc="-1" strike="noStrike">
              <a:latin typeface="Arial"/>
            </a:endParaRPr>
          </a:p>
        </p:txBody>
      </p:sp>
      <p:pic>
        <p:nvPicPr>
          <p:cNvPr id="94" name="" descr=""/>
          <p:cNvPicPr/>
          <p:nvPr/>
        </p:nvPicPr>
        <p:blipFill>
          <a:blip r:embed="rId14"/>
          <a:srcRect l="0" t="10064" r="7991" b="4134"/>
          <a:stretch/>
        </p:blipFill>
        <p:spPr>
          <a:xfrm>
            <a:off x="10536480" y="20923200"/>
            <a:ext cx="11289600" cy="78951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331</TotalTime>
  <Application>LibreOffice/5.4.6.2$Linux_X86_64 LibreOffice_project/40m0$Build-2</Application>
  <Words>1077</Words>
  <Paragraphs>130</Paragraphs>
  <Company>Graphicsland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dc:description>We offer free PowerPoint poster templates to help you design your very own scientific poster presentation.</dc:description>
  <cp:keywords>scientific research template custom poster presentation symposium printing PowerPoint create design example sample download</cp:keywords>
  <dc:language>en-US</dc:language>
  <cp:lastModifiedBy/>
  <dcterms:modified xsi:type="dcterms:W3CDTF">2018-05-21T12:58:04Z</dcterms:modified>
  <cp:revision>58</cp:revision>
  <dc:subject>Example Of A Sample Research Poster</dc:subject>
  <dc:title>Template to create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Graphicsland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y fmtid="{D5CDD505-2E9C-101B-9397-08002B2CF9AE}" pid="13" name="category">
    <vt:lpwstr>science research poster</vt:lpwstr>
  </property>
</Properties>
</file>