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7877"/>
    <p:restoredTop sz="94712"/>
  </p:normalViewPr>
  <p:slideViewPr>
    <p:cSldViewPr snapToGrid="0">
      <p:cViewPr>
        <p:scale>
          <a:sx n="140" d="100"/>
          <a:sy n="140" d="100"/>
        </p:scale>
        <p:origin x="14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a5d316e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a5d316e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ae7a80e9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ae7a80e9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ae7a80e9_3_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ae7a80e9_3_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a87b03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a87b03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a515d51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a515d51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a87b03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a87b03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a515d51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a515d51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a515d51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a515d51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ae7a80e9_3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ae7a80e9_3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ae7a80e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ae7a80e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 b="1"/>
              <a:t>HTML</a:t>
            </a:r>
            <a:r>
              <a:rPr lang="en" sz="1800"/>
              <a:t>:</a:t>
            </a:r>
            <a:endParaRPr sz="18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Hyper Text Markup Language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For developing Web Pages and Apps it is used as the standard markup language 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endParaRPr sz="1800" b="1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After reading the .html file, the content is rendered by the browser and then we can view it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 b="1"/>
              <a:t>CSS:</a:t>
            </a:r>
            <a:endParaRPr sz="1600" b="1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Cascading Style Sheets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The presentation of a markup language document like HTML is described by CSS 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Describes the rendering of HTML element on screen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One CSS file can control the layout of multiple web pages</a:t>
            </a:r>
            <a:endParaRPr sz="1600"/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/>
              <a:t>The element is selected by a selector in HTML and then the CSS rule is applied on that element</a:t>
            </a:r>
            <a:endParaRPr sz="1600"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600" b="1"/>
              <a:t>Bootstrap</a:t>
            </a:r>
            <a:r>
              <a:rPr lang="en" sz="1400"/>
              <a:t>: </a:t>
            </a:r>
            <a:endParaRPr sz="14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Bootstrap is a HTML, CSS and JavaScript framework for creating responsive web pages.</a:t>
            </a:r>
            <a:endParaRPr sz="14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It contains HTML and CSS-based design templates for typography, forms, buttons, navigation and other interface components, as well as optional JavaScript extensions. </a:t>
            </a:r>
            <a:endParaRPr sz="14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It helps to speed up development time while maintaining the consistency and quality across the site.</a:t>
            </a:r>
            <a:endParaRPr sz="1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 b="1"/>
              <a:t>JavaScript</a:t>
            </a:r>
            <a:r>
              <a:rPr lang="en" sz="1600"/>
              <a:t>: </a:t>
            </a:r>
            <a:endParaRPr sz="16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Prototype based dynamic, object oriented programming language</a:t>
            </a:r>
            <a:endParaRPr sz="14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It programs the behavior of web pages</a:t>
            </a:r>
            <a:endParaRPr sz="14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 b="1"/>
              <a:t>Font Awesome</a:t>
            </a:r>
            <a:r>
              <a:rPr lang="en" sz="1600"/>
              <a:t>:</a:t>
            </a:r>
            <a:endParaRPr sz="1600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 sz="1400"/>
              <a:t>It provides icons to web page</a:t>
            </a:r>
            <a:endParaRPr sz="14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/>
              <a:t>Flask: Flask is a micro web framework based on Python. It is a popular Python web development framework.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/>
              <a:t>Input will be given by user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/>
              <a:t>Then the input will be pushed into the server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/>
              <a:t>Evaluation of Input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/>
              <a:t>After evaluation the output will be shown from server to web page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Our website contains several tabs like Home, abouts us, contacts,visualization and recommendation 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Visualization page shows the result of survey data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Recommendation page has a input form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Several questions are asked for the input for our recommendation system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Flask is used to handle this inputs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Push method sends data to the server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In python, Data is fetched from the server and feeded to the recommendation system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Based on those input data our recommendation system predicts the Smartphone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ANN(Artificial Neural Network) is used to create model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It recommend a single phone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On the basis of that phone, four other alternative phones are also recommended</a:t>
            </a: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Specification of all those recommended phones are displayed so that it is easier to compare for the user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a5d316e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a5d316e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ae7a80e9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ae7a80e9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a700a4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a700a4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ae7a80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ae7a80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ae7a80e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ae7a80e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ae7a80e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ae7a80e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ae7a80e9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ae7a80e9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ae7a80e9_3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ae7a80e9_3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a700a4e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a700a4e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a700a4e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a700a4e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a700a4e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a700a4e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ee922fc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ee922fc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39% of world’s population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transportation, shopping, banking,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a700a4ed_1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a700a4ed_1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ae7a80e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cae7a80e9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a700a4ed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a700a4ed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a700a4e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a700a4e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ae7a80e9_3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ae7a80e9_3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a700a4e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a700a4e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a700a4e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a700a4e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a700a4e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a700a4e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a700a4e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a700a4e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a700a4ed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a700a4ed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ee922fc3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ee922fc3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ae7a80e9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ae7a80e9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cae7a80e9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cae7a80e9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cee922fc3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cee922fc3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ee922fc3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ee922fc3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ee922fc3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cee922fc3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ae7a80e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ae7a80e9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ae7a80e9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ae7a80e9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ee922fc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ee922fc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ee922fc3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ee922fc3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ae7a80e9_3_1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ae7a80e9_3_1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1045700" y="120522"/>
            <a:ext cx="6920700" cy="7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Smartphone Recommendation System</a:t>
            </a:r>
            <a:endParaRPr sz="360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136750" y="1422017"/>
            <a:ext cx="48705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Applied Research Project A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Prof. Dr. </a:t>
            </a:r>
            <a:r>
              <a:rPr lang="en" sz="1200" dirty="0" err="1"/>
              <a:t>Timo</a:t>
            </a:r>
            <a:r>
              <a:rPr lang="en" sz="1200" dirty="0"/>
              <a:t> </a:t>
            </a:r>
            <a:r>
              <a:rPr lang="en" sz="1200" dirty="0" err="1"/>
              <a:t>Kahl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Presented by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Bhuwan</a:t>
            </a:r>
            <a:r>
              <a:rPr lang="en" sz="1200" dirty="0"/>
              <a:t> Acharya 		(26129)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Bikash</a:t>
            </a:r>
            <a:r>
              <a:rPr lang="en" sz="1200" dirty="0"/>
              <a:t> </a:t>
            </a:r>
            <a:r>
              <a:rPr lang="en" sz="1200" dirty="0" err="1"/>
              <a:t>Paudel</a:t>
            </a:r>
            <a:r>
              <a:rPr lang="en" sz="1200" dirty="0"/>
              <a:t> 		(26192)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Sudarshan</a:t>
            </a:r>
            <a:r>
              <a:rPr lang="en" sz="1200" dirty="0"/>
              <a:t> </a:t>
            </a:r>
            <a:r>
              <a:rPr lang="en" sz="1200" dirty="0" err="1"/>
              <a:t>Awasthi</a:t>
            </a:r>
            <a:r>
              <a:rPr lang="en" sz="1200" dirty="0"/>
              <a:t> 	</a:t>
            </a:r>
            <a:r>
              <a:rPr lang="en-US" sz="1200" dirty="0" smtClean="0"/>
              <a:t>	</a:t>
            </a:r>
            <a:r>
              <a:rPr lang="en" sz="1200" dirty="0" smtClean="0"/>
              <a:t>(</a:t>
            </a:r>
            <a:r>
              <a:rPr lang="en" sz="1200" dirty="0"/>
              <a:t>26558)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Md. </a:t>
            </a:r>
            <a:r>
              <a:rPr lang="en" sz="1200" dirty="0" err="1"/>
              <a:t>Monsur</a:t>
            </a:r>
            <a:r>
              <a:rPr lang="en" sz="1200" dirty="0"/>
              <a:t> Ali	 	(24547)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Anup</a:t>
            </a:r>
            <a:r>
              <a:rPr lang="en" sz="1200" dirty="0"/>
              <a:t> </a:t>
            </a:r>
            <a:r>
              <a:rPr lang="en" sz="1200" dirty="0" err="1"/>
              <a:t>Katuwal</a:t>
            </a:r>
            <a:r>
              <a:rPr lang="en" sz="1200" dirty="0"/>
              <a:t> 		(26557)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Musifique</a:t>
            </a:r>
            <a:r>
              <a:rPr lang="en" sz="1200" dirty="0"/>
              <a:t> Ahmed </a:t>
            </a:r>
            <a:r>
              <a:rPr lang="en" sz="1200" dirty="0" err="1"/>
              <a:t>Isha</a:t>
            </a:r>
            <a:r>
              <a:rPr lang="en" sz="1200" dirty="0"/>
              <a:t> 	</a:t>
            </a:r>
            <a:r>
              <a:rPr lang="en-US" sz="1200" dirty="0" smtClean="0"/>
              <a:t>	</a:t>
            </a:r>
            <a:r>
              <a:rPr lang="en" sz="1200" dirty="0" smtClean="0"/>
              <a:t>(</a:t>
            </a:r>
            <a:r>
              <a:rPr lang="en" sz="1200" dirty="0"/>
              <a:t>26532)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questionnaire</a:t>
            </a:r>
            <a:r>
              <a:rPr lang="en"/>
              <a:t> was created using </a:t>
            </a:r>
            <a:r>
              <a:rPr lang="en" b="1"/>
              <a:t>google forms</a:t>
            </a:r>
            <a:r>
              <a:rPr lang="en"/>
              <a:t> and an online survey was conducted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questionnaire</a:t>
            </a:r>
            <a:r>
              <a:rPr lang="en"/>
              <a:t> was divided into of </a:t>
            </a:r>
            <a:r>
              <a:rPr lang="en" b="1"/>
              <a:t>3</a:t>
            </a:r>
            <a:r>
              <a:rPr lang="en"/>
              <a:t> sections: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Personal Section </a:t>
            </a:r>
            <a:r>
              <a:rPr lang="en"/>
              <a:t>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the collecting data like </a:t>
            </a:r>
            <a:r>
              <a:rPr lang="en" b="1"/>
              <a:t>age</a:t>
            </a:r>
            <a:r>
              <a:rPr lang="en"/>
              <a:t>, </a:t>
            </a:r>
            <a:r>
              <a:rPr lang="en" b="1"/>
              <a:t>gender</a:t>
            </a:r>
            <a:r>
              <a:rPr lang="en"/>
              <a:t>, </a:t>
            </a:r>
            <a:r>
              <a:rPr lang="en" b="1"/>
              <a:t>willing amount</a:t>
            </a:r>
            <a:r>
              <a:rPr lang="en"/>
              <a:t>, </a:t>
            </a:r>
            <a:r>
              <a:rPr lang="en" b="1"/>
              <a:t>annual income</a:t>
            </a:r>
            <a:r>
              <a:rPr lang="en"/>
              <a:t> and </a:t>
            </a:r>
            <a:r>
              <a:rPr lang="en" b="1"/>
              <a:t>profession 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Smartphone Section</a:t>
            </a:r>
            <a:r>
              <a:rPr lang="en"/>
              <a:t> 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collect data such as which smartphone model they use, major reason for using smart phone and their feature preferences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Consumer Influences Section</a:t>
            </a:r>
            <a:r>
              <a:rPr lang="en"/>
              <a:t> 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 collect data regarding whether people purchase smartphones based on personal research or just based on social influence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of 368 responses were recorded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solidFill>
                  <a:srgbClr val="333333"/>
                </a:solidFill>
              </a:rPr>
              <a:t>Real-world data is often incomplete and inconsistent, generally contains many error</a:t>
            </a: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➔"/>
            </a:pPr>
            <a:r>
              <a:rPr lang="en">
                <a:solidFill>
                  <a:srgbClr val="333333"/>
                </a:solidFill>
              </a:rPr>
              <a:t>Extraction of inappropriate data from our collected data involved following steps: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◆"/>
            </a:pPr>
            <a:r>
              <a:rPr lang="en">
                <a:solidFill>
                  <a:srgbClr val="333333"/>
                </a:solidFill>
              </a:rPr>
              <a:t>Data cleaning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◆"/>
            </a:pPr>
            <a:r>
              <a:rPr lang="en">
                <a:solidFill>
                  <a:srgbClr val="333333"/>
                </a:solidFill>
              </a:rPr>
              <a:t>Data integration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◆"/>
            </a:pPr>
            <a:r>
              <a:rPr lang="en">
                <a:solidFill>
                  <a:srgbClr val="333333"/>
                </a:solidFill>
              </a:rPr>
              <a:t>Data transformation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◆"/>
            </a:pPr>
            <a:r>
              <a:rPr lang="en">
                <a:solidFill>
                  <a:srgbClr val="333333"/>
                </a:solidFill>
              </a:rPr>
              <a:t>Data reduction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◆"/>
            </a:pPr>
            <a:r>
              <a:rPr lang="en">
                <a:solidFill>
                  <a:srgbClr val="333333"/>
                </a:solidFill>
              </a:rPr>
              <a:t>Data discretization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91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Visualization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217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Survey Data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86" y="2787554"/>
            <a:ext cx="3606231" cy="2146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6276"/>
            <a:ext cx="3520440" cy="2098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3" y="2831398"/>
            <a:ext cx="4105094" cy="2079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786277"/>
            <a:ext cx="3309324" cy="20451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Survey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6992"/>
            <a:ext cx="4698499" cy="3141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8" y="1152425"/>
            <a:ext cx="4128114" cy="36756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6" y="1152425"/>
            <a:ext cx="4322644" cy="343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9" y="1266325"/>
            <a:ext cx="3903872" cy="330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25"/>
            <a:ext cx="4315164" cy="3832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64" y="1152425"/>
            <a:ext cx="4402872" cy="38329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28" y="1152425"/>
            <a:ext cx="5100828" cy="35021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1824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Website Overview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Front End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Bootstrap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Javascript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Font Awesome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Back End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Flask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Outlook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Overview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Home 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About 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Our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Our Team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Contact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Visualization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Recommendation Input 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Recommendation Output Page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ctrTitle"/>
          </p:nvPr>
        </p:nvSpPr>
        <p:spPr>
          <a:xfrm>
            <a:off x="1004150" y="1051848"/>
            <a:ext cx="7136700" cy="21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Inputs for Recommendation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Inputs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Divided into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Personal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Personal Preference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5597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Information Input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2800"/>
            <a:ext cx="8520599" cy="43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Preference Input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6425"/>
            <a:ext cx="8520599" cy="37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55975" y="64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Input</a:t>
            </a: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8250"/>
            <a:ext cx="8520599" cy="40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216025" y="17129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Recommendation System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recommendation system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Language: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Libraries: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Pandas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Keras with Tensorflow back-end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Numpy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Sklearn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311700" y="90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Training Architecture</a:t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150"/>
            <a:ext cx="8839200" cy="3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427500" y="252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Encoding Concept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311700" y="1003600"/>
            <a:ext cx="8520600" cy="3565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 l="4141" t="6959"/>
          <a:stretch/>
        </p:blipFill>
        <p:spPr>
          <a:xfrm>
            <a:off x="505950" y="1628250"/>
            <a:ext cx="2735526" cy="117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3" name="Google Shape;263;p44"/>
          <p:cNvSpPr txBox="1"/>
          <p:nvPr/>
        </p:nvSpPr>
        <p:spPr>
          <a:xfrm>
            <a:off x="4034300" y="1753275"/>
            <a:ext cx="1547400" cy="313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Encoding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4535225" y="2411425"/>
            <a:ext cx="2182500" cy="31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4491500" y="2210475"/>
            <a:ext cx="1547400" cy="313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Brand	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4643900" y="2667675"/>
            <a:ext cx="1547400" cy="313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Feature	010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4796300" y="3124875"/>
            <a:ext cx="1547400" cy="313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Price		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4948700" y="3582075"/>
            <a:ext cx="1547400" cy="313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57150" dist="19050" dir="5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Security	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9" name="Google Shape;269;p44"/>
          <p:cNvCxnSpPr>
            <a:endCxn id="263" idx="1"/>
          </p:cNvCxnSpPr>
          <p:nvPr/>
        </p:nvCxnSpPr>
        <p:spPr>
          <a:xfrm rot="10800000" flipH="1">
            <a:off x="3265100" y="1909875"/>
            <a:ext cx="7692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44"/>
          <p:cNvCxnSpPr>
            <a:endCxn id="265" idx="1"/>
          </p:cNvCxnSpPr>
          <p:nvPr/>
        </p:nvCxnSpPr>
        <p:spPr>
          <a:xfrm>
            <a:off x="4177400" y="2080575"/>
            <a:ext cx="314100" cy="286500"/>
          </a:xfrm>
          <a:prstGeom prst="bentConnector3">
            <a:avLst>
              <a:gd name="adj1" fmla="val 28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4"/>
          <p:cNvCxnSpPr>
            <a:stCxn id="266" idx="1"/>
          </p:cNvCxnSpPr>
          <p:nvPr/>
        </p:nvCxnSpPr>
        <p:spPr>
          <a:xfrm rot="10800000">
            <a:off x="4186400" y="2125275"/>
            <a:ext cx="457500" cy="69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44"/>
          <p:cNvCxnSpPr>
            <a:stCxn id="267" idx="1"/>
          </p:cNvCxnSpPr>
          <p:nvPr/>
        </p:nvCxnSpPr>
        <p:spPr>
          <a:xfrm rot="10800000">
            <a:off x="4186400" y="2080575"/>
            <a:ext cx="609900" cy="1200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44"/>
          <p:cNvCxnSpPr/>
          <p:nvPr/>
        </p:nvCxnSpPr>
        <p:spPr>
          <a:xfrm rot="5400000" flipH="1">
            <a:off x="3751850" y="2541825"/>
            <a:ext cx="1631400" cy="762300"/>
          </a:xfrm>
          <a:prstGeom prst="bentConnector3">
            <a:avLst>
              <a:gd name="adj1" fmla="val -3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44"/>
          <p:cNvSpPr txBox="1"/>
          <p:nvPr/>
        </p:nvSpPr>
        <p:spPr>
          <a:xfrm>
            <a:off x="396700" y="1335750"/>
            <a:ext cx="9414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51850"/>
            <a:ext cx="8520600" cy="3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Smartphones are becoming integral part of people’s lives. (Transportation, Shopping, Banking and many more)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According to </a:t>
            </a:r>
            <a:r>
              <a:rPr lang="en" b="1" dirty="0"/>
              <a:t>Statista</a:t>
            </a:r>
            <a:r>
              <a:rPr lang="en" dirty="0"/>
              <a:t>, </a:t>
            </a:r>
            <a:r>
              <a:rPr lang="en" b="1" dirty="0"/>
              <a:t>a leading </a:t>
            </a:r>
            <a:r>
              <a:rPr lang="en" b="1" dirty="0" err="1"/>
              <a:t>german</a:t>
            </a:r>
            <a:r>
              <a:rPr lang="en" b="1" dirty="0"/>
              <a:t> statistics company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Approximately, </a:t>
            </a:r>
            <a:r>
              <a:rPr lang="en" b="1" dirty="0"/>
              <a:t>2.7 billion </a:t>
            </a:r>
            <a:r>
              <a:rPr lang="en" dirty="0"/>
              <a:t>people are using smartphone in current year and numbers are increasing rapidly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In 2018</a:t>
            </a:r>
            <a:r>
              <a:rPr lang="en" dirty="0"/>
              <a:t>, around </a:t>
            </a:r>
            <a:r>
              <a:rPr lang="en" b="1" dirty="0"/>
              <a:t>1.56 billion</a:t>
            </a:r>
            <a:r>
              <a:rPr lang="en" dirty="0"/>
              <a:t> smartphones were sold globally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than </a:t>
            </a:r>
            <a:r>
              <a:rPr lang="en" b="1" dirty="0"/>
              <a:t>115 smartphone brands</a:t>
            </a:r>
            <a:r>
              <a:rPr lang="en" dirty="0"/>
              <a:t> are available in </a:t>
            </a:r>
            <a:r>
              <a:rPr lang="en" b="1" dirty="0"/>
              <a:t>2019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than </a:t>
            </a:r>
            <a:r>
              <a:rPr lang="en" b="1" dirty="0"/>
              <a:t>80%</a:t>
            </a:r>
            <a:r>
              <a:rPr lang="en" dirty="0"/>
              <a:t> are </a:t>
            </a:r>
            <a:r>
              <a:rPr lang="en" b="1" dirty="0"/>
              <a:t>Android</a:t>
            </a:r>
            <a:r>
              <a:rPr lang="en" dirty="0"/>
              <a:t> Operating System based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About </a:t>
            </a:r>
            <a:r>
              <a:rPr lang="en" b="1" dirty="0"/>
              <a:t>15%</a:t>
            </a:r>
            <a:r>
              <a:rPr lang="en" dirty="0"/>
              <a:t> are </a:t>
            </a:r>
            <a:r>
              <a:rPr lang="en" b="1" dirty="0"/>
              <a:t>iOS</a:t>
            </a:r>
            <a:r>
              <a:rPr lang="en" dirty="0"/>
              <a:t> Operating System based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5%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Samsung</a:t>
            </a:r>
            <a:r>
              <a:rPr lang="en" dirty="0"/>
              <a:t>, </a:t>
            </a:r>
            <a:r>
              <a:rPr lang="en" b="1" dirty="0"/>
              <a:t>Apple</a:t>
            </a:r>
            <a:r>
              <a:rPr lang="en" dirty="0"/>
              <a:t> and </a:t>
            </a:r>
            <a:r>
              <a:rPr lang="en" b="1" dirty="0"/>
              <a:t>Huawei</a:t>
            </a:r>
            <a:r>
              <a:rPr lang="en" dirty="0"/>
              <a:t> are the </a:t>
            </a:r>
            <a:r>
              <a:rPr lang="en" b="1" dirty="0"/>
              <a:t>top 3</a:t>
            </a:r>
            <a:r>
              <a:rPr lang="en" dirty="0"/>
              <a:t> smartphone vendors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8832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Neuron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00" y="1802450"/>
            <a:ext cx="46101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/>
        </p:nvSpPr>
        <p:spPr>
          <a:xfrm>
            <a:off x="1264150" y="3358225"/>
            <a:ext cx="6494400" cy="66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Open Sans"/>
                <a:ea typeface="Open Sans"/>
                <a:cs typeface="Open Sans"/>
                <a:sym typeface="Open Sans"/>
              </a:rPr>
              <a:t>Activation 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general, it is a mathematical function associated with an artificial neural node.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in Artificial Neural Network</a:t>
            </a: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315400" cy="3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Input Layer</a:t>
            </a:r>
            <a:endParaRPr b="1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200"/>
              <a:buChar char="○"/>
            </a:pPr>
            <a:r>
              <a:rPr lang="en">
                <a:solidFill>
                  <a:srgbClr val="6D6D6D"/>
                </a:solidFill>
              </a:rPr>
              <a:t>Collection of input nodes which provides information from the outside world to the network</a:t>
            </a:r>
            <a:endParaRPr>
              <a:solidFill>
                <a:srgbClr val="6D6D6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6D6D6D"/>
              </a:buClr>
              <a:buSzPts val="1200"/>
              <a:buFont typeface="Times New Roman"/>
              <a:buChar char="○"/>
            </a:pPr>
            <a:r>
              <a:rPr lang="en">
                <a:solidFill>
                  <a:srgbClr val="6D6D6D"/>
                </a:solidFill>
              </a:rPr>
              <a:t>No calculation is performed in any of the Input .</a:t>
            </a:r>
            <a:endParaRPr>
              <a:solidFill>
                <a:srgbClr val="6D6D6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Output Layer</a:t>
            </a:r>
            <a:endParaRPr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6D6D6D"/>
                </a:solidFill>
                <a:highlight>
                  <a:srgbClr val="FFFFFF"/>
                </a:highlight>
              </a:rPr>
              <a:t>Collection of nodes responsible for final calculation </a:t>
            </a:r>
            <a:endParaRPr>
              <a:solidFill>
                <a:srgbClr val="6D6D6D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6D6D6D"/>
                </a:solidFill>
                <a:highlight>
                  <a:srgbClr val="FFFFFF"/>
                </a:highlight>
              </a:rPr>
              <a:t> transferring information from the network to the outside world.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Hidden Layer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Neural Networks Learn?</a:t>
            </a:r>
            <a:endParaRPr/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228625"/>
            <a:ext cx="6871419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25" y="762000"/>
            <a:ext cx="6606750" cy="40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200050" y="1673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310" name="Google Shape;310;p50"/>
          <p:cNvSpPr txBox="1"/>
          <p:nvPr/>
        </p:nvSpPr>
        <p:spPr>
          <a:xfrm>
            <a:off x="695350" y="1406825"/>
            <a:ext cx="7444200" cy="347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Firebase Realtime 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Cloud-hosted NoSQL 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❖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Store and sync data in realtime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39" y="1474375"/>
            <a:ext cx="2057862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200" y="2257975"/>
            <a:ext cx="5097175" cy="2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0"/>
          <p:cNvSpPr txBox="1"/>
          <p:nvPr/>
        </p:nvSpPr>
        <p:spPr>
          <a:xfrm>
            <a:off x="5191200" y="4737000"/>
            <a:ext cx="39390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Image Source:  Fan, Alex. “How Using Firebase Can Help You Earn More.” Google, Google, 8 Nov. 2016, www.blog.google/products/admob/how-using-firebase-can-help-you-earn-more/.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Data Access from Firebase Database</a:t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75" y="1986125"/>
            <a:ext cx="3906200" cy="20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700" y="1986125"/>
            <a:ext cx="4344599" cy="240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2"/>
          <p:cNvPicPr preferRelativeResize="0"/>
          <p:nvPr/>
        </p:nvPicPr>
        <p:blipFill rotWithShape="1">
          <a:blip r:embed="rId3">
            <a:alphaModFix/>
          </a:blip>
          <a:srcRect l="5052" r="5043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2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386053" y="375250"/>
            <a:ext cx="2336400" cy="9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Database Structure</a:t>
            </a:r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1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JSON Database Structure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❖"/>
            </a:pPr>
            <a:r>
              <a:rPr lang="en"/>
              <a:t>On JSON, smartphone name is considered  object of hash and specification as key value pair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Pros and Cons of Firebase database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4" name="Google Shape;334;p53"/>
          <p:cNvSpPr txBox="1">
            <a:spLocks noGrp="1"/>
          </p:cNvSpPr>
          <p:nvPr>
            <p:ph type="body" idx="1"/>
          </p:nvPr>
        </p:nvSpPr>
        <p:spPr>
          <a:xfrm>
            <a:off x="4692950" y="1439525"/>
            <a:ext cx="4136400" cy="2880300"/>
          </a:xfrm>
          <a:prstGeom prst="rect">
            <a:avLst/>
          </a:prstGeom>
          <a:effectLst>
            <a:outerShdw blurRad="57150" dist="19050" dir="5400000" algn="bl" rotWithShape="0">
              <a:srgbClr val="99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With Free version: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Authentication: 10k/month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Storage: 1 GB</a:t>
            </a:r>
            <a:endParaRPr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Simultaneous connections: 100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5" name="Google Shape;335;p53"/>
          <p:cNvSpPr txBox="1">
            <a:spLocks noGrp="1"/>
          </p:cNvSpPr>
          <p:nvPr>
            <p:ph type="body" idx="2"/>
          </p:nvPr>
        </p:nvSpPr>
        <p:spPr>
          <a:xfrm>
            <a:off x="349200" y="1439525"/>
            <a:ext cx="4136400" cy="2880300"/>
          </a:xfrm>
          <a:prstGeom prst="rect">
            <a:avLst/>
          </a:prstGeom>
          <a:effectLst>
            <a:outerShdw blurRad="57150" dist="19050" dir="5400000" algn="bl" rotWithShape="0">
              <a:srgbClr val="B7B7B7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Easy access to real time data and authentication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No server infrastructure needed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❖"/>
            </a:pPr>
            <a:r>
              <a:rPr lang="en"/>
              <a:t>Massive storage size potential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>
            <a:spLocks noGrp="1"/>
          </p:cNvSpPr>
          <p:nvPr>
            <p:ph type="title"/>
          </p:nvPr>
        </p:nvSpPr>
        <p:spPr>
          <a:xfrm>
            <a:off x="8672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Workflow After Website Integration</a:t>
            </a:r>
            <a:endParaRPr/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75" y="707400"/>
            <a:ext cx="6404774" cy="426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40175"/>
            <a:ext cx="8520600" cy="3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Trends of buying smartphone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Brand and service providers has major impact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Design, Computing power, Operating platform, and Price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consumers’ usage behaviors such as using smartphone for email, web browsing, gaming, and document reading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have different aspect to buy different smartphone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options on smartphone creates complexity for people to buy 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smartphones has similar features of different price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dedicated to some special features(Camera, Sound, Processor)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purchasing smartphone, Many doesn’t satisfy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change smartphone frequently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/>
          </p:nvPr>
        </p:nvSpPr>
        <p:spPr>
          <a:xfrm>
            <a:off x="192100" y="16810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Output</a:t>
            </a:r>
            <a:endParaRPr sz="4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Intelligent system considering different factors, functions and criteria has been successfully implemented.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insufficient survey data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Recommendation system was trained on less data, may lead to some inaccuracies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Limited outputs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it into the global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volume survey data to increase accuracy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376275" y="122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body" idx="1"/>
          </p:nvPr>
        </p:nvSpPr>
        <p:spPr>
          <a:xfrm>
            <a:off x="311700" y="829625"/>
            <a:ext cx="8520600" cy="42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Holst, Arne. “Number of Smartphones Sold to End Users Worldwide from 2007 to 2018 (in Million Units).” https://Www.statista.com/Statistics/263437/Global-Smartphone-Sales-to-End-Users-since-2007/, Www.Statista.com. Accessed 4th July, 2019.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</a:rPr>
              <a:t>Prof. P. Govindarajulu, and Mr. Y. Subba Reddy. </a:t>
            </a:r>
            <a:r>
              <a:rPr lang="en" sz="1400" i="1">
                <a:solidFill>
                  <a:srgbClr val="333333"/>
                </a:solidFill>
              </a:rPr>
              <a:t>A Mobile Phone Recommendation System with User Centric Voting Approach</a:t>
            </a: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</a:rPr>
              <a:t>, 18 , no. 2, ser. 91-102, Feb. 2018. </a:t>
            </a:r>
            <a:r>
              <a:rPr lang="en" sz="1400" i="1">
                <a:solidFill>
                  <a:srgbClr val="333333"/>
                </a:solidFill>
              </a:rPr>
              <a:t>91-102</a:t>
            </a: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</a:rPr>
              <a:t>, paper.ijcsns.org/07_book/201802/20180212.pdf.</a:t>
            </a:r>
            <a:endParaRPr sz="14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“Documentation.” </a:t>
            </a:r>
            <a:r>
              <a:rPr lang="en" sz="1400" i="1">
                <a:solidFill>
                  <a:srgbClr val="333333"/>
                </a:solidFill>
              </a:rPr>
              <a:t>Google</a:t>
            </a:r>
            <a:r>
              <a:rPr lang="en" sz="1400">
                <a:solidFill>
                  <a:srgbClr val="333333"/>
                </a:solidFill>
              </a:rPr>
              <a:t>, Google, firebase.google.com/docs.Fan, Alex. “How Using Firebase Can Help You Earn More.” Google, Google, 8 Nov. 2016, www.blog.google/products/admob/how-using-firebase-can-help-you-earn-more/.</a:t>
            </a:r>
            <a:endParaRPr sz="1400">
              <a:solidFill>
                <a:srgbClr val="33333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Hanumanthappa , Uma k,M. “</a:t>
            </a:r>
            <a:r>
              <a:rPr lang="en" sz="1400" i="1">
                <a:solidFill>
                  <a:srgbClr val="333333"/>
                </a:solidFill>
              </a:rPr>
              <a:t>Data Collection Methods and Data Preprocessing Techniques for Healthcare Data Using Data Mining</a:t>
            </a:r>
            <a:r>
              <a:rPr lang="en" sz="1400">
                <a:solidFill>
                  <a:srgbClr val="333333"/>
                </a:solidFill>
              </a:rPr>
              <a:t>”. International Journal of Scientific &amp; Engineering Research Volume 8, Issue 6, June-2017 1131 ISSN 2229-5518. June 2007, www.ijser.org/researchpaper/Data-Collection-Methods-and-Data-Pre-processing-Techniques-for-Healthcare-Data-Using-Data-Mining.pdf. Accessed 4th July, 2019</a:t>
            </a: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650" y="158975"/>
            <a:ext cx="3380324" cy="48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22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Computer-aided decision systems are needed to assist users to meet their preferences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few mobile usability studies have been applied till 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them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Clustering based recommendation systems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iterative clustering method that uses the interrelationships between users and objects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Combinatorial vote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Group of voters express their preferences and finally they come to a common decision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Intelligence system has not been well implemented for recommendation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695D46"/>
                </a:solidFill>
              </a:rPr>
              <a:t>Many factors, features, and criteria must be considered for better decision making and not much such system are available</a:t>
            </a:r>
            <a:endParaRPr>
              <a:solidFill>
                <a:srgbClr val="695D4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695D46"/>
                </a:solidFill>
              </a:rPr>
              <a:t>Very less research has been conducted in this field</a:t>
            </a:r>
            <a:endParaRPr>
              <a:solidFill>
                <a:srgbClr val="695D4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/>
              <a:t>L</a:t>
            </a:r>
            <a:r>
              <a:rPr lang="en">
                <a:solidFill>
                  <a:srgbClr val="695D46"/>
                </a:solidFill>
              </a:rPr>
              <a:t>ack of Intelligent system for recommendation of smartphone</a:t>
            </a:r>
            <a:endParaRPr>
              <a:solidFill>
                <a:srgbClr val="695D46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95D46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/>
              <a:t>To build the intelligent system considering different aspects such as age, gender,annual income, willing to pay amount, profession , feature usage and purpose of using smartphone  for assisting users to make better and intelligent choice of smartphone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673125"/>
            <a:ext cx="8520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Collection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1374</Words>
  <Application>Microsoft Macintosh PowerPoint</Application>
  <PresentationFormat>On-screen Show (16:9)</PresentationFormat>
  <Paragraphs>215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Times New Roman</vt:lpstr>
      <vt:lpstr>Roboto</vt:lpstr>
      <vt:lpstr>Open Sans</vt:lpstr>
      <vt:lpstr>Arial</vt:lpstr>
      <vt:lpstr>PT Sans Narrow</vt:lpstr>
      <vt:lpstr>Tropic</vt:lpstr>
      <vt:lpstr>Smartphone Recommendation System</vt:lpstr>
      <vt:lpstr>Agenda</vt:lpstr>
      <vt:lpstr>INTRODUCTION</vt:lpstr>
      <vt:lpstr>PowerPoint Presentation</vt:lpstr>
      <vt:lpstr>PowerPoint Presentation</vt:lpstr>
      <vt:lpstr>Recommendation System </vt:lpstr>
      <vt:lpstr>PROBLEM STATEMENT</vt:lpstr>
      <vt:lpstr>Aim</vt:lpstr>
      <vt:lpstr>Data Collection</vt:lpstr>
      <vt:lpstr>Data Collection</vt:lpstr>
      <vt:lpstr>Data Preprocessing</vt:lpstr>
      <vt:lpstr>Visualization</vt:lpstr>
      <vt:lpstr>General Survey Data</vt:lpstr>
      <vt:lpstr>General Survey Data </vt:lpstr>
      <vt:lpstr>Visualization</vt:lpstr>
      <vt:lpstr>Visualization </vt:lpstr>
      <vt:lpstr>Visualization </vt:lpstr>
      <vt:lpstr>Website Overview</vt:lpstr>
      <vt:lpstr>Website Design</vt:lpstr>
      <vt:lpstr>Website Overview</vt:lpstr>
      <vt:lpstr>User Inputs for Recommendation</vt:lpstr>
      <vt:lpstr>Division of Inputs</vt:lpstr>
      <vt:lpstr>Personal Information Input</vt:lpstr>
      <vt:lpstr>Personal Preference Input</vt:lpstr>
      <vt:lpstr>Features Input</vt:lpstr>
      <vt:lpstr>Recommendation System</vt:lpstr>
      <vt:lpstr>Tools used for recommendation system</vt:lpstr>
      <vt:lpstr>Recommendation System Training Architecture</vt:lpstr>
      <vt:lpstr>Data Encoding Concept</vt:lpstr>
      <vt:lpstr>Artificial Neuron</vt:lpstr>
      <vt:lpstr>Layers in Artificial Neural Network</vt:lpstr>
      <vt:lpstr>How Neural Networks Learn?</vt:lpstr>
      <vt:lpstr>Architecture</vt:lpstr>
      <vt:lpstr>Database</vt:lpstr>
      <vt:lpstr>Database</vt:lpstr>
      <vt:lpstr>Authentication and Data Access from Firebase Database</vt:lpstr>
      <vt:lpstr>Database Structure</vt:lpstr>
      <vt:lpstr>Pros and Cons of Firebase database</vt:lpstr>
      <vt:lpstr>Recommendation System Workflow After Website Integration</vt:lpstr>
      <vt:lpstr>Output</vt:lpstr>
      <vt:lpstr>Conclusion</vt:lpstr>
      <vt:lpstr>Limitations </vt:lpstr>
      <vt:lpstr>Future Goals </vt:lpstr>
      <vt:lpstr>Works Cited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Recommendation System</dc:title>
  <cp:lastModifiedBy>sujan acharya</cp:lastModifiedBy>
  <cp:revision>7</cp:revision>
  <dcterms:modified xsi:type="dcterms:W3CDTF">2019-07-31T20:27:37Z</dcterms:modified>
</cp:coreProperties>
</file>