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333" autoAdjust="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BFB949-8965-49CA-9B63-5440EFB2C4ED}" type="datetimeFigureOut">
              <a:rPr lang="en-CA" smtClean="0"/>
              <a:t>2018-01-28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C2CC77B-1E86-4F1C-B3C6-90FE98954E3D}" type="slidenum">
              <a:rPr lang="en-CA" smtClean="0"/>
              <a:t>‹#›</a:t>
            </a:fld>
            <a:endParaRPr lang="en-CA"/>
          </a:p>
        </p:txBody>
      </p:sp>
    </p:spTree>
    <p:extLst>
      <p:ext uri="{BB962C8B-B14F-4D97-AF65-F5344CB8AC3E}">
        <p14:creationId xmlns:p14="http://schemas.microsoft.com/office/powerpoint/2010/main" val="74094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3BFB949-8965-49CA-9B63-5440EFB2C4ED}" type="datetimeFigureOut">
              <a:rPr lang="en-CA" smtClean="0"/>
              <a:t>2018-01-28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C2CC77B-1E86-4F1C-B3C6-90FE98954E3D}" type="slidenum">
              <a:rPr lang="en-CA" smtClean="0"/>
              <a:t>‹#›</a:t>
            </a:fld>
            <a:endParaRPr lang="en-CA"/>
          </a:p>
        </p:txBody>
      </p:sp>
    </p:spTree>
    <p:extLst>
      <p:ext uri="{BB962C8B-B14F-4D97-AF65-F5344CB8AC3E}">
        <p14:creationId xmlns:p14="http://schemas.microsoft.com/office/powerpoint/2010/main" val="676477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3BFB949-8965-49CA-9B63-5440EFB2C4ED}" type="datetimeFigureOut">
              <a:rPr lang="en-CA" smtClean="0"/>
              <a:t>2018-01-28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C2CC77B-1E86-4F1C-B3C6-90FE98954E3D}" type="slidenum">
              <a:rPr lang="en-CA" smtClean="0"/>
              <a:t>‹#›</a:t>
            </a:fld>
            <a:endParaRPr lang="en-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78114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3BFB949-8965-49CA-9B63-5440EFB2C4ED}" type="datetimeFigureOut">
              <a:rPr lang="en-CA" smtClean="0"/>
              <a:t>2018-01-28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C2CC77B-1E86-4F1C-B3C6-90FE98954E3D}" type="slidenum">
              <a:rPr lang="en-CA" smtClean="0"/>
              <a:t>‹#›</a:t>
            </a:fld>
            <a:endParaRPr lang="en-CA"/>
          </a:p>
        </p:txBody>
      </p:sp>
    </p:spTree>
    <p:extLst>
      <p:ext uri="{BB962C8B-B14F-4D97-AF65-F5344CB8AC3E}">
        <p14:creationId xmlns:p14="http://schemas.microsoft.com/office/powerpoint/2010/main" val="3999403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3BFB949-8965-49CA-9B63-5440EFB2C4ED}" type="datetimeFigureOut">
              <a:rPr lang="en-CA" smtClean="0"/>
              <a:t>2018-01-28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C2CC77B-1E86-4F1C-B3C6-90FE98954E3D}"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873358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3BFB949-8965-49CA-9B63-5440EFB2C4ED}" type="datetimeFigureOut">
              <a:rPr lang="en-CA" smtClean="0"/>
              <a:t>2018-01-28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C2CC77B-1E86-4F1C-B3C6-90FE98954E3D}" type="slidenum">
              <a:rPr lang="en-CA" smtClean="0"/>
              <a:t>‹#›</a:t>
            </a:fld>
            <a:endParaRPr lang="en-CA"/>
          </a:p>
        </p:txBody>
      </p:sp>
    </p:spTree>
    <p:extLst>
      <p:ext uri="{BB962C8B-B14F-4D97-AF65-F5344CB8AC3E}">
        <p14:creationId xmlns:p14="http://schemas.microsoft.com/office/powerpoint/2010/main" val="223507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BFB949-8965-49CA-9B63-5440EFB2C4ED}" type="datetimeFigureOut">
              <a:rPr lang="en-CA" smtClean="0"/>
              <a:t>2018-01-28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C2CC77B-1E86-4F1C-B3C6-90FE98954E3D}" type="slidenum">
              <a:rPr lang="en-CA" smtClean="0"/>
              <a:t>‹#›</a:t>
            </a:fld>
            <a:endParaRPr lang="en-CA"/>
          </a:p>
        </p:txBody>
      </p:sp>
    </p:spTree>
    <p:extLst>
      <p:ext uri="{BB962C8B-B14F-4D97-AF65-F5344CB8AC3E}">
        <p14:creationId xmlns:p14="http://schemas.microsoft.com/office/powerpoint/2010/main" val="1265799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BFB949-8965-49CA-9B63-5440EFB2C4ED}" type="datetimeFigureOut">
              <a:rPr lang="en-CA" smtClean="0"/>
              <a:t>2018-01-28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C2CC77B-1E86-4F1C-B3C6-90FE98954E3D}" type="slidenum">
              <a:rPr lang="en-CA" smtClean="0"/>
              <a:t>‹#›</a:t>
            </a:fld>
            <a:endParaRPr lang="en-CA"/>
          </a:p>
        </p:txBody>
      </p:sp>
    </p:spTree>
    <p:extLst>
      <p:ext uri="{BB962C8B-B14F-4D97-AF65-F5344CB8AC3E}">
        <p14:creationId xmlns:p14="http://schemas.microsoft.com/office/powerpoint/2010/main" val="182601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BFB949-8965-49CA-9B63-5440EFB2C4ED}" type="datetimeFigureOut">
              <a:rPr lang="en-CA" smtClean="0"/>
              <a:t>2018-01-28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C2CC77B-1E86-4F1C-B3C6-90FE98954E3D}" type="slidenum">
              <a:rPr lang="en-CA" smtClean="0"/>
              <a:t>‹#›</a:t>
            </a:fld>
            <a:endParaRPr lang="en-CA"/>
          </a:p>
        </p:txBody>
      </p:sp>
    </p:spTree>
    <p:extLst>
      <p:ext uri="{BB962C8B-B14F-4D97-AF65-F5344CB8AC3E}">
        <p14:creationId xmlns:p14="http://schemas.microsoft.com/office/powerpoint/2010/main" val="257758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3BFB949-8965-49CA-9B63-5440EFB2C4ED}" type="datetimeFigureOut">
              <a:rPr lang="en-CA" smtClean="0"/>
              <a:t>2018-01-28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C2CC77B-1E86-4F1C-B3C6-90FE98954E3D}" type="slidenum">
              <a:rPr lang="en-CA" smtClean="0"/>
              <a:t>‹#›</a:t>
            </a:fld>
            <a:endParaRPr lang="en-CA"/>
          </a:p>
        </p:txBody>
      </p:sp>
    </p:spTree>
    <p:extLst>
      <p:ext uri="{BB962C8B-B14F-4D97-AF65-F5344CB8AC3E}">
        <p14:creationId xmlns:p14="http://schemas.microsoft.com/office/powerpoint/2010/main" val="2398344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BFB949-8965-49CA-9B63-5440EFB2C4ED}" type="datetimeFigureOut">
              <a:rPr lang="en-CA" smtClean="0"/>
              <a:t>2018-01-28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C2CC77B-1E86-4F1C-B3C6-90FE98954E3D}" type="slidenum">
              <a:rPr lang="en-CA" smtClean="0"/>
              <a:t>‹#›</a:t>
            </a:fld>
            <a:endParaRPr lang="en-CA"/>
          </a:p>
        </p:txBody>
      </p:sp>
    </p:spTree>
    <p:extLst>
      <p:ext uri="{BB962C8B-B14F-4D97-AF65-F5344CB8AC3E}">
        <p14:creationId xmlns:p14="http://schemas.microsoft.com/office/powerpoint/2010/main" val="3857684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BFB949-8965-49CA-9B63-5440EFB2C4ED}" type="datetimeFigureOut">
              <a:rPr lang="en-CA" smtClean="0"/>
              <a:t>2018-01-28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C2CC77B-1E86-4F1C-B3C6-90FE98954E3D}" type="slidenum">
              <a:rPr lang="en-CA" smtClean="0"/>
              <a:t>‹#›</a:t>
            </a:fld>
            <a:endParaRPr lang="en-CA"/>
          </a:p>
        </p:txBody>
      </p:sp>
    </p:spTree>
    <p:extLst>
      <p:ext uri="{BB962C8B-B14F-4D97-AF65-F5344CB8AC3E}">
        <p14:creationId xmlns:p14="http://schemas.microsoft.com/office/powerpoint/2010/main" val="681811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BFB949-8965-49CA-9B63-5440EFB2C4ED}" type="datetimeFigureOut">
              <a:rPr lang="en-CA" smtClean="0"/>
              <a:t>2018-01-28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C2CC77B-1E86-4F1C-B3C6-90FE98954E3D}" type="slidenum">
              <a:rPr lang="en-CA" smtClean="0"/>
              <a:t>‹#›</a:t>
            </a:fld>
            <a:endParaRPr lang="en-CA"/>
          </a:p>
        </p:txBody>
      </p:sp>
    </p:spTree>
    <p:extLst>
      <p:ext uri="{BB962C8B-B14F-4D97-AF65-F5344CB8AC3E}">
        <p14:creationId xmlns:p14="http://schemas.microsoft.com/office/powerpoint/2010/main" val="1128897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BFB949-8965-49CA-9B63-5440EFB2C4ED}" type="datetimeFigureOut">
              <a:rPr lang="en-CA" smtClean="0"/>
              <a:t>2018-01-28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C2CC77B-1E86-4F1C-B3C6-90FE98954E3D}" type="slidenum">
              <a:rPr lang="en-CA" smtClean="0"/>
              <a:t>‹#›</a:t>
            </a:fld>
            <a:endParaRPr lang="en-CA"/>
          </a:p>
        </p:txBody>
      </p:sp>
    </p:spTree>
    <p:extLst>
      <p:ext uri="{BB962C8B-B14F-4D97-AF65-F5344CB8AC3E}">
        <p14:creationId xmlns:p14="http://schemas.microsoft.com/office/powerpoint/2010/main" val="2042652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3BFB949-8965-49CA-9B63-5440EFB2C4ED}" type="datetimeFigureOut">
              <a:rPr lang="en-CA" smtClean="0"/>
              <a:t>2018-01-28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C2CC77B-1E86-4F1C-B3C6-90FE98954E3D}" type="slidenum">
              <a:rPr lang="en-CA" smtClean="0"/>
              <a:t>‹#›</a:t>
            </a:fld>
            <a:endParaRPr lang="en-CA"/>
          </a:p>
        </p:txBody>
      </p:sp>
    </p:spTree>
    <p:extLst>
      <p:ext uri="{BB962C8B-B14F-4D97-AF65-F5344CB8AC3E}">
        <p14:creationId xmlns:p14="http://schemas.microsoft.com/office/powerpoint/2010/main" val="1554409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3BFB949-8965-49CA-9B63-5440EFB2C4ED}" type="datetimeFigureOut">
              <a:rPr lang="en-CA" smtClean="0"/>
              <a:t>2018-01-28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C2CC77B-1E86-4F1C-B3C6-90FE98954E3D}" type="slidenum">
              <a:rPr lang="en-CA" smtClean="0"/>
              <a:t>‹#›</a:t>
            </a:fld>
            <a:endParaRPr lang="en-CA"/>
          </a:p>
        </p:txBody>
      </p:sp>
    </p:spTree>
    <p:extLst>
      <p:ext uri="{BB962C8B-B14F-4D97-AF65-F5344CB8AC3E}">
        <p14:creationId xmlns:p14="http://schemas.microsoft.com/office/powerpoint/2010/main" val="100087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BFB949-8965-49CA-9B63-5440EFB2C4ED}" type="datetimeFigureOut">
              <a:rPr lang="en-CA" smtClean="0"/>
              <a:t>2018-01-28</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C2CC77B-1E86-4F1C-B3C6-90FE98954E3D}" type="slidenum">
              <a:rPr lang="en-CA" smtClean="0"/>
              <a:t>‹#›</a:t>
            </a:fld>
            <a:endParaRPr lang="en-CA"/>
          </a:p>
        </p:txBody>
      </p:sp>
    </p:spTree>
    <p:extLst>
      <p:ext uri="{BB962C8B-B14F-4D97-AF65-F5344CB8AC3E}">
        <p14:creationId xmlns:p14="http://schemas.microsoft.com/office/powerpoint/2010/main" val="11969162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5E39-941D-435B-AA73-062EB429219F}"/>
              </a:ext>
            </a:extLst>
          </p:cNvPr>
          <p:cNvSpPr>
            <a:spLocks noGrp="1"/>
          </p:cNvSpPr>
          <p:nvPr>
            <p:ph type="ctrTitle"/>
          </p:nvPr>
        </p:nvSpPr>
        <p:spPr/>
        <p:txBody>
          <a:bodyPr/>
          <a:lstStyle/>
          <a:p>
            <a:r>
              <a:rPr lang="en-CA" b="1" dirty="0"/>
              <a:t>Data Mining Department of Energy Trading Company</a:t>
            </a:r>
          </a:p>
        </p:txBody>
      </p:sp>
      <p:sp>
        <p:nvSpPr>
          <p:cNvPr id="3" name="Subtitle 2">
            <a:extLst>
              <a:ext uri="{FF2B5EF4-FFF2-40B4-BE49-F238E27FC236}">
                <a16:creationId xmlns:a16="http://schemas.microsoft.com/office/drawing/2014/main" id="{F3AAADE2-EB66-4FA9-9F05-CD08F259AD1D}"/>
              </a:ext>
            </a:extLst>
          </p:cNvPr>
          <p:cNvSpPr>
            <a:spLocks noGrp="1"/>
          </p:cNvSpPr>
          <p:nvPr>
            <p:ph type="subTitle" idx="1"/>
          </p:nvPr>
        </p:nvSpPr>
        <p:spPr/>
        <p:txBody>
          <a:bodyPr/>
          <a:lstStyle/>
          <a:p>
            <a:r>
              <a:rPr lang="de-DE" b="1" dirty="0">
                <a:solidFill>
                  <a:schemeClr val="tx1">
                    <a:lumMod val="95000"/>
                  </a:schemeClr>
                </a:solidFill>
              </a:rPr>
              <a:t>D</a:t>
            </a:r>
            <a:r>
              <a:rPr lang="en-CA" b="1" dirty="0" err="1">
                <a:solidFill>
                  <a:schemeClr val="tx1">
                    <a:lumMod val="95000"/>
                  </a:schemeClr>
                </a:solidFill>
              </a:rPr>
              <a:t>ata</a:t>
            </a:r>
            <a:r>
              <a:rPr lang="en-CA" b="1" dirty="0">
                <a:solidFill>
                  <a:schemeClr val="tx1">
                    <a:lumMod val="95000"/>
                  </a:schemeClr>
                </a:solidFill>
              </a:rPr>
              <a:t> Mining</a:t>
            </a:r>
          </a:p>
          <a:p>
            <a:r>
              <a:rPr lang="en-CA" b="1" dirty="0">
                <a:solidFill>
                  <a:schemeClr val="tx1">
                    <a:lumMod val="95000"/>
                  </a:schemeClr>
                </a:solidFill>
              </a:rPr>
              <a:t>Presented By: </a:t>
            </a:r>
            <a:r>
              <a:rPr lang="en-CA" b="1" dirty="0" err="1">
                <a:solidFill>
                  <a:schemeClr val="tx1">
                    <a:lumMod val="95000"/>
                  </a:schemeClr>
                </a:solidFill>
              </a:rPr>
              <a:t>Md</a:t>
            </a:r>
            <a:r>
              <a:rPr lang="en-CA" b="1" dirty="0">
                <a:solidFill>
                  <a:schemeClr val="tx1">
                    <a:lumMod val="95000"/>
                  </a:schemeClr>
                </a:solidFill>
              </a:rPr>
              <a:t> </a:t>
            </a:r>
            <a:r>
              <a:rPr lang="en-CA" b="1" dirty="0" err="1">
                <a:solidFill>
                  <a:schemeClr val="tx1">
                    <a:lumMod val="95000"/>
                  </a:schemeClr>
                </a:solidFill>
              </a:rPr>
              <a:t>Monsur</a:t>
            </a:r>
            <a:r>
              <a:rPr lang="en-CA" b="1" dirty="0">
                <a:solidFill>
                  <a:schemeClr val="tx1">
                    <a:lumMod val="95000"/>
                  </a:schemeClr>
                </a:solidFill>
              </a:rPr>
              <a:t> Ali(24547)</a:t>
            </a:r>
          </a:p>
          <a:p>
            <a:endParaRPr lang="en-CA" dirty="0"/>
          </a:p>
        </p:txBody>
      </p:sp>
    </p:spTree>
    <p:extLst>
      <p:ext uri="{BB962C8B-B14F-4D97-AF65-F5344CB8AC3E}">
        <p14:creationId xmlns:p14="http://schemas.microsoft.com/office/powerpoint/2010/main" val="1020005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B635C-4B30-436A-8019-50612002E1BC}"/>
              </a:ext>
            </a:extLst>
          </p:cNvPr>
          <p:cNvSpPr>
            <a:spLocks noGrp="1"/>
          </p:cNvSpPr>
          <p:nvPr>
            <p:ph type="title"/>
          </p:nvPr>
        </p:nvSpPr>
        <p:spPr/>
        <p:txBody>
          <a:bodyPr/>
          <a:lstStyle/>
          <a:p>
            <a:r>
              <a:rPr lang="de-DE" dirty="0"/>
              <a:t>Agenda</a:t>
            </a:r>
            <a:endParaRPr lang="en-CA" dirty="0"/>
          </a:p>
        </p:txBody>
      </p:sp>
      <p:sp>
        <p:nvSpPr>
          <p:cNvPr id="3" name="Content Placeholder 2">
            <a:extLst>
              <a:ext uri="{FF2B5EF4-FFF2-40B4-BE49-F238E27FC236}">
                <a16:creationId xmlns:a16="http://schemas.microsoft.com/office/drawing/2014/main" id="{5DC0C216-E723-45C7-8411-13F3555147BB}"/>
              </a:ext>
            </a:extLst>
          </p:cNvPr>
          <p:cNvSpPr>
            <a:spLocks noGrp="1"/>
          </p:cNvSpPr>
          <p:nvPr>
            <p:ph idx="1"/>
          </p:nvPr>
        </p:nvSpPr>
        <p:spPr/>
        <p:txBody>
          <a:bodyPr/>
          <a:lstStyle/>
          <a:p>
            <a:r>
              <a:rPr lang="de-DE" dirty="0"/>
              <a:t>Introduction</a:t>
            </a:r>
          </a:p>
          <a:p>
            <a:r>
              <a:rPr lang="de-DE" dirty="0"/>
              <a:t>Question &amp; Answer</a:t>
            </a:r>
          </a:p>
          <a:p>
            <a:r>
              <a:rPr lang="de-DE" dirty="0"/>
              <a:t>Conclusion</a:t>
            </a:r>
            <a:endParaRPr lang="en-CA" dirty="0"/>
          </a:p>
        </p:txBody>
      </p:sp>
    </p:spTree>
    <p:extLst>
      <p:ext uri="{BB962C8B-B14F-4D97-AF65-F5344CB8AC3E}">
        <p14:creationId xmlns:p14="http://schemas.microsoft.com/office/powerpoint/2010/main" val="1581426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353CF-B039-452F-B200-F0E04E0882B9}"/>
              </a:ext>
            </a:extLst>
          </p:cNvPr>
          <p:cNvSpPr>
            <a:spLocks noGrp="1"/>
          </p:cNvSpPr>
          <p:nvPr>
            <p:ph type="title"/>
          </p:nvPr>
        </p:nvSpPr>
        <p:spPr/>
        <p:txBody>
          <a:bodyPr/>
          <a:lstStyle/>
          <a:p>
            <a:r>
              <a:rPr lang="de-DE" dirty="0"/>
              <a:t>Introduction</a:t>
            </a:r>
            <a:endParaRPr lang="en-CA" dirty="0"/>
          </a:p>
        </p:txBody>
      </p:sp>
      <p:sp>
        <p:nvSpPr>
          <p:cNvPr id="3" name="Content Placeholder 2">
            <a:extLst>
              <a:ext uri="{FF2B5EF4-FFF2-40B4-BE49-F238E27FC236}">
                <a16:creationId xmlns:a16="http://schemas.microsoft.com/office/drawing/2014/main" id="{DFB75580-D1B0-449D-92C7-67F3818E06C6}"/>
              </a:ext>
            </a:extLst>
          </p:cNvPr>
          <p:cNvSpPr>
            <a:spLocks noGrp="1"/>
          </p:cNvSpPr>
          <p:nvPr>
            <p:ph idx="1"/>
          </p:nvPr>
        </p:nvSpPr>
        <p:spPr/>
        <p:txBody>
          <a:bodyPr/>
          <a:lstStyle/>
          <a:p>
            <a:r>
              <a:rPr lang="de-DE" dirty="0"/>
              <a:t>What is our work ?</a:t>
            </a:r>
          </a:p>
          <a:p>
            <a:r>
              <a:rPr lang="de-DE" dirty="0"/>
              <a:t>About Dataset</a:t>
            </a:r>
          </a:p>
          <a:p>
            <a:r>
              <a:rPr lang="de-DE" dirty="0"/>
              <a:t>K-means Clustering</a:t>
            </a:r>
          </a:p>
          <a:p>
            <a:r>
              <a:rPr lang="de-DE" dirty="0"/>
              <a:t>Rstudio working </a:t>
            </a:r>
          </a:p>
          <a:p>
            <a:endParaRPr lang="de-DE" dirty="0"/>
          </a:p>
          <a:p>
            <a:endParaRPr lang="en-CA" dirty="0"/>
          </a:p>
        </p:txBody>
      </p:sp>
    </p:spTree>
    <p:extLst>
      <p:ext uri="{BB962C8B-B14F-4D97-AF65-F5344CB8AC3E}">
        <p14:creationId xmlns:p14="http://schemas.microsoft.com/office/powerpoint/2010/main" val="1880038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8E7BD-AE55-4653-988E-32793915243D}"/>
              </a:ext>
            </a:extLst>
          </p:cNvPr>
          <p:cNvSpPr>
            <a:spLocks noGrp="1"/>
          </p:cNvSpPr>
          <p:nvPr>
            <p:ph type="title"/>
          </p:nvPr>
        </p:nvSpPr>
        <p:spPr/>
        <p:txBody>
          <a:bodyPr/>
          <a:lstStyle/>
          <a:p>
            <a:r>
              <a:rPr lang="de-DE" dirty="0"/>
              <a:t>Question &amp; Answer</a:t>
            </a:r>
            <a:endParaRPr lang="en-CA" dirty="0"/>
          </a:p>
        </p:txBody>
      </p:sp>
      <p:sp>
        <p:nvSpPr>
          <p:cNvPr id="3" name="Content Placeholder 2">
            <a:extLst>
              <a:ext uri="{FF2B5EF4-FFF2-40B4-BE49-F238E27FC236}">
                <a16:creationId xmlns:a16="http://schemas.microsoft.com/office/drawing/2014/main" id="{4161F639-0743-4F91-95DD-EC975515FD11}"/>
              </a:ext>
            </a:extLst>
          </p:cNvPr>
          <p:cNvSpPr>
            <a:spLocks noGrp="1"/>
          </p:cNvSpPr>
          <p:nvPr>
            <p:ph idx="1"/>
          </p:nvPr>
        </p:nvSpPr>
        <p:spPr/>
        <p:txBody>
          <a:bodyPr/>
          <a:lstStyle/>
          <a:p>
            <a:r>
              <a:rPr lang="de-DE" dirty="0"/>
              <a:t>Q1: To find regional differences</a:t>
            </a:r>
          </a:p>
          <a:p>
            <a:r>
              <a:rPr lang="en-CA" dirty="0"/>
              <a:t>In this figure, X-axis show LAT, Y-axis shows LONG and dots are shown as customers. All dots are compared with four deafferents color and it indicate region differences. </a:t>
            </a:r>
            <a:endParaRPr lang="de-DE" dirty="0"/>
          </a:p>
        </p:txBody>
      </p:sp>
      <p:pic>
        <p:nvPicPr>
          <p:cNvPr id="5" name="Picture 4">
            <a:extLst>
              <a:ext uri="{FF2B5EF4-FFF2-40B4-BE49-F238E27FC236}">
                <a16:creationId xmlns:a16="http://schemas.microsoft.com/office/drawing/2014/main" id="{61F03928-596D-4301-96A8-C0532D0052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6828" y="3429000"/>
            <a:ext cx="4507931" cy="3355942"/>
          </a:xfrm>
          <a:prstGeom prst="rect">
            <a:avLst/>
          </a:prstGeom>
        </p:spPr>
      </p:pic>
    </p:spTree>
    <p:extLst>
      <p:ext uri="{BB962C8B-B14F-4D97-AF65-F5344CB8AC3E}">
        <p14:creationId xmlns:p14="http://schemas.microsoft.com/office/powerpoint/2010/main" val="992075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F768-B428-4BE1-BC50-314830EFCEBE}"/>
              </a:ext>
            </a:extLst>
          </p:cNvPr>
          <p:cNvSpPr>
            <a:spLocks noGrp="1"/>
          </p:cNvSpPr>
          <p:nvPr>
            <p:ph type="title"/>
          </p:nvPr>
        </p:nvSpPr>
        <p:spPr/>
        <p:txBody>
          <a:bodyPr/>
          <a:lstStyle/>
          <a:p>
            <a:r>
              <a:rPr lang="en-CA" dirty="0"/>
              <a:t>Question &amp; Answer</a:t>
            </a:r>
          </a:p>
        </p:txBody>
      </p:sp>
      <p:sp>
        <p:nvSpPr>
          <p:cNvPr id="7" name="Content Placeholder 6">
            <a:extLst>
              <a:ext uri="{FF2B5EF4-FFF2-40B4-BE49-F238E27FC236}">
                <a16:creationId xmlns:a16="http://schemas.microsoft.com/office/drawing/2014/main" id="{CC34353A-5C14-4EFE-90FE-7911E0EC5FB8}"/>
              </a:ext>
            </a:extLst>
          </p:cNvPr>
          <p:cNvSpPr>
            <a:spLocks noGrp="1"/>
          </p:cNvSpPr>
          <p:nvPr>
            <p:ph idx="1"/>
          </p:nvPr>
        </p:nvSpPr>
        <p:spPr>
          <a:xfrm>
            <a:off x="677334" y="2160589"/>
            <a:ext cx="9409346" cy="3880773"/>
          </a:xfrm>
        </p:spPr>
        <p:txBody>
          <a:bodyPr/>
          <a:lstStyle/>
          <a:p>
            <a:r>
              <a:rPr lang="en-CA" dirty="0"/>
              <a:t>Q2: Compare the energy consumption in the different regions, e.g. in 2015. Use a chart to illustrate you explanation.</a:t>
            </a:r>
          </a:p>
          <a:p>
            <a:r>
              <a:rPr lang="en-CA" dirty="0"/>
              <a:t>In this boxplot chart, it is clearly shown that the number of one and three regions have almost same consumption than other two regions. Number four region is achieved the second position of consumption where number two region has the lowest consumption.</a:t>
            </a:r>
          </a:p>
        </p:txBody>
      </p:sp>
      <p:pic>
        <p:nvPicPr>
          <p:cNvPr id="15" name="Picture 14">
            <a:extLst>
              <a:ext uri="{FF2B5EF4-FFF2-40B4-BE49-F238E27FC236}">
                <a16:creationId xmlns:a16="http://schemas.microsoft.com/office/drawing/2014/main" id="{0658B11D-2DE3-4529-B76C-5F3172FDA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2468" y="3732420"/>
            <a:ext cx="3931206" cy="2515980"/>
          </a:xfrm>
          <a:prstGeom prst="rect">
            <a:avLst/>
          </a:prstGeom>
        </p:spPr>
      </p:pic>
    </p:spTree>
    <p:extLst>
      <p:ext uri="{BB962C8B-B14F-4D97-AF65-F5344CB8AC3E}">
        <p14:creationId xmlns:p14="http://schemas.microsoft.com/office/powerpoint/2010/main" val="3175013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67561-1512-400D-B7DB-2FD3EFAB2585}"/>
              </a:ext>
            </a:extLst>
          </p:cNvPr>
          <p:cNvSpPr>
            <a:spLocks noGrp="1"/>
          </p:cNvSpPr>
          <p:nvPr>
            <p:ph type="title"/>
          </p:nvPr>
        </p:nvSpPr>
        <p:spPr/>
        <p:txBody>
          <a:bodyPr/>
          <a:lstStyle/>
          <a:p>
            <a:r>
              <a:rPr lang="en-CA" dirty="0"/>
              <a:t>Question &amp; Answer</a:t>
            </a:r>
          </a:p>
        </p:txBody>
      </p:sp>
      <p:sp>
        <p:nvSpPr>
          <p:cNvPr id="3" name="Content Placeholder 2">
            <a:extLst>
              <a:ext uri="{FF2B5EF4-FFF2-40B4-BE49-F238E27FC236}">
                <a16:creationId xmlns:a16="http://schemas.microsoft.com/office/drawing/2014/main" id="{8B1FFC5F-C2FB-4887-B6E3-4C7D3E0792C4}"/>
              </a:ext>
            </a:extLst>
          </p:cNvPr>
          <p:cNvSpPr>
            <a:spLocks noGrp="1"/>
          </p:cNvSpPr>
          <p:nvPr>
            <p:ph idx="1"/>
          </p:nvPr>
        </p:nvSpPr>
        <p:spPr/>
        <p:txBody>
          <a:bodyPr/>
          <a:lstStyle/>
          <a:p>
            <a:r>
              <a:rPr lang="de-DE" dirty="0"/>
              <a:t>Q3: </a:t>
            </a:r>
            <a:r>
              <a:rPr lang="en-CA" dirty="0"/>
              <a:t>Is the energy consumption of these long term customers rising or declining? Are there regional differences?</a:t>
            </a:r>
          </a:p>
          <a:p>
            <a:r>
              <a:rPr lang="en-CA" dirty="0"/>
              <a:t>In 2010 and 2011, energy consumption was slightly decreasing in 2011 in every region but 2012 energy consumption was little increase. Between 2013 to 2016, energy consumption was continuously decreasing. But the interesting fact was that 2016-year energy consumption was decreasing surprisingly huge. In 2017, energy consumption was increasing.</a:t>
            </a:r>
          </a:p>
          <a:p>
            <a:endParaRPr lang="en-CA" dirty="0"/>
          </a:p>
        </p:txBody>
      </p:sp>
    </p:spTree>
    <p:extLst>
      <p:ext uri="{BB962C8B-B14F-4D97-AF65-F5344CB8AC3E}">
        <p14:creationId xmlns:p14="http://schemas.microsoft.com/office/powerpoint/2010/main" val="1525670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3C184-F53D-48C8-B5FB-E2D6C0D2D18A}"/>
              </a:ext>
            </a:extLst>
          </p:cNvPr>
          <p:cNvSpPr>
            <a:spLocks noGrp="1"/>
          </p:cNvSpPr>
          <p:nvPr>
            <p:ph type="title"/>
          </p:nvPr>
        </p:nvSpPr>
        <p:spPr>
          <a:xfrm>
            <a:off x="677334" y="609600"/>
            <a:ext cx="8596668" cy="719579"/>
          </a:xfrm>
        </p:spPr>
        <p:txBody>
          <a:bodyPr/>
          <a:lstStyle/>
          <a:p>
            <a:r>
              <a:rPr lang="en-CA" dirty="0"/>
              <a:t>Question &amp; Answer</a:t>
            </a:r>
          </a:p>
        </p:txBody>
      </p:sp>
      <p:pic>
        <p:nvPicPr>
          <p:cNvPr id="17" name="Content Placeholder 16">
            <a:extLst>
              <a:ext uri="{FF2B5EF4-FFF2-40B4-BE49-F238E27FC236}">
                <a16:creationId xmlns:a16="http://schemas.microsoft.com/office/drawing/2014/main" id="{A46E08BA-64FE-4E55-9821-E351A40075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9318" y="1272617"/>
            <a:ext cx="6969841" cy="5241305"/>
          </a:xfrm>
        </p:spPr>
      </p:pic>
    </p:spTree>
    <p:extLst>
      <p:ext uri="{BB962C8B-B14F-4D97-AF65-F5344CB8AC3E}">
        <p14:creationId xmlns:p14="http://schemas.microsoft.com/office/powerpoint/2010/main" val="1820870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CAA9A-E016-463D-95F4-A4C236EE9E09}"/>
              </a:ext>
            </a:extLst>
          </p:cNvPr>
          <p:cNvSpPr>
            <a:spLocks noGrp="1"/>
          </p:cNvSpPr>
          <p:nvPr>
            <p:ph type="title"/>
          </p:nvPr>
        </p:nvSpPr>
        <p:spPr/>
        <p:txBody>
          <a:bodyPr/>
          <a:lstStyle/>
          <a:p>
            <a:r>
              <a:rPr lang="de-DE" dirty="0"/>
              <a:t>Conclusion</a:t>
            </a:r>
            <a:endParaRPr lang="en-CA" dirty="0"/>
          </a:p>
        </p:txBody>
      </p:sp>
      <p:sp>
        <p:nvSpPr>
          <p:cNvPr id="3" name="Content Placeholder 2">
            <a:extLst>
              <a:ext uri="{FF2B5EF4-FFF2-40B4-BE49-F238E27FC236}">
                <a16:creationId xmlns:a16="http://schemas.microsoft.com/office/drawing/2014/main" id="{690982A8-F19F-48D2-9D07-F94A8B4DD1E2}"/>
              </a:ext>
            </a:extLst>
          </p:cNvPr>
          <p:cNvSpPr>
            <a:spLocks noGrp="1"/>
          </p:cNvSpPr>
          <p:nvPr>
            <p:ph idx="1"/>
          </p:nvPr>
        </p:nvSpPr>
        <p:spPr/>
        <p:txBody>
          <a:bodyPr/>
          <a:lstStyle/>
          <a:p>
            <a:r>
              <a:rPr lang="en-CA" dirty="0"/>
              <a:t>Data mining is an important process to discover knowledge about customer behavior towards business offerings. It explores the unknown credible patterns those are significant for business success. The consumption of customers was decreasing almost every year and regional differences were also found. Procure department needs to buy less advance electricity for their customer.</a:t>
            </a:r>
          </a:p>
          <a:p>
            <a:endParaRPr lang="en-CA" dirty="0"/>
          </a:p>
        </p:txBody>
      </p:sp>
    </p:spTree>
    <p:extLst>
      <p:ext uri="{BB962C8B-B14F-4D97-AF65-F5344CB8AC3E}">
        <p14:creationId xmlns:p14="http://schemas.microsoft.com/office/powerpoint/2010/main" val="2240294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23E99-D169-41A2-AE6A-77AC545DBC11}"/>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7AC9E4FF-05DA-4AC3-8E13-E30F94DBED6C}"/>
              </a:ext>
            </a:extLst>
          </p:cNvPr>
          <p:cNvSpPr>
            <a:spLocks noGrp="1"/>
          </p:cNvSpPr>
          <p:nvPr>
            <p:ph idx="1"/>
          </p:nvPr>
        </p:nvSpPr>
        <p:spPr/>
        <p:txBody>
          <a:bodyPr>
            <a:normAutofit/>
          </a:bodyPr>
          <a:lstStyle/>
          <a:p>
            <a:pPr marL="0" indent="0" algn="ctr">
              <a:buNone/>
            </a:pPr>
            <a:endParaRPr lang="de-DE" sz="4400" dirty="0"/>
          </a:p>
          <a:p>
            <a:pPr marL="0" indent="0" algn="ctr">
              <a:buNone/>
            </a:pPr>
            <a:endParaRPr lang="de-DE" sz="4400" dirty="0"/>
          </a:p>
          <a:p>
            <a:pPr marL="0" indent="0" algn="ctr">
              <a:buNone/>
            </a:pPr>
            <a:r>
              <a:rPr lang="de-DE" sz="4400" dirty="0"/>
              <a:t>THANK YOU</a:t>
            </a:r>
            <a:endParaRPr lang="en-CA" sz="4400" dirty="0"/>
          </a:p>
        </p:txBody>
      </p:sp>
    </p:spTree>
    <p:extLst>
      <p:ext uri="{BB962C8B-B14F-4D97-AF65-F5344CB8AC3E}">
        <p14:creationId xmlns:p14="http://schemas.microsoft.com/office/powerpoint/2010/main" val="37881818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101</TotalTime>
  <Words>294</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Data Mining Department of Energy Trading Company</vt:lpstr>
      <vt:lpstr>Agenda</vt:lpstr>
      <vt:lpstr>Introduction</vt:lpstr>
      <vt:lpstr>Question &amp; Answer</vt:lpstr>
      <vt:lpstr>Question &amp; Answer</vt:lpstr>
      <vt:lpstr>Question &amp; Answer</vt:lpstr>
      <vt:lpstr>Question &amp; Answer</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dc:title>
  <dc:creator>proth</dc:creator>
  <cp:lastModifiedBy>proth</cp:lastModifiedBy>
  <cp:revision>10</cp:revision>
  <dcterms:created xsi:type="dcterms:W3CDTF">2018-01-28T13:46:19Z</dcterms:created>
  <dcterms:modified xsi:type="dcterms:W3CDTF">2018-01-28T15:27:38Z</dcterms:modified>
</cp:coreProperties>
</file>