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714" autoAdjust="0"/>
  </p:normalViewPr>
  <p:slideViewPr>
    <p:cSldViewPr>
      <p:cViewPr>
        <p:scale>
          <a:sx n="70" d="100"/>
          <a:sy n="70" d="100"/>
        </p:scale>
        <p:origin x="-1476" y="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53757A-7F27-4B52-9049-C5FBAC079002}" type="datetimeFigureOut">
              <a:rPr lang="en-US" smtClean="0"/>
              <a:pPr/>
              <a:t>2/21/2009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5B2BA0-17E5-4945-9138-B0DC1365CB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Poor response time – Contractors simply do not put the same urgency on maintenance requests that the client does</a:t>
            </a:r>
          </a:p>
          <a:p>
            <a:pPr lvl="0"/>
            <a:r>
              <a:rPr lang="en-US" sz="1200" kern="1200" dirty="0" smtClean="0">
                <a:solidFill>
                  <a:schemeClr val="tx1"/>
                </a:solidFill>
                <a:latin typeface="+mn-lt"/>
                <a:ea typeface="+mn-ea"/>
                <a:cs typeface="+mn-cs"/>
              </a:rPr>
              <a:t>Lack of communication – Contractors frequently do not report their arrival time, departure, or what they did in a timely or coherent fashion</a:t>
            </a:r>
          </a:p>
          <a:p>
            <a:pPr lvl="0"/>
            <a:r>
              <a:rPr lang="en-US" sz="1200" kern="1200" dirty="0" smtClean="0">
                <a:solidFill>
                  <a:schemeClr val="tx1"/>
                </a:solidFill>
                <a:latin typeface="+mn-lt"/>
                <a:ea typeface="+mn-ea"/>
                <a:cs typeface="+mn-cs"/>
              </a:rPr>
              <a:t>Lack of expertise – Often maintenance companies have only 1 or 2 people that actually have the proper skill level, and they are managing dozens of “apprentice” level technicians that are technically not qualified for the equipment they are servicing</a:t>
            </a:r>
          </a:p>
          <a:p>
            <a:pPr lvl="0"/>
            <a:r>
              <a:rPr lang="en-US" sz="1200" kern="1200" dirty="0" smtClean="0">
                <a:solidFill>
                  <a:schemeClr val="tx1"/>
                </a:solidFill>
                <a:latin typeface="+mn-lt"/>
                <a:ea typeface="+mn-ea"/>
                <a:cs typeface="+mn-cs"/>
              </a:rPr>
              <a:t>Unfair or dishonest billing practices </a:t>
            </a:r>
          </a:p>
          <a:p>
            <a:endParaRPr lang="en-US" dirty="0"/>
          </a:p>
        </p:txBody>
      </p:sp>
      <p:sp>
        <p:nvSpPr>
          <p:cNvPr id="4" name="Slide Number Placeholder 3"/>
          <p:cNvSpPr>
            <a:spLocks noGrp="1"/>
          </p:cNvSpPr>
          <p:nvPr>
            <p:ph type="sldNum" sz="quarter" idx="10"/>
          </p:nvPr>
        </p:nvSpPr>
        <p:spPr/>
        <p:txBody>
          <a:bodyPr/>
          <a:lstStyle/>
          <a:p>
            <a:fld id="{995B2BA0-17E5-4945-9138-B0DC1365CB2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Heating,</a:t>
            </a:r>
            <a:r>
              <a:rPr lang="en-US" baseline="0" dirty="0" smtClean="0"/>
              <a:t> air conditioning, plumbing, electrical, snow removal, landscaping, doors and locks, tenant finish, new construction, flooring, roofing, and general handyman services.</a:t>
            </a:r>
            <a:endParaRPr lang="en-US" dirty="0"/>
          </a:p>
        </p:txBody>
      </p:sp>
      <p:sp>
        <p:nvSpPr>
          <p:cNvPr id="4" name="Slide Number Placeholder 3"/>
          <p:cNvSpPr>
            <a:spLocks noGrp="1"/>
          </p:cNvSpPr>
          <p:nvPr>
            <p:ph type="sldNum" sz="quarter" idx="10"/>
          </p:nvPr>
        </p:nvSpPr>
        <p:spPr/>
        <p:txBody>
          <a:bodyPr/>
          <a:lstStyle/>
          <a:p>
            <a:fld id="{995B2BA0-17E5-4945-9138-B0DC1365CB27}"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eBuilding Service’s website</a:t>
            </a:r>
            <a:r>
              <a:rPr lang="en-US" baseline="0" dirty="0" smtClean="0"/>
              <a:t> provides you 24/7 real-time access to:</a:t>
            </a:r>
          </a:p>
          <a:p>
            <a:r>
              <a:rPr lang="en-US" baseline="0" dirty="0" smtClean="0"/>
              <a:t>Request a quote</a:t>
            </a:r>
          </a:p>
          <a:p>
            <a:r>
              <a:rPr lang="en-US" baseline="0" dirty="0" smtClean="0"/>
              <a:t>Place new service requests</a:t>
            </a:r>
          </a:p>
          <a:p>
            <a:r>
              <a:rPr lang="en-US" baseline="0" dirty="0" smtClean="0"/>
              <a:t>Check the status of an existing job in progress</a:t>
            </a:r>
          </a:p>
          <a:p>
            <a:r>
              <a:rPr lang="en-US" baseline="0" dirty="0" smtClean="0"/>
              <a:t>See billing information in real-time</a:t>
            </a:r>
          </a:p>
          <a:p>
            <a:r>
              <a:rPr lang="en-US" baseline="0" dirty="0" smtClean="0"/>
              <a:t>Look at the service history for your property </a:t>
            </a:r>
          </a:p>
          <a:p>
            <a:r>
              <a:rPr lang="en-US" baseline="0" dirty="0" smtClean="0"/>
              <a:t>Review warranty information</a:t>
            </a:r>
          </a:p>
          <a:p>
            <a:endParaRPr lang="en-US" dirty="0"/>
          </a:p>
        </p:txBody>
      </p:sp>
      <p:sp>
        <p:nvSpPr>
          <p:cNvPr id="4" name="Slide Number Placeholder 3"/>
          <p:cNvSpPr>
            <a:spLocks noGrp="1"/>
          </p:cNvSpPr>
          <p:nvPr>
            <p:ph type="sldNum" sz="quarter" idx="10"/>
          </p:nvPr>
        </p:nvSpPr>
        <p:spPr/>
        <p:txBody>
          <a:bodyPr/>
          <a:lstStyle/>
          <a:p>
            <a:fld id="{995B2BA0-17E5-4945-9138-B0DC1365CB27}"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real-time GPS tracking</a:t>
            </a:r>
            <a:r>
              <a:rPr lang="en-US" baseline="0" dirty="0" smtClean="0"/>
              <a:t> and routing, laptop computers with internet access in our trucks, thousands of dollars in parts stock on our Dodge Sprinter vans, and 24/7 web access for clients, eBuilding Service insures that you never pay for wasted time and you always know where we are and what we’re doing for you.  This increased efficiency results in lower back-office costs, lower fuel costs and lower labor costs which we pass on to you.  Basically, because we’ve made an investment in our business to have the industry’s best technology, we’re not asking you to pay for inefficiency. </a:t>
            </a:r>
            <a:endParaRPr lang="en-US" dirty="0"/>
          </a:p>
        </p:txBody>
      </p:sp>
      <p:sp>
        <p:nvSpPr>
          <p:cNvPr id="4" name="Slide Number Placeholder 3"/>
          <p:cNvSpPr>
            <a:spLocks noGrp="1"/>
          </p:cNvSpPr>
          <p:nvPr>
            <p:ph type="sldNum" sz="quarter" idx="10"/>
          </p:nvPr>
        </p:nvSpPr>
        <p:spPr/>
        <p:txBody>
          <a:bodyPr/>
          <a:lstStyle/>
          <a:p>
            <a:fld id="{995B2BA0-17E5-4945-9138-B0DC1365CB2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5B2BA0-17E5-4945-9138-B0DC1365CB2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5B2BA0-17E5-4945-9138-B0DC1365CB27}"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11"/>
          </p:nvPr>
        </p:nvSpPr>
        <p:spPr>
          <a:xfrm>
            <a:off x="2819400" y="6248400"/>
            <a:ext cx="3200400" cy="365125"/>
          </a:xfrm>
        </p:spPr>
        <p:txBody>
          <a:bodyPr/>
          <a:lstStyle>
            <a:lvl1pPr>
              <a:defRPr sz="1800">
                <a:solidFill>
                  <a:schemeClr val="tx1"/>
                </a:solidFill>
              </a:defRPr>
            </a:lvl1pPr>
          </a:lstStyle>
          <a:p>
            <a:r>
              <a:rPr lang="en-US" dirty="0" smtClean="0"/>
              <a:t>www.eBuildingService.com</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1E8A3-6B5A-4A7D-A82B-D946F7A21278}" type="datetimeFigureOut">
              <a:rPr lang="en-US" smtClean="0"/>
              <a:pPr/>
              <a:t>2/21/2009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1E8A3-6B5A-4A7D-A82B-D946F7A21278}" type="datetimeFigureOut">
              <a:rPr lang="en-US" smtClean="0"/>
              <a:pPr/>
              <a:t>2/21/2009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7658012C-F89D-4721-9117-AB5CBF04AA48}" type="slidenum">
              <a:rPr lang="en-US" smtClean="0"/>
              <a:pPr/>
              <a:t>‹#›</a:t>
            </a:fld>
            <a:endParaRPr lang="en-US"/>
          </a:p>
        </p:txBody>
      </p:sp>
      <p:sp>
        <p:nvSpPr>
          <p:cNvPr id="7" name="Footer Placeholder 4"/>
          <p:cNvSpPr>
            <a:spLocks noGrp="1"/>
          </p:cNvSpPr>
          <p:nvPr>
            <p:ph type="ftr" sz="quarter" idx="11"/>
          </p:nvPr>
        </p:nvSpPr>
        <p:spPr>
          <a:xfrm>
            <a:off x="2819400" y="6248400"/>
            <a:ext cx="3200400" cy="365125"/>
          </a:xfrm>
          <a:prstGeom prst="rect">
            <a:avLst/>
          </a:prstGeom>
        </p:spPr>
        <p:txBody>
          <a:bodyPr/>
          <a:lstStyle>
            <a:lvl1pPr algn="ctr">
              <a:defRPr sz="1800">
                <a:solidFill>
                  <a:schemeClr val="tx1"/>
                </a:solidFill>
              </a:defRPr>
            </a:lvl1pPr>
          </a:lstStyle>
          <a:p>
            <a:r>
              <a:rPr lang="en-US" smtClean="0"/>
              <a:t>www.eBuildingService.com</a:t>
            </a:r>
            <a:endParaRPr lang="en-US" dirty="0"/>
          </a:p>
        </p:txBody>
      </p:sp>
      <p:pic>
        <p:nvPicPr>
          <p:cNvPr id="8" name="Picture 7" descr="ebuildingservice_final2.eps"/>
          <p:cNvPicPr>
            <a:picLocks noChangeAspect="1"/>
          </p:cNvPicPr>
          <p:nvPr userDrawn="1"/>
        </p:nvPicPr>
        <p:blipFill>
          <a:blip r:embed="rId2"/>
          <a:srcRect l="5268" t="2333" r="52688" b="84444"/>
          <a:stretch>
            <a:fillRect/>
          </a:stretch>
        </p:blipFill>
        <p:spPr>
          <a:xfrm>
            <a:off x="303031" y="6168662"/>
            <a:ext cx="1723916" cy="65587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61E8A3-6B5A-4A7D-A82B-D946F7A21278}" type="datetimeFigureOut">
              <a:rPr lang="en-US" smtClean="0"/>
              <a:pPr/>
              <a:t>2/21/2009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61E8A3-6B5A-4A7D-A82B-D946F7A21278}" type="datetimeFigureOut">
              <a:rPr lang="en-US" smtClean="0"/>
              <a:pPr/>
              <a:t>2/21/2009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61E8A3-6B5A-4A7D-A82B-D946F7A21278}" type="datetimeFigureOut">
              <a:rPr lang="en-US" smtClean="0"/>
              <a:pPr/>
              <a:t>2/21/2009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61E8A3-6B5A-4A7D-A82B-D946F7A21278}" type="datetimeFigureOut">
              <a:rPr lang="en-US" smtClean="0"/>
              <a:pPr/>
              <a:t>2/21/2009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1E8A3-6B5A-4A7D-A82B-D946F7A21278}" type="datetimeFigureOut">
              <a:rPr lang="en-US" smtClean="0"/>
              <a:pPr/>
              <a:t>2/21/2009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1E8A3-6B5A-4A7D-A82B-D946F7A21278}" type="datetimeFigureOut">
              <a:rPr lang="en-US" smtClean="0"/>
              <a:pPr/>
              <a:t>2/21/2009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1E8A3-6B5A-4A7D-A82B-D946F7A21278}" type="datetimeFigureOut">
              <a:rPr lang="en-US" smtClean="0"/>
              <a:pPr/>
              <a:t>2/21/2009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58012C-F89D-4721-9117-AB5CBF04AA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1E8A3-6B5A-4A7D-A82B-D946F7A21278}" type="datetimeFigureOut">
              <a:rPr lang="en-US" smtClean="0"/>
              <a:pPr/>
              <a:t>2/21/2009</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8012C-F89D-4721-9117-AB5CBF04AA48}" type="slidenum">
              <a:rPr lang="en-US" smtClean="0"/>
              <a:pPr/>
              <a:t>‹#›</a:t>
            </a:fld>
            <a:endParaRPr lang="en-US"/>
          </a:p>
        </p:txBody>
      </p:sp>
      <p:sp>
        <p:nvSpPr>
          <p:cNvPr id="7" name="Footer Placeholder 4"/>
          <p:cNvSpPr>
            <a:spLocks noGrp="1"/>
          </p:cNvSpPr>
          <p:nvPr>
            <p:ph type="ftr" sz="quarter" idx="3"/>
          </p:nvPr>
        </p:nvSpPr>
        <p:spPr>
          <a:xfrm>
            <a:off x="2819400" y="6248400"/>
            <a:ext cx="3200400" cy="365125"/>
          </a:xfrm>
          <a:prstGeom prst="rect">
            <a:avLst/>
          </a:prstGeom>
        </p:spPr>
        <p:txBody>
          <a:bodyPr/>
          <a:lstStyle>
            <a:lvl1pPr algn="ctr">
              <a:defRPr sz="1800">
                <a:solidFill>
                  <a:schemeClr val="tx1"/>
                </a:solidFill>
              </a:defRPr>
            </a:lvl1pPr>
          </a:lstStyle>
          <a:p>
            <a:r>
              <a:rPr lang="en-US" smtClean="0"/>
              <a:t>www.eBuildingService.com</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www.ebuildingservic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buildingservice_final2.eps"/>
          <p:cNvPicPr>
            <a:picLocks noChangeAspect="1"/>
          </p:cNvPicPr>
          <p:nvPr/>
        </p:nvPicPr>
        <p:blipFill>
          <a:blip r:embed="rId2"/>
          <a:srcRect l="5268" t="2333" r="52688" b="84444"/>
          <a:stretch>
            <a:fillRect/>
          </a:stretch>
        </p:blipFill>
        <p:spPr>
          <a:xfrm>
            <a:off x="1143000" y="1828800"/>
            <a:ext cx="6809742" cy="2590800"/>
          </a:xfrm>
          <a:prstGeom prst="rect">
            <a:avLst/>
          </a:prstGeom>
        </p:spPr>
      </p:pic>
      <p:sp>
        <p:nvSpPr>
          <p:cNvPr id="6" name="Footer Placeholder 4"/>
          <p:cNvSpPr>
            <a:spLocks noGrp="1"/>
          </p:cNvSpPr>
          <p:nvPr>
            <p:ph type="ftr" sz="quarter" idx="11"/>
          </p:nvPr>
        </p:nvSpPr>
        <p:spPr>
          <a:xfrm>
            <a:off x="2133600" y="6172200"/>
            <a:ext cx="4953000" cy="365125"/>
          </a:xfrm>
        </p:spPr>
        <p:txBody>
          <a:bodyPr/>
          <a:lstStyle>
            <a:lvl1pPr>
              <a:defRPr sz="1800">
                <a:solidFill>
                  <a:schemeClr val="tx1"/>
                </a:solidFill>
              </a:defRPr>
            </a:lvl1pPr>
          </a:lstStyle>
          <a:p>
            <a:r>
              <a:rPr lang="en-US" sz="2800" dirty="0" smtClean="0"/>
              <a:t>www.eBuildingService.com</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effectLst>
                  <a:outerShdw blurRad="50800" dist="50800" dir="5400000" algn="ctr" rotWithShape="0">
                    <a:schemeClr val="bg1"/>
                  </a:outerShdw>
                </a:effectLst>
              </a:rPr>
              <a:t>Dealing with Contractors</a:t>
            </a:r>
            <a:endParaRPr lang="en-US" sz="5400" b="1" dirty="0">
              <a:effectLst>
                <a:outerShdw blurRad="50800" dist="50800" dir="5400000" algn="ctr" rotWithShape="0">
                  <a:schemeClr val="bg1"/>
                </a:outerShdw>
              </a:effectLst>
            </a:endParaRPr>
          </a:p>
        </p:txBody>
      </p:sp>
      <p:sp>
        <p:nvSpPr>
          <p:cNvPr id="3" name="Content Placeholder 2"/>
          <p:cNvSpPr>
            <a:spLocks noGrp="1"/>
          </p:cNvSpPr>
          <p:nvPr>
            <p:ph idx="1"/>
          </p:nvPr>
        </p:nvSpPr>
        <p:spPr/>
        <p:txBody>
          <a:bodyPr>
            <a:normAutofit fontScale="92500"/>
          </a:bodyPr>
          <a:lstStyle/>
          <a:p>
            <a:pPr marL="582613" lvl="0" indent="-582613"/>
            <a:r>
              <a:rPr lang="en-US" sz="4400" dirty="0"/>
              <a:t>Poor response time </a:t>
            </a:r>
            <a:r>
              <a:rPr lang="en-US" sz="4400" dirty="0" smtClean="0"/>
              <a:t>, little urgency </a:t>
            </a:r>
            <a:r>
              <a:rPr lang="en-US" sz="4400" dirty="0"/>
              <a:t>on maintenance </a:t>
            </a:r>
            <a:r>
              <a:rPr lang="en-US" sz="4400" dirty="0" smtClean="0"/>
              <a:t>requests</a:t>
            </a:r>
            <a:endParaRPr lang="en-US" sz="4400" dirty="0"/>
          </a:p>
          <a:p>
            <a:pPr marL="582613" lvl="0" indent="-582613"/>
            <a:r>
              <a:rPr lang="en-US" sz="4400" dirty="0"/>
              <a:t>Lack of </a:t>
            </a:r>
            <a:r>
              <a:rPr lang="en-US" sz="4400" dirty="0" smtClean="0"/>
              <a:t>communication</a:t>
            </a:r>
            <a:endParaRPr lang="en-US" sz="4400" dirty="0"/>
          </a:p>
          <a:p>
            <a:pPr marL="582613" lvl="0" indent="-582613"/>
            <a:r>
              <a:rPr lang="en-US" sz="4400" dirty="0"/>
              <a:t>Lack of expertise </a:t>
            </a:r>
            <a:r>
              <a:rPr lang="en-US" sz="4400" dirty="0" smtClean="0"/>
              <a:t>&amp; staffing</a:t>
            </a:r>
            <a:endParaRPr lang="en-US" sz="4400" dirty="0"/>
          </a:p>
          <a:p>
            <a:pPr marL="582613" lvl="0" indent="-582613"/>
            <a:r>
              <a:rPr lang="en-US" sz="4400" dirty="0"/>
              <a:t>Unfair or dishonest billing practices </a:t>
            </a:r>
          </a:p>
          <a:p>
            <a:endParaRPr lang="en-US" dirty="0"/>
          </a:p>
        </p:txBody>
      </p:sp>
      <p:sp>
        <p:nvSpPr>
          <p:cNvPr id="4" name="Footer Placeholder 4"/>
          <p:cNvSpPr>
            <a:spLocks noGrp="1"/>
          </p:cNvSpPr>
          <p:nvPr>
            <p:ph type="ftr" sz="quarter" idx="11"/>
          </p:nvPr>
        </p:nvSpPr>
        <p:spPr>
          <a:xfrm>
            <a:off x="3048000" y="6248400"/>
            <a:ext cx="3200400" cy="365125"/>
          </a:xfrm>
        </p:spPr>
        <p:txBody>
          <a:bodyPr/>
          <a:lstStyle>
            <a:lvl1pPr>
              <a:defRPr sz="1800">
                <a:solidFill>
                  <a:schemeClr val="tx1"/>
                </a:solidFill>
              </a:defRPr>
            </a:lvl1pPr>
          </a:lstStyle>
          <a:p>
            <a:r>
              <a:rPr lang="en-US" dirty="0" smtClean="0"/>
              <a:t>www.eBuildingService.com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effectLst>
                  <a:outerShdw blurRad="50800" dist="50800" dir="5400000" algn="ctr" rotWithShape="0">
                    <a:schemeClr val="bg1"/>
                  </a:outerShdw>
                </a:effectLst>
              </a:rPr>
              <a:t>“I have to deal with 15 different contractors to maintain my property.”</a:t>
            </a:r>
            <a:endParaRPr lang="en-US" b="1" i="1" dirty="0">
              <a:effectLst>
                <a:outerShdw blurRad="50800" dist="50800" dir="5400000" algn="ctr" rotWithShape="0">
                  <a:schemeClr val="bg1"/>
                </a:outerShdw>
              </a:effectLst>
            </a:endParaRPr>
          </a:p>
        </p:txBody>
      </p:sp>
      <p:sp>
        <p:nvSpPr>
          <p:cNvPr id="3" name="Content Placeholder 2"/>
          <p:cNvSpPr>
            <a:spLocks noGrp="1"/>
          </p:cNvSpPr>
          <p:nvPr>
            <p:ph idx="1"/>
          </p:nvPr>
        </p:nvSpPr>
        <p:spPr>
          <a:xfrm>
            <a:off x="304800" y="2209800"/>
            <a:ext cx="3810000" cy="3916363"/>
          </a:xfrm>
        </p:spPr>
        <p:txBody>
          <a:bodyPr/>
          <a:lstStyle/>
          <a:p>
            <a:pPr marL="0" indent="0">
              <a:buNone/>
            </a:pPr>
            <a:r>
              <a:rPr lang="en-US" u="sng" dirty="0" smtClean="0"/>
              <a:t>One</a:t>
            </a:r>
            <a:r>
              <a:rPr lang="en-US" dirty="0" smtClean="0"/>
              <a:t> call to eBuilding Service and you are dealing with a professional team capable of meeting ALL of your building maintenance needs.</a:t>
            </a:r>
            <a:endParaRPr lang="en-US" dirty="0"/>
          </a:p>
        </p:txBody>
      </p:sp>
      <p:pic>
        <p:nvPicPr>
          <p:cNvPr id="4" name="Picture 13" descr="welding_plumber"/>
          <p:cNvPicPr>
            <a:picLocks noChangeAspect="1" noChangeArrowheads="1"/>
          </p:cNvPicPr>
          <p:nvPr/>
        </p:nvPicPr>
        <p:blipFill>
          <a:blip r:embed="rId4"/>
          <a:srcRect t="16222" b="25111"/>
          <a:stretch>
            <a:fillRect/>
          </a:stretch>
        </p:blipFill>
        <p:spPr bwMode="auto">
          <a:xfrm>
            <a:off x="6324600" y="4343400"/>
            <a:ext cx="2514600" cy="2212975"/>
          </a:xfrm>
          <a:prstGeom prst="rect">
            <a:avLst/>
          </a:prstGeom>
          <a:noFill/>
        </p:spPr>
      </p:pic>
      <p:sp>
        <p:nvSpPr>
          <p:cNvPr id="6" name="Footer Placeholder 4"/>
          <p:cNvSpPr>
            <a:spLocks noGrp="1"/>
          </p:cNvSpPr>
          <p:nvPr>
            <p:ph type="ftr" sz="quarter" idx="11"/>
          </p:nvPr>
        </p:nvSpPr>
        <p:spPr>
          <a:xfrm>
            <a:off x="3048000" y="6248400"/>
            <a:ext cx="3200400" cy="365125"/>
          </a:xfrm>
        </p:spPr>
        <p:txBody>
          <a:bodyPr/>
          <a:lstStyle>
            <a:lvl1pPr>
              <a:defRPr sz="1800">
                <a:solidFill>
                  <a:schemeClr val="tx1"/>
                </a:solidFill>
              </a:defRPr>
            </a:lvl1pPr>
          </a:lstStyle>
          <a:p>
            <a:r>
              <a:rPr lang="en-US" dirty="0" smtClean="0"/>
              <a:t>www.eBuildingService.com</a:t>
            </a:r>
            <a:endParaRPr lang="en-US" dirty="0"/>
          </a:p>
        </p:txBody>
      </p:sp>
      <p:pic>
        <p:nvPicPr>
          <p:cNvPr id="1027" name="Picture 3" descr="C:\Users\Mike Townsend\Desktop\Jay Murphy.JPG"/>
          <p:cNvPicPr>
            <a:picLocks noChangeAspect="1" noChangeArrowheads="1"/>
          </p:cNvPicPr>
          <p:nvPr/>
        </p:nvPicPr>
        <p:blipFill>
          <a:blip r:embed="rId5"/>
          <a:srcRect l="17500" t="6667" r="18750" b="18334"/>
          <a:stretch>
            <a:fillRect/>
          </a:stretch>
        </p:blipFill>
        <p:spPr bwMode="auto">
          <a:xfrm>
            <a:off x="6400800" y="1524000"/>
            <a:ext cx="2590800" cy="2286000"/>
          </a:xfrm>
          <a:prstGeom prst="rect">
            <a:avLst/>
          </a:prstGeom>
          <a:noFill/>
        </p:spPr>
      </p:pic>
      <p:graphicFrame>
        <p:nvGraphicFramePr>
          <p:cNvPr id="5" name="Object 11"/>
          <p:cNvGraphicFramePr>
            <a:graphicFrameLocks noChangeAspect="1"/>
          </p:cNvGraphicFramePr>
          <p:nvPr/>
        </p:nvGraphicFramePr>
        <p:xfrm>
          <a:off x="4038600" y="2895600"/>
          <a:ext cx="2895600" cy="2316163"/>
        </p:xfrm>
        <a:graphic>
          <a:graphicData uri="http://schemas.openxmlformats.org/presentationml/2006/ole">
            <p:oleObj spid="_x0000_s1026" name="CorelPhotoPaint.Image.7" r:id="rId6" imgW="3809524" imgH="3047619"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600200"/>
          </a:xfrm>
        </p:spPr>
        <p:txBody>
          <a:bodyPr>
            <a:normAutofit fontScale="90000"/>
          </a:bodyPr>
          <a:lstStyle/>
          <a:p>
            <a:r>
              <a:rPr lang="en-US" b="1" i="1" dirty="0" smtClean="0">
                <a:effectLst>
                  <a:outerShdw blurRad="50800" dist="50800" dir="5400000" algn="ctr" rotWithShape="0">
                    <a:schemeClr val="bg1"/>
                  </a:outerShdw>
                </a:effectLst>
              </a:rPr>
              <a:t>“I never know when they’re going to get there, what they did, or how much it is going to cost me.”</a:t>
            </a:r>
            <a:endParaRPr lang="en-US" b="1" i="1" dirty="0">
              <a:effectLst>
                <a:outerShdw blurRad="50800" dist="50800" dir="5400000" algn="ctr" rotWithShape="0">
                  <a:schemeClr val="bg1"/>
                </a:outerShdw>
              </a:effectLst>
            </a:endParaRPr>
          </a:p>
        </p:txBody>
      </p:sp>
      <p:sp>
        <p:nvSpPr>
          <p:cNvPr id="3" name="Content Placeholder 2"/>
          <p:cNvSpPr>
            <a:spLocks noGrp="1"/>
          </p:cNvSpPr>
          <p:nvPr>
            <p:ph idx="1"/>
          </p:nvPr>
        </p:nvSpPr>
        <p:spPr>
          <a:xfrm>
            <a:off x="457200" y="2438400"/>
            <a:ext cx="8229600" cy="3687763"/>
          </a:xfrm>
        </p:spPr>
        <p:txBody>
          <a:bodyPr>
            <a:normAutofit/>
          </a:bodyPr>
          <a:lstStyle/>
          <a:p>
            <a:r>
              <a:rPr lang="en-US" dirty="0" smtClean="0"/>
              <a:t>Web access to job status</a:t>
            </a:r>
          </a:p>
          <a:p>
            <a:pPr lvl="1"/>
            <a:r>
              <a:rPr lang="en-US" sz="2400" dirty="0" smtClean="0">
                <a:solidFill>
                  <a:schemeClr val="tx2">
                    <a:lumMod val="50000"/>
                  </a:schemeClr>
                </a:solidFill>
              </a:rPr>
              <a:t>Technician in-route</a:t>
            </a:r>
          </a:p>
          <a:p>
            <a:pPr lvl="1"/>
            <a:r>
              <a:rPr lang="en-US" sz="2400" dirty="0" smtClean="0">
                <a:solidFill>
                  <a:schemeClr val="tx2">
                    <a:lumMod val="50000"/>
                  </a:schemeClr>
                </a:solidFill>
              </a:rPr>
              <a:t>Call completed</a:t>
            </a:r>
          </a:p>
          <a:p>
            <a:pPr lvl="1"/>
            <a:r>
              <a:rPr lang="en-US" sz="2400" dirty="0" smtClean="0">
                <a:solidFill>
                  <a:schemeClr val="tx2">
                    <a:lumMod val="50000"/>
                  </a:schemeClr>
                </a:solidFill>
              </a:rPr>
              <a:t>Invoice submitted</a:t>
            </a:r>
          </a:p>
          <a:p>
            <a:pPr lvl="1"/>
            <a:r>
              <a:rPr lang="en-US" sz="2400" dirty="0" smtClean="0">
                <a:solidFill>
                  <a:schemeClr val="tx2">
                    <a:lumMod val="50000"/>
                  </a:schemeClr>
                </a:solidFill>
              </a:rPr>
              <a:t>Payment received</a:t>
            </a:r>
          </a:p>
          <a:p>
            <a:r>
              <a:rPr lang="en-US" dirty="0" smtClean="0"/>
              <a:t>24-hour-a-day access to service history</a:t>
            </a:r>
          </a:p>
          <a:p>
            <a:r>
              <a:rPr lang="en-US" dirty="0" smtClean="0"/>
              <a:t>Access to warranty records</a:t>
            </a:r>
          </a:p>
          <a:p>
            <a:endParaRPr lang="en-US" dirty="0"/>
          </a:p>
        </p:txBody>
      </p:sp>
      <p:sp>
        <p:nvSpPr>
          <p:cNvPr id="4" name="Footer Placeholder 4"/>
          <p:cNvSpPr>
            <a:spLocks noGrp="1"/>
          </p:cNvSpPr>
          <p:nvPr>
            <p:ph type="ftr" sz="quarter" idx="11"/>
          </p:nvPr>
        </p:nvSpPr>
        <p:spPr>
          <a:xfrm>
            <a:off x="3048000" y="6248400"/>
            <a:ext cx="3200400" cy="365125"/>
          </a:xfrm>
        </p:spPr>
        <p:txBody>
          <a:bodyPr/>
          <a:lstStyle>
            <a:lvl1pPr>
              <a:defRPr sz="1800">
                <a:solidFill>
                  <a:schemeClr val="tx1"/>
                </a:solidFill>
              </a:defRPr>
            </a:lvl1pPr>
          </a:lstStyle>
          <a:p>
            <a:r>
              <a:rPr lang="en-US" dirty="0" smtClean="0"/>
              <a:t>www.eBuildingService.com</a:t>
            </a:r>
            <a:endParaRPr lang="en-US" dirty="0"/>
          </a:p>
        </p:txBody>
      </p:sp>
      <p:pic>
        <p:nvPicPr>
          <p:cNvPr id="5" name="Picture 9" descr="dispatcher"/>
          <p:cNvPicPr>
            <a:picLocks noChangeAspect="1" noChangeArrowheads="1"/>
          </p:cNvPicPr>
          <p:nvPr/>
        </p:nvPicPr>
        <p:blipFill>
          <a:blip r:embed="rId3"/>
          <a:srcRect/>
          <a:stretch>
            <a:fillRect/>
          </a:stretch>
        </p:blipFill>
        <p:spPr bwMode="auto">
          <a:xfrm>
            <a:off x="5867400" y="2362200"/>
            <a:ext cx="30480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b="1" i="1" dirty="0" smtClean="0">
                <a:effectLst>
                  <a:outerShdw blurRad="50800" dist="50800" dir="5400000" algn="ctr" rotWithShape="0">
                    <a:schemeClr val="bg1"/>
                  </a:outerShdw>
                </a:effectLst>
              </a:rPr>
              <a:t>“How do I know that my service company is giving me the most efficient service?”</a:t>
            </a:r>
            <a:endParaRPr lang="en-US" b="1" i="1" dirty="0">
              <a:effectLst>
                <a:outerShdw blurRad="50800" dist="50800" dir="5400000" algn="ctr" rotWithShape="0">
                  <a:schemeClr val="bg1"/>
                </a:outerShdw>
              </a:effectLst>
            </a:endParaRPr>
          </a:p>
        </p:txBody>
      </p:sp>
      <p:sp>
        <p:nvSpPr>
          <p:cNvPr id="3" name="Content Placeholder 2"/>
          <p:cNvSpPr>
            <a:spLocks noGrp="1"/>
          </p:cNvSpPr>
          <p:nvPr>
            <p:ph idx="1"/>
          </p:nvPr>
        </p:nvSpPr>
        <p:spPr>
          <a:xfrm>
            <a:off x="457200" y="2362200"/>
            <a:ext cx="4343400" cy="3763963"/>
          </a:xfrm>
        </p:spPr>
        <p:txBody>
          <a:bodyPr>
            <a:normAutofit fontScale="92500" lnSpcReduction="10000"/>
          </a:bodyPr>
          <a:lstStyle/>
          <a:p>
            <a:r>
              <a:rPr lang="en-US" dirty="0" smtClean="0"/>
              <a:t>Real-time GPS tracking</a:t>
            </a:r>
          </a:p>
          <a:p>
            <a:r>
              <a:rPr lang="en-US" dirty="0" smtClean="0"/>
              <a:t>In-van cell-connected laptop computers</a:t>
            </a:r>
          </a:p>
          <a:p>
            <a:r>
              <a:rPr lang="en-US" dirty="0" smtClean="0"/>
              <a:t>Thousands of dollars in parts stock on each van</a:t>
            </a:r>
          </a:p>
          <a:p>
            <a:r>
              <a:rPr lang="en-US" dirty="0" smtClean="0"/>
              <a:t>Lower back-office &amp; fuel costs</a:t>
            </a:r>
          </a:p>
          <a:p>
            <a:r>
              <a:rPr lang="en-US" dirty="0" smtClean="0"/>
              <a:t>Technology-driven</a:t>
            </a:r>
            <a:endParaRPr lang="en-US" dirty="0"/>
          </a:p>
        </p:txBody>
      </p:sp>
      <p:pic>
        <p:nvPicPr>
          <p:cNvPr id="2050" name="Picture 2" descr="H:\07_Dodge_Sprinter_12lbedit copy.jpg"/>
          <p:cNvPicPr>
            <a:picLocks noChangeAspect="1" noChangeArrowheads="1"/>
          </p:cNvPicPr>
          <p:nvPr/>
        </p:nvPicPr>
        <p:blipFill>
          <a:blip r:embed="rId3"/>
          <a:srcRect/>
          <a:stretch>
            <a:fillRect/>
          </a:stretch>
        </p:blipFill>
        <p:spPr bwMode="auto">
          <a:xfrm>
            <a:off x="4876800" y="2901288"/>
            <a:ext cx="4109663" cy="2743200"/>
          </a:xfrm>
          <a:prstGeom prst="rect">
            <a:avLst/>
          </a:prstGeom>
          <a:noFill/>
        </p:spPr>
      </p:pic>
      <p:sp>
        <p:nvSpPr>
          <p:cNvPr id="5" name="Footer Placeholder 4"/>
          <p:cNvSpPr>
            <a:spLocks noGrp="1"/>
          </p:cNvSpPr>
          <p:nvPr>
            <p:ph type="ftr" sz="quarter" idx="11"/>
          </p:nvPr>
        </p:nvSpPr>
        <p:spPr>
          <a:xfrm>
            <a:off x="3048000" y="6248400"/>
            <a:ext cx="3200400" cy="365125"/>
          </a:xfrm>
        </p:spPr>
        <p:txBody>
          <a:bodyPr/>
          <a:lstStyle>
            <a:lvl1pPr>
              <a:defRPr sz="1800">
                <a:solidFill>
                  <a:schemeClr val="tx1"/>
                </a:solidFill>
              </a:defRPr>
            </a:lvl1pPr>
          </a:lstStyle>
          <a:p>
            <a:r>
              <a:rPr lang="en-US" dirty="0" smtClean="0"/>
              <a:t>www.eBuildingService.com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effectLst>
                  <a:outerShdw blurRad="50800" dist="50800" dir="5400000" algn="ctr" rotWithShape="0">
                    <a:schemeClr val="bg1"/>
                  </a:outerShdw>
                </a:effectLst>
              </a:rPr>
              <a:t>Full Range of Services</a:t>
            </a:r>
            <a:endParaRPr lang="en-US" sz="5400" b="1" dirty="0">
              <a:effectLst>
                <a:outerShdw blurRad="50800" dist="50800" dir="5400000" algn="ctr" rotWithShape="0">
                  <a:schemeClr val="bg1"/>
                </a:outerShdw>
              </a:effectLst>
            </a:endParaRPr>
          </a:p>
        </p:txBody>
      </p:sp>
      <p:sp>
        <p:nvSpPr>
          <p:cNvPr id="3" name="Content Placeholder 2"/>
          <p:cNvSpPr>
            <a:spLocks noGrp="1"/>
          </p:cNvSpPr>
          <p:nvPr>
            <p:ph idx="1"/>
          </p:nvPr>
        </p:nvSpPr>
        <p:spPr>
          <a:xfrm>
            <a:off x="457200" y="1600200"/>
            <a:ext cx="4876800" cy="4525963"/>
          </a:xfrm>
        </p:spPr>
        <p:txBody>
          <a:bodyPr>
            <a:normAutofit fontScale="92500" lnSpcReduction="20000"/>
          </a:bodyPr>
          <a:lstStyle/>
          <a:p>
            <a:r>
              <a:rPr lang="en-US" dirty="0" smtClean="0"/>
              <a:t>Heating &amp; </a:t>
            </a:r>
            <a:r>
              <a:rPr lang="en-US" baseline="0" dirty="0" smtClean="0"/>
              <a:t>air conditioning</a:t>
            </a:r>
          </a:p>
          <a:p>
            <a:r>
              <a:rPr lang="en-US" baseline="0" dirty="0" smtClean="0"/>
              <a:t>Plumbing &amp; electrical</a:t>
            </a:r>
          </a:p>
          <a:p>
            <a:r>
              <a:rPr lang="en-US" dirty="0" smtClean="0"/>
              <a:t>S</a:t>
            </a:r>
            <a:r>
              <a:rPr lang="en-US" baseline="0" dirty="0" smtClean="0"/>
              <a:t>now removal &amp; landscaping</a:t>
            </a:r>
          </a:p>
          <a:p>
            <a:r>
              <a:rPr lang="en-US" baseline="0" dirty="0" smtClean="0"/>
              <a:t>Doors and locks</a:t>
            </a:r>
          </a:p>
          <a:p>
            <a:r>
              <a:rPr lang="en-US" baseline="0" dirty="0" smtClean="0"/>
              <a:t>Tenant finish &amp; new construction</a:t>
            </a:r>
          </a:p>
          <a:p>
            <a:r>
              <a:rPr lang="en-US" baseline="0" dirty="0" smtClean="0"/>
              <a:t>Flooring, roofing, and general maintenance services</a:t>
            </a:r>
            <a:endParaRPr lang="en-US" dirty="0"/>
          </a:p>
        </p:txBody>
      </p:sp>
      <p:sp>
        <p:nvSpPr>
          <p:cNvPr id="4" name="Footer Placeholder 4"/>
          <p:cNvSpPr>
            <a:spLocks noGrp="1"/>
          </p:cNvSpPr>
          <p:nvPr>
            <p:ph type="ftr" sz="quarter" idx="11"/>
          </p:nvPr>
        </p:nvSpPr>
        <p:spPr>
          <a:xfrm>
            <a:off x="3048000" y="6248400"/>
            <a:ext cx="3200400" cy="365125"/>
          </a:xfrm>
        </p:spPr>
        <p:txBody>
          <a:bodyPr/>
          <a:lstStyle>
            <a:lvl1pPr>
              <a:defRPr sz="1800">
                <a:solidFill>
                  <a:schemeClr val="tx1"/>
                </a:solidFill>
              </a:defRPr>
            </a:lvl1pPr>
          </a:lstStyle>
          <a:p>
            <a:r>
              <a:rPr lang="en-US" dirty="0" smtClean="0"/>
              <a:t>www.eBuildingService.com</a:t>
            </a:r>
            <a:endParaRPr lang="en-US" dirty="0"/>
          </a:p>
        </p:txBody>
      </p:sp>
      <p:grpSp>
        <p:nvGrpSpPr>
          <p:cNvPr id="35" name="Group 34"/>
          <p:cNvGrpSpPr/>
          <p:nvPr/>
        </p:nvGrpSpPr>
        <p:grpSpPr>
          <a:xfrm>
            <a:off x="4419600" y="2133600"/>
            <a:ext cx="4419600" cy="4038600"/>
            <a:chOff x="4419600" y="1447800"/>
            <a:chExt cx="4419600" cy="4038600"/>
          </a:xfrm>
        </p:grpSpPr>
        <p:sp>
          <p:nvSpPr>
            <p:cNvPr id="36" name="AutoShape 10">
              <a:hlinkClick r:id="" action="ppaction://noaction" highlightClick="1"/>
            </p:cNvPr>
            <p:cNvSpPr>
              <a:spLocks noChangeArrowheads="1"/>
            </p:cNvSpPr>
            <p:nvPr/>
          </p:nvSpPr>
          <p:spPr bwMode="auto">
            <a:xfrm>
              <a:off x="6934200" y="1447800"/>
              <a:ext cx="1905000" cy="990600"/>
            </a:xfrm>
            <a:prstGeom prst="actionButtonBlank">
              <a:avLst/>
            </a:prstGeom>
            <a:solidFill>
              <a:srgbClr val="FFCC66"/>
            </a:solidFill>
            <a:ln w="9525">
              <a:no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Verdana" pitchFamily="34" charset="0"/>
                  <a:ea typeface="+mn-ea"/>
                  <a:cs typeface="+mn-cs"/>
                </a:rPr>
                <a:t>HVAC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Verdana" pitchFamily="34" charset="0"/>
                  <a:ea typeface="+mn-ea"/>
                  <a:cs typeface="+mn-cs"/>
                </a:rPr>
                <a:t>Service</a:t>
              </a:r>
            </a:p>
          </p:txBody>
        </p:sp>
        <p:grpSp>
          <p:nvGrpSpPr>
            <p:cNvPr id="37" name="Group 11"/>
            <p:cNvGrpSpPr/>
            <p:nvPr/>
          </p:nvGrpSpPr>
          <p:grpSpPr>
            <a:xfrm>
              <a:off x="4419600" y="1447800"/>
              <a:ext cx="4419600" cy="4038600"/>
              <a:chOff x="4419600" y="1447800"/>
              <a:chExt cx="4419600" cy="4038600"/>
            </a:xfrm>
          </p:grpSpPr>
          <p:sp>
            <p:nvSpPr>
              <p:cNvPr id="38" name="AutoShape 9">
                <a:hlinkClick r:id="" action="ppaction://noaction" highlightClick="1"/>
              </p:cNvPr>
              <p:cNvSpPr>
                <a:spLocks noChangeArrowheads="1"/>
              </p:cNvSpPr>
              <p:nvPr/>
            </p:nvSpPr>
            <p:spPr bwMode="auto">
              <a:xfrm>
                <a:off x="4419600" y="1447800"/>
                <a:ext cx="1905000" cy="990600"/>
              </a:xfrm>
              <a:prstGeom prst="actionButtonBlank">
                <a:avLst/>
              </a:prstGeom>
              <a:solidFill>
                <a:srgbClr val="FFCC66"/>
              </a:solidFill>
              <a:ln w="9525">
                <a:no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Verdana" pitchFamily="34" charset="0"/>
                    <a:ea typeface="+mn-ea"/>
                    <a:cs typeface="+mn-cs"/>
                  </a:rPr>
                  <a:t>Preventative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Verdana" pitchFamily="34" charset="0"/>
                    <a:ea typeface="+mn-ea"/>
                    <a:cs typeface="+mn-cs"/>
                  </a:rPr>
                  <a:t>Maintenance</a:t>
                </a:r>
              </a:p>
            </p:txBody>
          </p:sp>
          <p:sp>
            <p:nvSpPr>
              <p:cNvPr id="39" name="AutoShape 11">
                <a:hlinkClick r:id="" action="ppaction://noaction" highlightClick="1"/>
              </p:cNvPr>
              <p:cNvSpPr>
                <a:spLocks noChangeArrowheads="1"/>
              </p:cNvSpPr>
              <p:nvPr/>
            </p:nvSpPr>
            <p:spPr bwMode="auto">
              <a:xfrm>
                <a:off x="4419600" y="4495800"/>
                <a:ext cx="1905000" cy="990600"/>
              </a:xfrm>
              <a:prstGeom prst="actionButtonBlank">
                <a:avLst/>
              </a:prstGeom>
              <a:solidFill>
                <a:srgbClr val="FFCC66"/>
              </a:solidFill>
              <a:ln w="9525">
                <a:no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smtClean="0">
                    <a:ln>
                      <a:noFill/>
                    </a:ln>
                    <a:solidFill>
                      <a:srgbClr val="000000"/>
                    </a:solidFill>
                    <a:effectLst/>
                    <a:uLnTx/>
                    <a:uFillTx/>
                    <a:latin typeface="Verdana" pitchFamily="34" charset="0"/>
                    <a:ea typeface="+mn-ea"/>
                    <a:cs typeface="+mn-cs"/>
                  </a:rPr>
                  <a:t>Tenant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smtClean="0">
                    <a:ln>
                      <a:noFill/>
                    </a:ln>
                    <a:solidFill>
                      <a:srgbClr val="000000"/>
                    </a:solidFill>
                    <a:effectLst/>
                    <a:uLnTx/>
                    <a:uFillTx/>
                    <a:latin typeface="Verdana" pitchFamily="34" charset="0"/>
                    <a:ea typeface="+mn-ea"/>
                    <a:cs typeface="+mn-cs"/>
                  </a:rPr>
                  <a:t>Finish</a:t>
                </a:r>
              </a:p>
            </p:txBody>
          </p:sp>
          <p:sp>
            <p:nvSpPr>
              <p:cNvPr id="40" name="AutoShape 12">
                <a:hlinkClick r:id="" action="ppaction://noaction" highlightClick="1"/>
              </p:cNvPr>
              <p:cNvSpPr>
                <a:spLocks noChangeArrowheads="1"/>
              </p:cNvSpPr>
              <p:nvPr/>
            </p:nvSpPr>
            <p:spPr bwMode="auto">
              <a:xfrm>
                <a:off x="6934200" y="4495800"/>
                <a:ext cx="1905000" cy="990600"/>
              </a:xfrm>
              <a:prstGeom prst="actionButtonBlank">
                <a:avLst/>
              </a:prstGeom>
              <a:solidFill>
                <a:srgbClr val="FFCC66"/>
              </a:solidFill>
              <a:ln w="9525">
                <a:no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smtClean="0">
                    <a:ln>
                      <a:noFill/>
                    </a:ln>
                    <a:solidFill>
                      <a:srgbClr val="000000"/>
                    </a:solidFill>
                    <a:effectLst/>
                    <a:uLnTx/>
                    <a:uFillTx/>
                    <a:latin typeface="Verdana" pitchFamily="34" charset="0"/>
                    <a:ea typeface="+mn-ea"/>
                    <a:cs typeface="+mn-cs"/>
                  </a:rPr>
                  <a:t>Plumbing</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smtClean="0">
                    <a:ln>
                      <a:noFill/>
                    </a:ln>
                    <a:solidFill>
                      <a:srgbClr val="000000"/>
                    </a:solidFill>
                    <a:effectLst/>
                    <a:uLnTx/>
                    <a:uFillTx/>
                    <a:latin typeface="Verdana" pitchFamily="34" charset="0"/>
                    <a:ea typeface="+mn-ea"/>
                    <a:cs typeface="+mn-cs"/>
                  </a:rPr>
                  <a:t>&amp; Electrical</a:t>
                </a:r>
              </a:p>
            </p:txBody>
          </p:sp>
          <p:sp>
            <p:nvSpPr>
              <p:cNvPr id="41" name="AutoShape 15"/>
              <p:cNvSpPr>
                <a:spLocks noChangeArrowheads="1"/>
              </p:cNvSpPr>
              <p:nvPr/>
            </p:nvSpPr>
            <p:spPr bwMode="auto">
              <a:xfrm rot="2696429">
                <a:off x="4910138" y="1752600"/>
                <a:ext cx="3427412" cy="3427413"/>
              </a:xfrm>
              <a:custGeom>
                <a:avLst/>
                <a:gdLst>
                  <a:gd name="T0" fmla="*/ 3427412 w 21600"/>
                  <a:gd name="T1" fmla="*/ 1713707 h 21600"/>
                  <a:gd name="T2" fmla="*/ 1713706 w 21600"/>
                  <a:gd name="T3" fmla="*/ 3427413 h 21600"/>
                  <a:gd name="T4" fmla="*/ 0 w 21600"/>
                  <a:gd name="T5" fmla="*/ 1713707 h 21600"/>
                  <a:gd name="T6" fmla="*/ 1713706 w 21600"/>
                  <a:gd name="T7" fmla="*/ 0 h 21600"/>
                  <a:gd name="T8" fmla="*/ 0 60000 65536"/>
                  <a:gd name="T9" fmla="*/ 5898240 60000 65536"/>
                  <a:gd name="T10" fmla="*/ 11796480 60000 65536"/>
                  <a:gd name="T11" fmla="*/ 17694720 60000 65536"/>
                  <a:gd name="T12" fmla="*/ 2047 w 21600"/>
                  <a:gd name="T13" fmla="*/ 9734 h 21600"/>
                  <a:gd name="T14" fmla="*/ 19553 w 21600"/>
                  <a:gd name="T15" fmla="*/ 11866 h 21600"/>
                </a:gdLst>
                <a:ahLst/>
                <a:cxnLst>
                  <a:cxn ang="T8">
                    <a:pos x="T0" y="T1"/>
                  </a:cxn>
                  <a:cxn ang="T9">
                    <a:pos x="T2" y="T3"/>
                  </a:cxn>
                  <a:cxn ang="T10">
                    <a:pos x="T4" y="T5"/>
                  </a:cxn>
                  <a:cxn ang="T11">
                    <a:pos x="T6" y="T7"/>
                  </a:cxn>
                </a:cxnLst>
                <a:rect l="T12" t="T13" r="T14" b="T15"/>
                <a:pathLst>
                  <a:path w="21600" h="21600">
                    <a:moveTo>
                      <a:pt x="10800" y="0"/>
                    </a:moveTo>
                    <a:lnTo>
                      <a:pt x="8858" y="3729"/>
                    </a:lnTo>
                    <a:lnTo>
                      <a:pt x="9734" y="3729"/>
                    </a:lnTo>
                    <a:lnTo>
                      <a:pt x="9734" y="9734"/>
                    </a:lnTo>
                    <a:lnTo>
                      <a:pt x="3729" y="9734"/>
                    </a:lnTo>
                    <a:lnTo>
                      <a:pt x="3729" y="8858"/>
                    </a:lnTo>
                    <a:lnTo>
                      <a:pt x="0" y="10800"/>
                    </a:lnTo>
                    <a:lnTo>
                      <a:pt x="3729" y="12742"/>
                    </a:lnTo>
                    <a:lnTo>
                      <a:pt x="3729" y="11866"/>
                    </a:lnTo>
                    <a:lnTo>
                      <a:pt x="9734" y="11866"/>
                    </a:lnTo>
                    <a:lnTo>
                      <a:pt x="9734" y="17871"/>
                    </a:lnTo>
                    <a:lnTo>
                      <a:pt x="8858" y="17871"/>
                    </a:lnTo>
                    <a:lnTo>
                      <a:pt x="10800" y="21600"/>
                    </a:lnTo>
                    <a:lnTo>
                      <a:pt x="12742" y="17871"/>
                    </a:lnTo>
                    <a:lnTo>
                      <a:pt x="11866" y="17871"/>
                    </a:lnTo>
                    <a:lnTo>
                      <a:pt x="11866" y="11866"/>
                    </a:lnTo>
                    <a:lnTo>
                      <a:pt x="17871" y="11866"/>
                    </a:lnTo>
                    <a:lnTo>
                      <a:pt x="17871" y="12742"/>
                    </a:lnTo>
                    <a:lnTo>
                      <a:pt x="21600" y="10800"/>
                    </a:lnTo>
                    <a:lnTo>
                      <a:pt x="17871" y="8858"/>
                    </a:lnTo>
                    <a:lnTo>
                      <a:pt x="17871" y="9734"/>
                    </a:lnTo>
                    <a:lnTo>
                      <a:pt x="11866" y="9734"/>
                    </a:lnTo>
                    <a:lnTo>
                      <a:pt x="11866" y="3729"/>
                    </a:lnTo>
                    <a:lnTo>
                      <a:pt x="12742" y="3729"/>
                    </a:lnTo>
                    <a:close/>
                  </a:path>
                </a:pathLst>
              </a:custGeom>
              <a:solidFill>
                <a:srgbClr val="292929">
                  <a:alpha val="41960"/>
                </a:srgbClr>
              </a:solidFill>
              <a:ln w="9525">
                <a:solidFill>
                  <a:srgbClr val="FFFFFF"/>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
            <p:nvSpPr>
              <p:cNvPr id="42" name="AutoShape 13">
                <a:hlinkClick r:id="" action="ppaction://noaction" highlightClick="1"/>
              </p:cNvPr>
              <p:cNvSpPr>
                <a:spLocks noChangeArrowheads="1"/>
              </p:cNvSpPr>
              <p:nvPr/>
            </p:nvSpPr>
            <p:spPr bwMode="auto">
              <a:xfrm>
                <a:off x="5486400" y="2841625"/>
                <a:ext cx="2286000" cy="1219200"/>
              </a:xfrm>
              <a:prstGeom prst="actionButtonBlank">
                <a:avLst/>
              </a:prstGeom>
              <a:solidFill>
                <a:srgbClr val="993300"/>
              </a:solidFill>
              <a:ln w="9525">
                <a:noFill/>
                <a:miter lim="800000"/>
                <a:headEnd/>
                <a:tailEnd/>
              </a:ln>
              <a:effectLst/>
            </p:spPr>
            <p:txBody>
              <a:bodyPr wrap="none" anchor="ct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Verdana" pitchFamily="34" charset="0"/>
                    <a:ea typeface="+mn-ea"/>
                    <a:cs typeface="+mn-cs"/>
                  </a:rPr>
                  <a:t>One Call =</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Verdana" pitchFamily="34" charset="0"/>
                    <a:ea typeface="+mn-ea"/>
                    <a:cs typeface="+mn-cs"/>
                  </a:rPr>
                  <a:t>LESS</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Verdana" pitchFamily="34" charset="0"/>
                    <a:ea typeface="+mn-ea"/>
                    <a:cs typeface="+mn-cs"/>
                  </a:rPr>
                  <a:t>DOWN TIME</a:t>
                </a: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50800" dir="5400000" algn="ctr" rotWithShape="0">
                    <a:schemeClr val="bg1"/>
                  </a:outerShdw>
                </a:effectLst>
              </a:rPr>
              <a:t>The eBuilding Advantage</a:t>
            </a:r>
            <a:endParaRPr lang="en-US" b="1" dirty="0">
              <a:effectLst>
                <a:outerShdw blurRad="50800" dist="50800" dir="5400000" algn="ctr" rotWithShape="0">
                  <a:schemeClr val="bg1"/>
                </a:outerShdw>
              </a:effectLst>
            </a:endParaRPr>
          </a:p>
        </p:txBody>
      </p:sp>
      <p:sp>
        <p:nvSpPr>
          <p:cNvPr id="3" name="Content Placeholder 2"/>
          <p:cNvSpPr>
            <a:spLocks noGrp="1"/>
          </p:cNvSpPr>
          <p:nvPr>
            <p:ph idx="1"/>
          </p:nvPr>
        </p:nvSpPr>
        <p:spPr>
          <a:xfrm>
            <a:off x="457200" y="1295401"/>
            <a:ext cx="8305800" cy="2286000"/>
          </a:xfrm>
        </p:spPr>
        <p:txBody>
          <a:bodyPr>
            <a:normAutofit/>
          </a:bodyPr>
          <a:lstStyle/>
          <a:p>
            <a:r>
              <a:rPr lang="en-US" sz="2800" dirty="0" smtClean="0"/>
              <a:t>Guaranteed 2 hour response to emergencies</a:t>
            </a:r>
          </a:p>
          <a:p>
            <a:r>
              <a:rPr lang="en-US" sz="2800" dirty="0" smtClean="0"/>
              <a:t>No overtime for regular clients</a:t>
            </a:r>
          </a:p>
          <a:p>
            <a:r>
              <a:rPr lang="en-US" sz="2800" dirty="0" smtClean="0"/>
              <a:t>No trip, truck, mileage charges, or misc. charges</a:t>
            </a:r>
          </a:p>
          <a:p>
            <a:pPr lvl="0"/>
            <a:r>
              <a:rPr lang="en-US" sz="2800" dirty="0" smtClean="0"/>
              <a:t>Minimum 1 year warranty</a:t>
            </a:r>
          </a:p>
          <a:p>
            <a:endParaRPr lang="en-US" sz="2800" dirty="0"/>
          </a:p>
        </p:txBody>
      </p:sp>
      <p:sp>
        <p:nvSpPr>
          <p:cNvPr id="4" name="Footer Placeholder 4"/>
          <p:cNvSpPr>
            <a:spLocks noGrp="1"/>
          </p:cNvSpPr>
          <p:nvPr>
            <p:ph type="ftr" sz="quarter" idx="11"/>
          </p:nvPr>
        </p:nvSpPr>
        <p:spPr>
          <a:xfrm>
            <a:off x="3048000" y="6248400"/>
            <a:ext cx="3200400" cy="365125"/>
          </a:xfrm>
        </p:spPr>
        <p:txBody>
          <a:bodyPr/>
          <a:lstStyle>
            <a:lvl1pPr>
              <a:defRPr sz="1800">
                <a:solidFill>
                  <a:schemeClr val="tx1"/>
                </a:solidFill>
              </a:defRPr>
            </a:lvl1pPr>
          </a:lstStyle>
          <a:p>
            <a:r>
              <a:rPr lang="en-US" dirty="0" smtClean="0"/>
              <a:t>www.eBuildingService.com</a:t>
            </a:r>
            <a:endParaRPr lang="en-US" dirty="0"/>
          </a:p>
        </p:txBody>
      </p:sp>
      <p:pic>
        <p:nvPicPr>
          <p:cNvPr id="18435" name="Picture 3"/>
          <p:cNvPicPr>
            <a:picLocks noChangeAspect="1" noChangeArrowheads="1"/>
          </p:cNvPicPr>
          <p:nvPr/>
        </p:nvPicPr>
        <p:blipFill>
          <a:blip r:embed="rId2">
            <a:lum bright="20000" contrast="23000"/>
          </a:blip>
          <a:srcRect l="4769" t="24540" r="18927"/>
          <a:stretch>
            <a:fillRect/>
          </a:stretch>
        </p:blipFill>
        <p:spPr bwMode="auto">
          <a:xfrm>
            <a:off x="4175080" y="3385784"/>
            <a:ext cx="4876800" cy="2343150"/>
          </a:xfrm>
          <a:prstGeom prst="rect">
            <a:avLst/>
          </a:prstGeom>
          <a:noFill/>
          <a:ln w="9525">
            <a:noFill/>
            <a:miter lim="800000"/>
            <a:headEnd/>
            <a:tailEnd/>
          </a:ln>
          <a:effectLst/>
        </p:spPr>
      </p:pic>
      <p:sp>
        <p:nvSpPr>
          <p:cNvPr id="8" name="Content Placeholder 2"/>
          <p:cNvSpPr txBox="1">
            <a:spLocks/>
          </p:cNvSpPr>
          <p:nvPr/>
        </p:nvSpPr>
        <p:spPr>
          <a:xfrm>
            <a:off x="457200" y="3352800"/>
            <a:ext cx="3657600" cy="2773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Monthly dinner to introduce new clients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Quarterly client appreciation dinners and gifts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buildingservice_final2.eps"/>
          <p:cNvPicPr>
            <a:picLocks noChangeAspect="1"/>
          </p:cNvPicPr>
          <p:nvPr/>
        </p:nvPicPr>
        <p:blipFill>
          <a:blip r:embed="rId3"/>
          <a:srcRect l="5268" t="2333" r="52688" b="84444"/>
          <a:stretch>
            <a:fillRect/>
          </a:stretch>
        </p:blipFill>
        <p:spPr>
          <a:xfrm>
            <a:off x="1143000" y="1066800"/>
            <a:ext cx="6809742" cy="2590800"/>
          </a:xfrm>
          <a:prstGeom prst="rect">
            <a:avLst/>
          </a:prstGeom>
        </p:spPr>
      </p:pic>
      <p:sp>
        <p:nvSpPr>
          <p:cNvPr id="6" name="Footer Placeholder 4"/>
          <p:cNvSpPr>
            <a:spLocks noGrp="1"/>
          </p:cNvSpPr>
          <p:nvPr>
            <p:ph type="ftr" sz="quarter" idx="11"/>
          </p:nvPr>
        </p:nvSpPr>
        <p:spPr>
          <a:xfrm>
            <a:off x="762000" y="5181600"/>
            <a:ext cx="7696200" cy="1355725"/>
          </a:xfrm>
        </p:spPr>
        <p:txBody>
          <a:bodyPr/>
          <a:lstStyle>
            <a:lvl1pPr>
              <a:defRPr sz="1800">
                <a:solidFill>
                  <a:schemeClr val="tx1"/>
                </a:solidFill>
              </a:defRPr>
            </a:lvl1pPr>
          </a:lstStyle>
          <a:p>
            <a:r>
              <a:rPr lang="en-US" sz="4000" b="1" dirty="0" smtClean="0">
                <a:effectLst>
                  <a:outerShdw blurRad="50800" dist="38100" algn="l" rotWithShape="0">
                    <a:schemeClr val="bg1">
                      <a:alpha val="40000"/>
                    </a:schemeClr>
                  </a:outerShdw>
                </a:effectLst>
                <a:hlinkClick r:id="rId4"/>
              </a:rPr>
              <a:t>www.eBuildingService.com</a:t>
            </a:r>
            <a:endParaRPr lang="en-US" sz="4000" b="1" dirty="0" smtClean="0">
              <a:effectLst>
                <a:outerShdw blurRad="50800" dist="38100" algn="l" rotWithShape="0">
                  <a:schemeClr val="bg1">
                    <a:alpha val="40000"/>
                  </a:schemeClr>
                </a:outerShdw>
              </a:effectLst>
            </a:endParaRPr>
          </a:p>
          <a:p>
            <a:r>
              <a:rPr lang="en-US" sz="4000" b="1" dirty="0" smtClean="0">
                <a:effectLst>
                  <a:outerShdw blurRad="50800" dist="38100" algn="l" rotWithShape="0">
                    <a:schemeClr val="bg1">
                      <a:alpha val="40000"/>
                    </a:schemeClr>
                  </a:outerShdw>
                </a:effectLst>
              </a:rPr>
              <a:t>(303) 592-1055</a:t>
            </a:r>
          </a:p>
          <a:p>
            <a:endParaRPr lang="en-US" sz="4000" b="1" dirty="0">
              <a:effectLst>
                <a:outerShdw blurRad="50800" dist="38100" algn="l" rotWithShape="0">
                  <a:schemeClr val="bg1">
                    <a:alpha val="40000"/>
                  </a:schemeClr>
                </a:outerShdw>
              </a:effectLst>
            </a:endParaRPr>
          </a:p>
        </p:txBody>
      </p:sp>
      <p:sp>
        <p:nvSpPr>
          <p:cNvPr id="5" name="TextBox 4"/>
          <p:cNvSpPr txBox="1"/>
          <p:nvPr/>
        </p:nvSpPr>
        <p:spPr>
          <a:xfrm>
            <a:off x="457200" y="3429000"/>
            <a:ext cx="8305800" cy="1200329"/>
          </a:xfrm>
          <a:prstGeom prst="rect">
            <a:avLst/>
          </a:prstGeom>
          <a:noFill/>
        </p:spPr>
        <p:txBody>
          <a:bodyPr wrap="square" rtlCol="0">
            <a:spAutoFit/>
          </a:bodyPr>
          <a:lstStyle/>
          <a:p>
            <a:pPr algn="ctr"/>
            <a:r>
              <a:rPr lang="en-US" sz="3600" b="1" dirty="0" smtClean="0">
                <a:solidFill>
                  <a:schemeClr val="tx2">
                    <a:lumMod val="50000"/>
                  </a:schemeClr>
                </a:solidFill>
                <a:effectLst>
                  <a:outerShdw blurRad="50800" dist="38100" dir="2700000" algn="tl" rotWithShape="0">
                    <a:schemeClr val="bg1">
                      <a:alpha val="40000"/>
                    </a:schemeClr>
                  </a:outerShdw>
                </a:effectLst>
              </a:rPr>
              <a:t>Thank you for your time.</a:t>
            </a:r>
          </a:p>
          <a:p>
            <a:pPr algn="ctr"/>
            <a:r>
              <a:rPr lang="en-US" sz="3600" b="1" dirty="0" smtClean="0">
                <a:solidFill>
                  <a:schemeClr val="tx2">
                    <a:lumMod val="50000"/>
                  </a:schemeClr>
                </a:solidFill>
                <a:effectLst>
                  <a:outerShdw blurRad="50800" dist="38100" dir="2700000" algn="tl" rotWithShape="0">
                    <a:schemeClr val="bg1">
                      <a:alpha val="40000"/>
                    </a:schemeClr>
                  </a:outerShdw>
                </a:effectLst>
              </a:rPr>
              <a:t>Please visit our booth.</a:t>
            </a:r>
            <a:endParaRPr lang="en-US" sz="3600" b="1" dirty="0">
              <a:solidFill>
                <a:schemeClr val="tx2">
                  <a:lumMod val="50000"/>
                </a:schemeClr>
              </a:solidFill>
              <a:effectLst>
                <a:outerShdw blurRad="50800" dist="38100" dir="2700000" algn="tl" rotWithShape="0">
                  <a:schemeClr val="bg1">
                    <a:alpha val="40000"/>
                  </a:scheme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540</Words>
  <Application>Microsoft Office PowerPoint</Application>
  <PresentationFormat>On-screen Show (4:3)</PresentationFormat>
  <Paragraphs>76</Paragraphs>
  <Slides>8</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CorelPhotoPaint.Image.7</vt:lpstr>
      <vt:lpstr>Slide 1</vt:lpstr>
      <vt:lpstr>Dealing with Contractors</vt:lpstr>
      <vt:lpstr>“I have to deal with 15 different contractors to maintain my property.”</vt:lpstr>
      <vt:lpstr>“I never know when they’re going to get there, what they did, or how much it is going to cost me.”</vt:lpstr>
      <vt:lpstr>“How do I know that my service company is giving me the most efficient service?”</vt:lpstr>
      <vt:lpstr>Full Range of Services</vt:lpstr>
      <vt:lpstr>The eBuilding Advantage</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dc:title>
  <dc:creator>Mike Townsend</dc:creator>
  <cp:lastModifiedBy>Mike Townsend</cp:lastModifiedBy>
  <cp:revision>20</cp:revision>
  <dcterms:created xsi:type="dcterms:W3CDTF">2009-02-21T18:41:18Z</dcterms:created>
  <dcterms:modified xsi:type="dcterms:W3CDTF">2009-02-22T02:23:25Z</dcterms:modified>
</cp:coreProperties>
</file>