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8" r:id="rId2"/>
    <p:sldId id="27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06" r:id="rId15"/>
    <p:sldId id="350" r:id="rId16"/>
    <p:sldId id="340" r:id="rId17"/>
    <p:sldId id="342" r:id="rId18"/>
    <p:sldId id="341" r:id="rId19"/>
    <p:sldId id="343" r:id="rId20"/>
    <p:sldId id="344" r:id="rId21"/>
    <p:sldId id="345" r:id="rId22"/>
    <p:sldId id="346" r:id="rId23"/>
    <p:sldId id="347" r:id="rId24"/>
    <p:sldId id="349" r:id="rId25"/>
    <p:sldId id="348" r:id="rId26"/>
    <p:sldId id="300" r:id="rId27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4540"/>
    <a:srgbClr val="E8E8E8"/>
    <a:srgbClr val="191818"/>
    <a:srgbClr val="C53730"/>
    <a:srgbClr val="D13A2F"/>
    <a:srgbClr val="DB353B"/>
    <a:srgbClr val="CF372C"/>
    <a:srgbClr val="EED89E"/>
    <a:srgbClr val="522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2743"/>
  </p:normalViewPr>
  <p:slideViewPr>
    <p:cSldViewPr showGuides="1">
      <p:cViewPr varScale="1">
        <p:scale>
          <a:sx n="41" d="100"/>
          <a:sy n="41" d="100"/>
        </p:scale>
        <p:origin x="426" y="5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85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osfikur" userId="43e2fa63b083ffe3" providerId="LiveId" clId="{0323228F-FB19-49FB-938C-CC624FD48CEF}"/>
    <pc:docChg chg="undo custSel modSld">
      <pc:chgData name="Md. Mosfikur" userId="43e2fa63b083ffe3" providerId="LiveId" clId="{0323228F-FB19-49FB-938C-CC624FD48CEF}" dt="2020-08-12T04:56:54.084" v="169" actId="20577"/>
      <pc:docMkLst>
        <pc:docMk/>
      </pc:docMkLst>
      <pc:sldChg chg="modSp mod">
        <pc:chgData name="Md. Mosfikur" userId="43e2fa63b083ffe3" providerId="LiveId" clId="{0323228F-FB19-49FB-938C-CC624FD48CEF}" dt="2020-08-12T04:38:56.370" v="6" actId="20577"/>
        <pc:sldMkLst>
          <pc:docMk/>
          <pc:sldMk cId="3714373326" sldId="345"/>
        </pc:sldMkLst>
        <pc:spChg chg="mod">
          <ac:chgData name="Md. Mosfikur" userId="43e2fa63b083ffe3" providerId="LiveId" clId="{0323228F-FB19-49FB-938C-CC624FD48CEF}" dt="2020-08-12T04:38:56.370" v="6" actId="20577"/>
          <ac:spMkLst>
            <pc:docMk/>
            <pc:sldMk cId="3714373326" sldId="345"/>
            <ac:spMk id="15" creationId="{547A662F-40C3-4624-A000-15FE0FB272B3}"/>
          </ac:spMkLst>
        </pc:spChg>
      </pc:sldChg>
      <pc:sldChg chg="addSp delSp modSp mod">
        <pc:chgData name="Md. Mosfikur" userId="43e2fa63b083ffe3" providerId="LiveId" clId="{0323228F-FB19-49FB-938C-CC624FD48CEF}" dt="2020-08-12T04:56:54.084" v="169" actId="20577"/>
        <pc:sldMkLst>
          <pc:docMk/>
          <pc:sldMk cId="599797663" sldId="348"/>
        </pc:sldMkLst>
        <pc:spChg chg="add del mod">
          <ac:chgData name="Md. Mosfikur" userId="43e2fa63b083ffe3" providerId="LiveId" clId="{0323228F-FB19-49FB-938C-CC624FD48CEF}" dt="2020-08-12T04:42:16.134" v="22" actId="478"/>
          <ac:spMkLst>
            <pc:docMk/>
            <pc:sldMk cId="599797663" sldId="348"/>
            <ac:spMk id="2" creationId="{F6FBEB51-73DE-4379-A9CF-7EDC7287C836}"/>
          </ac:spMkLst>
        </pc:spChg>
        <pc:spChg chg="add mod">
          <ac:chgData name="Md. Mosfikur" userId="43e2fa63b083ffe3" providerId="LiveId" clId="{0323228F-FB19-49FB-938C-CC624FD48CEF}" dt="2020-08-12T04:56:54.084" v="169" actId="20577"/>
          <ac:spMkLst>
            <pc:docMk/>
            <pc:sldMk cId="599797663" sldId="348"/>
            <ac:spMk id="3" creationId="{3636B832-6829-4F24-BB28-570497A62469}"/>
          </ac:spMkLst>
        </pc:spChg>
        <pc:picChg chg="del">
          <ac:chgData name="Md. Mosfikur" userId="43e2fa63b083ffe3" providerId="LiveId" clId="{0323228F-FB19-49FB-938C-CC624FD48CEF}" dt="2020-08-12T04:40:01.754" v="7" actId="478"/>
          <ac:picMkLst>
            <pc:docMk/>
            <pc:sldMk cId="599797663" sldId="348"/>
            <ac:picMk id="11" creationId="{9F33CC0E-AD5B-4110-ADA0-4049D0E7B984}"/>
          </ac:picMkLst>
        </pc:picChg>
        <pc:picChg chg="del">
          <ac:chgData name="Md. Mosfikur" userId="43e2fa63b083ffe3" providerId="LiveId" clId="{0323228F-FB19-49FB-938C-CC624FD48CEF}" dt="2020-08-12T04:40:02.604" v="8" actId="478"/>
          <ac:picMkLst>
            <pc:docMk/>
            <pc:sldMk cId="599797663" sldId="348"/>
            <ac:picMk id="13" creationId="{8BCF181B-D0CC-425C-B378-8AFD9CAD2FA5}"/>
          </ac:picMkLst>
        </pc:picChg>
        <pc:picChg chg="del">
          <ac:chgData name="Md. Mosfikur" userId="43e2fa63b083ffe3" providerId="LiveId" clId="{0323228F-FB19-49FB-938C-CC624FD48CEF}" dt="2020-08-12T04:40:03.318" v="9" actId="478"/>
          <ac:picMkLst>
            <pc:docMk/>
            <pc:sldMk cId="599797663" sldId="348"/>
            <ac:picMk id="15" creationId="{ED28280B-E38F-486E-8619-8511FF602AD4}"/>
          </ac:picMkLst>
        </pc:picChg>
        <pc:picChg chg="del">
          <ac:chgData name="Md. Mosfikur" userId="43e2fa63b083ffe3" providerId="LiveId" clId="{0323228F-FB19-49FB-938C-CC624FD48CEF}" dt="2020-08-12T04:40:04.055" v="10" actId="478"/>
          <ac:picMkLst>
            <pc:docMk/>
            <pc:sldMk cId="599797663" sldId="348"/>
            <ac:picMk id="19" creationId="{BA992675-9EE4-4AFE-B579-37DC8DE0A904}"/>
          </ac:picMkLst>
        </pc:picChg>
      </pc:sldChg>
      <pc:sldChg chg="modSp mod">
        <pc:chgData name="Md. Mosfikur" userId="43e2fa63b083ffe3" providerId="LiveId" clId="{0323228F-FB19-49FB-938C-CC624FD48CEF}" dt="2020-08-12T04:38:28.241" v="3" actId="2711"/>
        <pc:sldMkLst>
          <pc:docMk/>
          <pc:sldMk cId="2428578459" sldId="349"/>
        </pc:sldMkLst>
        <pc:spChg chg="mod">
          <ac:chgData name="Md. Mosfikur" userId="43e2fa63b083ffe3" providerId="LiveId" clId="{0323228F-FB19-49FB-938C-CC624FD48CEF}" dt="2020-08-12T04:38:28.241" v="3" actId="2711"/>
          <ac:spMkLst>
            <pc:docMk/>
            <pc:sldMk cId="2428578459" sldId="349"/>
            <ac:spMk id="15" creationId="{E8795CEB-BCFB-48CF-9250-2EFB9AC7F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8/12/2020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69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3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Impact" panose="020B0806030902050204" pitchFamily="34" charset="0"/>
                <a:ea typeface="Roboto Slab" pitchFamily="2" charset="0"/>
                <a:cs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kern="1200">
          <a:solidFill>
            <a:srgbClr val="FFFFFF"/>
          </a:solidFill>
          <a:latin typeface="Impact" panose="020B0806030902050204" pitchFamily="34" charset="0"/>
          <a:ea typeface="Roboto Slab" pitchFamily="2" charset="0"/>
          <a:cs typeface="Impact" panose="020B080603090205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example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mosfikurrahman/Projects/tree/master/Project%20POSTBO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6BD7027-3B30-C24C-8B8B-5872D0ED479F}"/>
              </a:ext>
            </a:extLst>
          </p:cNvPr>
          <p:cNvSpPr/>
          <p:nvPr/>
        </p:nvSpPr>
        <p:spPr bwMode="auto">
          <a:xfrm>
            <a:off x="10289877" y="3257600"/>
            <a:ext cx="3804245" cy="250384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4881F61-8742-BF4B-95B2-3756DFB1BF77}"/>
              </a:ext>
            </a:extLst>
          </p:cNvPr>
          <p:cNvSpPr txBox="1">
            <a:spLocks/>
          </p:cNvSpPr>
          <p:nvPr/>
        </p:nvSpPr>
        <p:spPr bwMode="auto">
          <a:xfrm>
            <a:off x="2830960" y="6230075"/>
            <a:ext cx="20090232" cy="308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139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Project POSTBOX</a:t>
            </a:r>
          </a:p>
          <a:p>
            <a:pPr algn="r" eaLnBrk="1">
              <a:defRPr/>
            </a:pPr>
            <a:r>
              <a:rPr lang="en-US" altLang="x-none" sz="5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By A Big Zero</a:t>
            </a:r>
            <a:endParaRPr lang="x-none" altLang="x-none" sz="5000" spc="600" dirty="0">
              <a:solidFill>
                <a:srgbClr val="FFFFFF"/>
              </a:solidFill>
              <a:latin typeface="Copperplate Gothic Bold" panose="020E07050202060204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F237BA-5111-704E-8063-101B60E70E60}"/>
              </a:ext>
            </a:extLst>
          </p:cNvPr>
          <p:cNvSpPr/>
          <p:nvPr/>
        </p:nvSpPr>
        <p:spPr bwMode="auto">
          <a:xfrm>
            <a:off x="238672" y="8802216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0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9217024"/>
          </a:xfrm>
        </p:spPr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Send A Test Mail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We’ll now send a test email message. Make sure to replace 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test@example.com </a:t>
            </a:r>
            <a:r>
              <a:rPr lang="en-US" dirty="0">
                <a:latin typeface="Copperplate Gothic Light" panose="020E0507020206020404" pitchFamily="34" charset="0"/>
              </a:rPr>
              <a:t>with your own email address.</a:t>
            </a:r>
          </a:p>
          <a:p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echo "Test Email message body" | mail -s "Email test subject"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test@example.com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pperplate Gothic Light" panose="020E0507020206020404" pitchFamily="34" charset="0"/>
            </a:endParaRPr>
          </a:p>
          <a:p>
            <a:pPr algn="ctr"/>
            <a:r>
              <a:rPr lang="en-US" sz="3600" dirty="0">
                <a:latin typeface="Copperplate Gothic Light" panose="020E0507020206020404" pitchFamily="34" charset="0"/>
              </a:rPr>
              <a:t>Don’t forget to check your spam folder.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4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Screenshots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31AB45-33BC-4101-8E04-CF95A237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91" y="3907384"/>
            <a:ext cx="16964017" cy="9537603"/>
          </a:xfrm>
        </p:spPr>
      </p:pic>
    </p:spTree>
    <p:extLst>
      <p:ext uri="{BB962C8B-B14F-4D97-AF65-F5344CB8AC3E}">
        <p14:creationId xmlns:p14="http://schemas.microsoft.com/office/powerpoint/2010/main" val="249837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Screenshots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FFDA0-609A-4C66-99A1-695D8D54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873" y="3910048"/>
            <a:ext cx="17078253" cy="9601829"/>
          </a:xfrm>
        </p:spPr>
      </p:pic>
    </p:spTree>
    <p:extLst>
      <p:ext uri="{BB962C8B-B14F-4D97-AF65-F5344CB8AC3E}">
        <p14:creationId xmlns:p14="http://schemas.microsoft.com/office/powerpoint/2010/main" val="39787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Screenshots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8AFDB-CB88-4395-BF95-A6722F327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420" y="3907384"/>
            <a:ext cx="17031160" cy="9575352"/>
          </a:xfrm>
        </p:spPr>
      </p:pic>
    </p:spTree>
    <p:extLst>
      <p:ext uri="{BB962C8B-B14F-4D97-AF65-F5344CB8AC3E}">
        <p14:creationId xmlns:p14="http://schemas.microsoft.com/office/powerpoint/2010/main" val="171237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EECAB25-3B45-EC4A-AEF6-27DCEAB74706}"/>
              </a:ext>
            </a:extLst>
          </p:cNvPr>
          <p:cNvSpPr/>
          <p:nvPr/>
        </p:nvSpPr>
        <p:spPr bwMode="auto">
          <a:xfrm>
            <a:off x="2758952" y="-4752"/>
            <a:ext cx="3138984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6D167D7-8C5B-9149-8796-C187D3549124}"/>
              </a:ext>
            </a:extLst>
          </p:cNvPr>
          <p:cNvSpPr txBox="1">
            <a:spLocks/>
          </p:cNvSpPr>
          <p:nvPr/>
        </p:nvSpPr>
        <p:spPr bwMode="auto">
          <a:xfrm>
            <a:off x="2758952" y="7240753"/>
            <a:ext cx="20552864" cy="181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3000" dirty="0">
                <a:solidFill>
                  <a:schemeClr val="tx1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Not End Yet!!</a:t>
            </a:r>
          </a:p>
        </p:txBody>
      </p:sp>
    </p:spTree>
    <p:extLst>
      <p:ext uri="{BB962C8B-B14F-4D97-AF65-F5344CB8AC3E}">
        <p14:creationId xmlns:p14="http://schemas.microsoft.com/office/powerpoint/2010/main" val="180691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5">
            <a:extLst>
              <a:ext uri="{FF2B5EF4-FFF2-40B4-BE49-F238E27FC236}">
                <a16:creationId xmlns:a16="http://schemas.microsoft.com/office/drawing/2014/main" id="{B5C5D758-63BD-4545-A024-AC14F23790C6}"/>
              </a:ext>
            </a:extLst>
          </p:cNvPr>
          <p:cNvSpPr/>
          <p:nvPr/>
        </p:nvSpPr>
        <p:spPr bwMode="auto">
          <a:xfrm>
            <a:off x="2758952" y="-4752"/>
            <a:ext cx="3138984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A02CCBB-EEF2-4E86-B0CB-C4940DDD4502}"/>
              </a:ext>
            </a:extLst>
          </p:cNvPr>
          <p:cNvSpPr txBox="1">
            <a:spLocks/>
          </p:cNvSpPr>
          <p:nvPr/>
        </p:nvSpPr>
        <p:spPr bwMode="auto">
          <a:xfrm>
            <a:off x="958752" y="7240753"/>
            <a:ext cx="22353064" cy="181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sz="13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Project POSTBOX part -2 </a:t>
            </a:r>
          </a:p>
          <a:p>
            <a:pPr algn="r" eaLnBrk="1">
              <a:defRPr/>
            </a:pPr>
            <a:r>
              <a:rPr lang="en-US" altLang="x-none" sz="48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By A Big Zero</a:t>
            </a:r>
            <a:endParaRPr lang="x-none" altLang="x-none" sz="4800" spc="600" dirty="0">
              <a:solidFill>
                <a:srgbClr val="FFFFFF"/>
              </a:solidFill>
              <a:latin typeface="Copperplate Gothic Bold" panose="020E07050202060204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sp>
        <p:nvSpPr>
          <p:cNvPr id="15" name="Прямоугольник 20">
            <a:extLst>
              <a:ext uri="{FF2B5EF4-FFF2-40B4-BE49-F238E27FC236}">
                <a16:creationId xmlns:a16="http://schemas.microsoft.com/office/drawing/2014/main" id="{F32C735B-8AB1-42E6-A509-58EA91291389}"/>
              </a:ext>
            </a:extLst>
          </p:cNvPr>
          <p:cNvSpPr/>
          <p:nvPr/>
        </p:nvSpPr>
        <p:spPr bwMode="auto">
          <a:xfrm>
            <a:off x="10289877" y="3257600"/>
            <a:ext cx="3804245" cy="250384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Прямоугольник 6">
            <a:extLst>
              <a:ext uri="{FF2B5EF4-FFF2-40B4-BE49-F238E27FC236}">
                <a16:creationId xmlns:a16="http://schemas.microsoft.com/office/drawing/2014/main" id="{B8556D97-E3D5-4BD2-8CD0-507C9D9FB2C7}"/>
              </a:ext>
            </a:extLst>
          </p:cNvPr>
          <p:cNvSpPr/>
          <p:nvPr/>
        </p:nvSpPr>
        <p:spPr bwMode="auto">
          <a:xfrm>
            <a:off x="742728" y="10532272"/>
            <a:ext cx="2232248" cy="181220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9">
            <a:extLst>
              <a:ext uri="{FF2B5EF4-FFF2-40B4-BE49-F238E27FC236}">
                <a16:creationId xmlns:a16="http://schemas.microsoft.com/office/drawing/2014/main" id="{63953BFE-F084-49A3-9919-28F2957F58A4}"/>
              </a:ext>
            </a:extLst>
          </p:cNvPr>
          <p:cNvSpPr/>
          <p:nvPr/>
        </p:nvSpPr>
        <p:spPr bwMode="auto">
          <a:xfrm>
            <a:off x="0" y="0"/>
            <a:ext cx="4487144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5DDFD-23DA-4BC4-8982-3D96FEE9154A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  <a:sym typeface="Poppins Medium"/>
              </a:rPr>
              <a:t>Step – 1 ( compile &amp; Run)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BC1DE-4A96-45F0-80A9-6606CAE99850}"/>
              </a:ext>
            </a:extLst>
          </p:cNvPr>
          <p:cNvSpPr txBox="1"/>
          <p:nvPr/>
        </p:nvSpPr>
        <p:spPr>
          <a:xfrm>
            <a:off x="3118992" y="7642830"/>
            <a:ext cx="132247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$ cd Desktop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+x calculator.sh</a:t>
            </a:r>
            <a:endParaRPr lang="en-US" sz="4000" b="1" dirty="0">
              <a:solidFill>
                <a:srgbClr val="FF0000"/>
              </a:solidFill>
              <a:latin typeface="Copperplate Gothic Light" panose="020E05070202060204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$ ./calculator.sh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A63BE6-F6BA-4015-AFB6-C52999F8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40" y="4510992"/>
            <a:ext cx="11044364" cy="62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DD2F5CA4-9F60-40B7-8517-DBF63366AD39}"/>
              </a:ext>
            </a:extLst>
          </p:cNvPr>
          <p:cNvSpPr/>
          <p:nvPr/>
        </p:nvSpPr>
        <p:spPr bwMode="auto">
          <a:xfrm>
            <a:off x="-435" y="11970568"/>
            <a:ext cx="3672408" cy="17454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7CE84-6B2C-44AD-A4EE-09EA6CA61D7C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AB62A-7FFF-4EE8-A6B3-C1C778C4D820}"/>
              </a:ext>
            </a:extLst>
          </p:cNvPr>
          <p:cNvSpPr txBox="1"/>
          <p:nvPr/>
        </p:nvSpPr>
        <p:spPr>
          <a:xfrm>
            <a:off x="1006733" y="5070894"/>
            <a:ext cx="13224792" cy="517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Calculation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To calculate any kind of number.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Integer or float. 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Addition, subtraction, multiplication,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division operations are done here. 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76D5DD-857C-4C0E-AFF8-17D6E77B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056" y="6858000"/>
            <a:ext cx="10253353" cy="3959736"/>
          </a:xfrm>
          <a:prstGeom prst="rect">
            <a:avLst/>
          </a:prstGeom>
        </p:spPr>
      </p:pic>
      <p:sp>
        <p:nvSpPr>
          <p:cNvPr id="27" name="Прямоугольник 9">
            <a:extLst>
              <a:ext uri="{FF2B5EF4-FFF2-40B4-BE49-F238E27FC236}">
                <a16:creationId xmlns:a16="http://schemas.microsoft.com/office/drawing/2014/main" id="{7C9ACD5A-F014-47B8-BF54-60718E9A1C18}"/>
              </a:ext>
            </a:extLst>
          </p:cNvPr>
          <p:cNvSpPr/>
          <p:nvPr/>
        </p:nvSpPr>
        <p:spPr bwMode="auto">
          <a:xfrm>
            <a:off x="20711592" y="0"/>
            <a:ext cx="3672408" cy="17454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C55245E0-199C-4A01-BAC0-174E4F7AEB1F}"/>
              </a:ext>
            </a:extLst>
          </p:cNvPr>
          <p:cNvSpPr/>
          <p:nvPr/>
        </p:nvSpPr>
        <p:spPr bwMode="auto">
          <a:xfrm>
            <a:off x="19916963" y="26241"/>
            <a:ext cx="4487144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92408-2CFD-476F-AD16-D06980D940E4}"/>
              </a:ext>
            </a:extLst>
          </p:cNvPr>
          <p:cNvSpPr txBox="1"/>
          <p:nvPr/>
        </p:nvSpPr>
        <p:spPr>
          <a:xfrm>
            <a:off x="1308084" y="2948619"/>
            <a:ext cx="13224792" cy="468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For note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Option 2 will open a notepad named 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notebook where we can note anything that we want. 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^o will save the content.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^x will exit the notepad.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30E7ED-4AA0-4768-A4FE-DB0E377E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84" y="8427285"/>
            <a:ext cx="8850428" cy="46092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9E07A-0ECF-4FA5-A757-67CEA481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093" y="7664290"/>
            <a:ext cx="9101586" cy="54263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8A02FE-6D72-45D0-8F99-E59E4A5447E1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Option-2</a:t>
            </a:r>
            <a:r>
              <a:rPr lang="en-US" sz="9600" dirty="0">
                <a:latin typeface="Copperplate Gothic Bold" panose="020E0705020206020404" pitchFamily="34" charset="0"/>
              </a:rPr>
              <a:t>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5462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C3FF6082-A065-4E2C-BCFA-610F0286D0DF}"/>
              </a:ext>
            </a:extLst>
          </p:cNvPr>
          <p:cNvSpPr/>
          <p:nvPr/>
        </p:nvSpPr>
        <p:spPr bwMode="auto">
          <a:xfrm>
            <a:off x="20400912" y="12330608"/>
            <a:ext cx="3983088" cy="138539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EB8A5-A4A0-4733-939F-5197ADD5C493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Option-3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5D977-27F8-48ED-BDA7-E9CD4AD45F96}"/>
              </a:ext>
            </a:extLst>
          </p:cNvPr>
          <p:cNvSpPr txBox="1"/>
          <p:nvPr/>
        </p:nvSpPr>
        <p:spPr>
          <a:xfrm>
            <a:off x="12408024" y="6400984"/>
            <a:ext cx="11640616" cy="290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Generating Password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Taking the number of characters as input it generates 5 random passwords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544A1A-1E99-42A0-8D31-248A0CA3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4" y="5417840"/>
            <a:ext cx="10307267" cy="5943609"/>
          </a:xfrm>
          <a:prstGeom prst="rect">
            <a:avLst/>
          </a:prstGeom>
        </p:spPr>
      </p:pic>
      <p:sp>
        <p:nvSpPr>
          <p:cNvPr id="23" name="Прямоугольник 9">
            <a:extLst>
              <a:ext uri="{FF2B5EF4-FFF2-40B4-BE49-F238E27FC236}">
                <a16:creationId xmlns:a16="http://schemas.microsoft.com/office/drawing/2014/main" id="{BBB5C3BD-89BF-494B-A444-5442A6BB983D}"/>
              </a:ext>
            </a:extLst>
          </p:cNvPr>
          <p:cNvSpPr/>
          <p:nvPr/>
        </p:nvSpPr>
        <p:spPr bwMode="auto">
          <a:xfrm>
            <a:off x="-17494" y="0"/>
            <a:ext cx="3784558" cy="163121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8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686990-BD05-C84A-98FC-71D423CF6412}"/>
              </a:ext>
            </a:extLst>
          </p:cNvPr>
          <p:cNvSpPr/>
          <p:nvPr/>
        </p:nvSpPr>
        <p:spPr bwMode="auto">
          <a:xfrm>
            <a:off x="14136216" y="4868797"/>
            <a:ext cx="2997740" cy="197302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742728" y="2278011"/>
            <a:ext cx="3240360" cy="21327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2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FBCBC59-960C-5A4D-BF7A-ECCA239ABC02}"/>
              </a:ext>
            </a:extLst>
          </p:cNvPr>
          <p:cNvGrpSpPr/>
          <p:nvPr/>
        </p:nvGrpSpPr>
        <p:grpSpPr>
          <a:xfrm>
            <a:off x="2778125" y="3820331"/>
            <a:ext cx="13446323" cy="6554881"/>
            <a:chOff x="2778125" y="3656072"/>
            <a:chExt cx="13446323" cy="6554881"/>
          </a:xfrm>
        </p:grpSpPr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777880"/>
              <a:ext cx="13446323" cy="443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Akash Ahmed – (181 – 15 – 1714)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Mahfuja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Ferdousi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Mahin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– (181 – 15 – 1860)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Abtab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Uddin </a:t>
              </a: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Akib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– (181 – 15 – 2000)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Md. </a:t>
              </a: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Kawser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Ahmed Masum – (181 – 15 – 1722)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 err="1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Rakibul</a:t>
              </a: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 Hassan Raza – (181 – 15 – 2041)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/>
                  </a:solidFill>
                  <a:latin typeface="Copperplate Gothic Light" panose="020E0507020206020404" pitchFamily="34" charset="0"/>
                  <a:ea typeface="Roboto" panose="02000000000000000000" pitchFamily="2" charset="0"/>
                  <a:cs typeface="Times New Roman" panose="02020603050405020304" pitchFamily="18" charset="0"/>
                </a:rPr>
                <a:t>Md. Mosfikur Rahman – (181 – 15 – 2065)</a:t>
              </a: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88779" y="3656072"/>
              <a:ext cx="10225013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9600" dirty="0">
                  <a:solidFill>
                    <a:schemeClr val="tx1"/>
                  </a:solidFill>
                  <a:latin typeface="Copperplate Gothic Bold" panose="020E0705020206020404" pitchFamily="34" charset="0"/>
                  <a:ea typeface="Roboto Slab" pitchFamily="2" charset="0"/>
                  <a:cs typeface="Times New Roman" panose="02020603050405020304" pitchFamily="18" charset="0"/>
                  <a:sym typeface="Poppins Medium" charset="0"/>
                </a:rPr>
                <a:t>A Big Zero</a:t>
              </a:r>
              <a:endParaRPr lang="x-none" altLang="x-none" sz="9600" dirty="0">
                <a:solidFill>
                  <a:schemeClr val="tx1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endParaRPr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40A13A-B707-EC4A-82DD-CED78C37FE39}"/>
              </a:ext>
            </a:extLst>
          </p:cNvPr>
          <p:cNvSpPr/>
          <p:nvPr/>
        </p:nvSpPr>
        <p:spPr bwMode="auto">
          <a:xfrm>
            <a:off x="17376576" y="414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193D90BD-EA97-4814-BFB0-9504C0C3038D}"/>
              </a:ext>
            </a:extLst>
          </p:cNvPr>
          <p:cNvSpPr/>
          <p:nvPr/>
        </p:nvSpPr>
        <p:spPr bwMode="auto">
          <a:xfrm>
            <a:off x="18560716" y="0"/>
            <a:ext cx="5832648" cy="188944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68BAD-5311-414A-B4F4-120586463C38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66143-F4E8-477A-940B-4516BE3921BC}"/>
              </a:ext>
            </a:extLst>
          </p:cNvPr>
          <p:cNvSpPr txBox="1"/>
          <p:nvPr/>
        </p:nvSpPr>
        <p:spPr>
          <a:xfrm>
            <a:off x="13745045" y="6858000"/>
            <a:ext cx="9505056" cy="2021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Calendar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It will open a calendar. Showing the date.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FFE037-F37F-48FA-8F1A-E2138831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24" y="5675318"/>
            <a:ext cx="9058555" cy="4495051"/>
          </a:xfrm>
          <a:prstGeom prst="rect">
            <a:avLst/>
          </a:prstGeom>
        </p:spPr>
      </p:pic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86E2EB34-3016-4797-998B-CCBCB6B17CB0}"/>
              </a:ext>
            </a:extLst>
          </p:cNvPr>
          <p:cNvSpPr/>
          <p:nvPr/>
        </p:nvSpPr>
        <p:spPr bwMode="auto">
          <a:xfrm>
            <a:off x="-14590" y="11970568"/>
            <a:ext cx="5112568" cy="17454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0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EFB9957A-8900-4685-9B93-1AF5E29B4BCC}"/>
              </a:ext>
            </a:extLst>
          </p:cNvPr>
          <p:cNvSpPr/>
          <p:nvPr/>
        </p:nvSpPr>
        <p:spPr bwMode="auto">
          <a:xfrm>
            <a:off x="0" y="0"/>
            <a:ext cx="4487144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ECA0E-15D7-4CF8-9B35-6F27FD04867E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A662F-40C3-4624-A000-15FE0FB272B3}"/>
              </a:ext>
            </a:extLst>
          </p:cNvPr>
          <p:cNvSpPr txBox="1"/>
          <p:nvPr/>
        </p:nvSpPr>
        <p:spPr>
          <a:xfrm>
            <a:off x="910408" y="4841776"/>
            <a:ext cx="13224792" cy="5898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Guessing game </a:t>
            </a:r>
          </a:p>
          <a:p>
            <a:pPr algn="just">
              <a:lnSpc>
                <a:spcPct val="180000"/>
              </a:lnSpc>
            </a:pPr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The guessing game is a game where we have to guess the number for 0 to 9. If we guessed it wrong and is less then the number it will give us the output to guess higher. And for the grater number it will give the output to guess a lower number. And for the correct guess it will give us a message.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16A1CB-8E5A-4153-BB94-6BF9CD49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784" y="4265712"/>
            <a:ext cx="7272808" cy="7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EBEF2F07-8BF4-4490-935D-65984E8D4C9A}"/>
              </a:ext>
            </a:extLst>
          </p:cNvPr>
          <p:cNvSpPr/>
          <p:nvPr/>
        </p:nvSpPr>
        <p:spPr bwMode="auto">
          <a:xfrm>
            <a:off x="21048984" y="11469230"/>
            <a:ext cx="3335016" cy="224676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01AFD3-482B-4F2B-987C-394D8482B5F1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1631-8CE2-4E96-B70E-AD904DD85ADF}"/>
              </a:ext>
            </a:extLst>
          </p:cNvPr>
          <p:cNvSpPr txBox="1"/>
          <p:nvPr/>
        </p:nvSpPr>
        <p:spPr>
          <a:xfrm>
            <a:off x="12490557" y="6281936"/>
            <a:ext cx="118926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Checking currency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The currency changer can change any country’s currency into Bangladeshi currency.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79363F-61F4-4B28-8F3F-97DAF76D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44" y="4689935"/>
            <a:ext cx="10861534" cy="54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45152488-7169-46E8-ACAA-215BE1DB19CD}"/>
              </a:ext>
            </a:extLst>
          </p:cNvPr>
          <p:cNvSpPr/>
          <p:nvPr/>
        </p:nvSpPr>
        <p:spPr bwMode="auto">
          <a:xfrm>
            <a:off x="0" y="0"/>
            <a:ext cx="4487144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BD211-9720-4895-9B9D-4751BBA2A0A8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Option-7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5BF2B-CFEC-427E-9CDE-2F056A5588FD}"/>
              </a:ext>
            </a:extLst>
          </p:cNvPr>
          <p:cNvSpPr txBox="1"/>
          <p:nvPr/>
        </p:nvSpPr>
        <p:spPr>
          <a:xfrm>
            <a:off x="1051593" y="5236434"/>
            <a:ext cx="1322479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Checking your weight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Here it takes the height and the width as inches and convert it into weight using an algorithm.</a:t>
            </a:r>
          </a:p>
          <a:p>
            <a:endParaRPr lang="en-US" sz="3200" dirty="0">
              <a:solidFill>
                <a:srgbClr val="E8E8E8"/>
              </a:solidFill>
              <a:latin typeface="Copperplate Gothic Light" panose="020E0507020206020404" pitchFamily="34" charset="0"/>
            </a:endParaRPr>
          </a:p>
          <a:p>
            <a:r>
              <a:rPr lang="en-US" sz="3200" dirty="0">
                <a:solidFill>
                  <a:srgbClr val="E8E8E8"/>
                </a:solidFill>
                <a:latin typeface="Copperplate Gothic Light" panose="020E0507020206020404" pitchFamily="34" charset="0"/>
              </a:rPr>
              <a:t>Width= (height * width * width * 0.6)/660</a:t>
            </a:r>
          </a:p>
          <a:p>
            <a:endParaRPr 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57017E-B5B0-4D89-AF31-5E4933E0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256" y="5489848"/>
            <a:ext cx="8707750" cy="4079045"/>
          </a:xfrm>
          <a:prstGeom prst="rect">
            <a:avLst/>
          </a:prstGeom>
        </p:spPr>
      </p:pic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1DA30573-C29F-4062-813B-8938F162A497}"/>
              </a:ext>
            </a:extLst>
          </p:cNvPr>
          <p:cNvSpPr/>
          <p:nvPr/>
        </p:nvSpPr>
        <p:spPr bwMode="auto">
          <a:xfrm>
            <a:off x="18960752" y="11483752"/>
            <a:ext cx="5423248" cy="223224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9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3477D65F-6DCD-407C-952C-0321AFE3FA5C}"/>
              </a:ext>
            </a:extLst>
          </p:cNvPr>
          <p:cNvSpPr/>
          <p:nvPr/>
        </p:nvSpPr>
        <p:spPr bwMode="auto">
          <a:xfrm>
            <a:off x="19896856" y="10170368"/>
            <a:ext cx="4487144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B937F-1DFA-4989-988A-F4897DAD984D}"/>
              </a:ext>
            </a:extLst>
          </p:cNvPr>
          <p:cNvSpPr txBox="1"/>
          <p:nvPr/>
        </p:nvSpPr>
        <p:spPr>
          <a:xfrm>
            <a:off x="5279232" y="737320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Elements that are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95CEB-BCFB-48CF-9250-2EFB9AC7FEE6}"/>
              </a:ext>
            </a:extLst>
          </p:cNvPr>
          <p:cNvSpPr txBox="1"/>
          <p:nvPr/>
        </p:nvSpPr>
        <p:spPr>
          <a:xfrm>
            <a:off x="1051593" y="5236434"/>
            <a:ext cx="132247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For loop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While loop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Case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If…else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RANDOM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opperplate Gothic Light" panose="020E0507020206020404" pitchFamily="34" charset="0"/>
              </a:rPr>
              <a:t>bc</a:t>
            </a:r>
            <a:r>
              <a:rPr lang="en-US" sz="36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command for arithmetic operation </a:t>
            </a:r>
          </a:p>
        </p:txBody>
      </p:sp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152CD00-D3D0-4292-A68B-C46185727337}"/>
              </a:ext>
            </a:extLst>
          </p:cNvPr>
          <p:cNvSpPr/>
          <p:nvPr/>
        </p:nvSpPr>
        <p:spPr bwMode="auto">
          <a:xfrm>
            <a:off x="0" y="0"/>
            <a:ext cx="4055096" cy="354563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7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274D969-C77F-47BF-827C-4F0A785C9A6B}"/>
              </a:ext>
            </a:extLst>
          </p:cNvPr>
          <p:cNvSpPr txBox="1"/>
          <p:nvPr/>
        </p:nvSpPr>
        <p:spPr>
          <a:xfrm>
            <a:off x="2974976" y="521296"/>
            <a:ext cx="181460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Source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6B832-6829-4F24-BB28-570497A62469}"/>
              </a:ext>
            </a:extLst>
          </p:cNvPr>
          <p:cNvSpPr txBox="1"/>
          <p:nvPr/>
        </p:nvSpPr>
        <p:spPr>
          <a:xfrm>
            <a:off x="2542928" y="4648432"/>
            <a:ext cx="19629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Project POSTBOX </a:t>
            </a:r>
            <a:r>
              <a:rPr lang="en-US" sz="4000" dirty="0" err="1">
                <a:solidFill>
                  <a:schemeClr val="tx1"/>
                </a:solidFill>
                <a:latin typeface="Copperplate Gothic Light" panose="020E0507020206020404" pitchFamily="34" charset="0"/>
              </a:rPr>
              <a:t>Github</a:t>
            </a:r>
            <a:r>
              <a:rPr lang="en-US" sz="40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Link: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Light" panose="020E0507020206020404" pitchFamily="34" charset="0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https://github.com/mdmosfikurrahman/Projects/tree/master/Project%20POSTBOX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9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C8D96869-8B94-AA40-8E54-99602BBC59C5}"/>
              </a:ext>
            </a:extLst>
          </p:cNvPr>
          <p:cNvSpPr/>
          <p:nvPr/>
        </p:nvSpPr>
        <p:spPr bwMode="auto">
          <a:xfrm>
            <a:off x="10676856" y="0"/>
            <a:ext cx="3024336" cy="12159424"/>
          </a:xfrm>
          <a:custGeom>
            <a:avLst/>
            <a:gdLst>
              <a:gd name="connsiteX0" fmla="*/ 0 w 3024336"/>
              <a:gd name="connsiteY0" fmla="*/ 0 h 12159424"/>
              <a:gd name="connsiteX1" fmla="*/ 3024336 w 3024336"/>
              <a:gd name="connsiteY1" fmla="*/ 0 h 12159424"/>
              <a:gd name="connsiteX2" fmla="*/ 3024336 w 3024336"/>
              <a:gd name="connsiteY2" fmla="*/ 12159424 h 12159424"/>
              <a:gd name="connsiteX3" fmla="*/ 1512168 w 3024336"/>
              <a:gd name="connsiteY3" fmla="*/ 10674424 h 12159424"/>
              <a:gd name="connsiteX4" fmla="*/ 0 w 3024336"/>
              <a:gd name="connsiteY4" fmla="*/ 12159424 h 12159424"/>
              <a:gd name="connsiteX5" fmla="*/ 0 w 3024336"/>
              <a:gd name="connsiteY5" fmla="*/ 0 h 121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4336" h="12159424">
                <a:moveTo>
                  <a:pt x="0" y="0"/>
                </a:moveTo>
                <a:lnTo>
                  <a:pt x="3024336" y="0"/>
                </a:lnTo>
                <a:lnTo>
                  <a:pt x="3024336" y="12159424"/>
                </a:lnTo>
                <a:lnTo>
                  <a:pt x="1512168" y="10674424"/>
                </a:lnTo>
                <a:lnTo>
                  <a:pt x="0" y="1215942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B7590-C524-8847-AC8A-43EF21D5E7AE}"/>
              </a:ext>
            </a:extLst>
          </p:cNvPr>
          <p:cNvSpPr/>
          <p:nvPr/>
        </p:nvSpPr>
        <p:spPr bwMode="auto">
          <a:xfrm>
            <a:off x="4703169" y="1357936"/>
            <a:ext cx="6536166" cy="43019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6B8A889-6F8A-0248-9421-7D39C4FCF11D}"/>
              </a:ext>
            </a:extLst>
          </p:cNvPr>
          <p:cNvSpPr txBox="1">
            <a:spLocks/>
          </p:cNvSpPr>
          <p:nvPr/>
        </p:nvSpPr>
        <p:spPr bwMode="auto">
          <a:xfrm>
            <a:off x="1027784" y="6172060"/>
            <a:ext cx="19298144" cy="61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67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THANK YOU!</a:t>
            </a:r>
          </a:p>
          <a:p>
            <a:pPr algn="ctr" eaLnBrk="1">
              <a:defRPr/>
            </a:pPr>
            <a:r>
              <a:rPr lang="en-US" altLang="x-none" sz="5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Stay Home</a:t>
            </a:r>
          </a:p>
          <a:p>
            <a:pPr algn="ctr" eaLnBrk="1">
              <a:defRPr/>
            </a:pPr>
            <a:r>
              <a:rPr lang="en-US" altLang="x-none" sz="5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Stay Safe</a:t>
            </a:r>
          </a:p>
          <a:p>
            <a:pPr algn="ctr" eaLnBrk="1">
              <a:defRPr/>
            </a:pPr>
            <a:r>
              <a:rPr lang="en-US" altLang="x-none" sz="5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Stay Healthy</a:t>
            </a:r>
          </a:p>
          <a:p>
            <a:pPr algn="ctr" eaLnBrk="1">
              <a:defRPr/>
            </a:pPr>
            <a:r>
              <a:rPr lang="en-US" altLang="x-none" sz="5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–</a:t>
            </a:r>
          </a:p>
          <a:p>
            <a:pPr algn="ctr" eaLnBrk="1">
              <a:defRPr/>
            </a:pPr>
            <a:r>
              <a:rPr lang="en-US" altLang="x-none" sz="6000" spc="600" dirty="0">
                <a:solidFill>
                  <a:srgbClr val="FFFFFF"/>
                </a:solidFill>
                <a:latin typeface="Copperplate Gothic Bold" panose="020E07050202060204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A Big Zero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A76842D-884F-694B-85BB-2F27E335E33B}"/>
              </a:ext>
            </a:extLst>
          </p:cNvPr>
          <p:cNvSpPr/>
          <p:nvPr/>
        </p:nvSpPr>
        <p:spPr bwMode="auto">
          <a:xfrm>
            <a:off x="17155067" y="9071973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1D11B1B-AB78-3244-A9FA-7C896E4131B1}"/>
              </a:ext>
            </a:extLst>
          </p:cNvPr>
          <p:cNvSpPr/>
          <p:nvPr/>
        </p:nvSpPr>
        <p:spPr bwMode="auto">
          <a:xfrm>
            <a:off x="886744" y="11686276"/>
            <a:ext cx="3083888" cy="20297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Prerequisites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pperplate Gothic Light" panose="020E0507020206020404" pitchFamily="34" charset="0"/>
              </a:rPr>
              <a:t>We will do something real big for Project POSTBOX, but for this we have to allow some of prerequisites before. These are –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pperplate Gothic Light" panose="020E0507020206020404" pitchFamily="34" charset="0"/>
              </a:rPr>
              <a:t>If </a:t>
            </a:r>
            <a:r>
              <a:rPr lang="en-US" dirty="0" err="1">
                <a:latin typeface="Copperplate Gothic Light" panose="020E0507020206020404" pitchFamily="34" charset="0"/>
              </a:rPr>
              <a:t>gmail</a:t>
            </a:r>
            <a:r>
              <a:rPr lang="en-US" dirty="0">
                <a:latin typeface="Copperplate Gothic Light" panose="020E0507020206020404" pitchFamily="34" charset="0"/>
              </a:rPr>
              <a:t> account uses 2-step verification, must create an application specific password.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pperplate Gothic Light" panose="020E0507020206020404" pitchFamily="34" charset="0"/>
              </a:rPr>
              <a:t>If you aren’t using 2-step verification. You need to be ensure about </a:t>
            </a:r>
            <a:r>
              <a:rPr lang="en-US" dirty="0" err="1">
                <a:latin typeface="Copperplate Gothic Light" panose="020E0507020206020404" pitchFamily="34" charset="0"/>
              </a:rPr>
              <a:t>gmail</a:t>
            </a:r>
            <a:r>
              <a:rPr lang="en-US" dirty="0">
                <a:latin typeface="Copperplate Gothic Light" panose="020E0507020206020404" pitchFamily="34" charset="0"/>
              </a:rPr>
              <a:t> account is configured to allow less secures apps.</a:t>
            </a:r>
          </a:p>
        </p:txBody>
      </p:sp>
    </p:spTree>
    <p:extLst>
      <p:ext uri="{BB962C8B-B14F-4D97-AF65-F5344CB8AC3E}">
        <p14:creationId xmlns:p14="http://schemas.microsoft.com/office/powerpoint/2010/main" val="56833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Install Postfix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Let’s update the package database first.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apt-get update</a:t>
            </a:r>
          </a:p>
          <a:p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Install “</a:t>
            </a:r>
            <a:r>
              <a:rPr lang="en-US" dirty="0" err="1">
                <a:solidFill>
                  <a:srgbClr val="FFFFFF"/>
                </a:solidFill>
                <a:latin typeface="Copperplate Gothic Light" panose="020E0507020206020404" pitchFamily="34" charset="0"/>
              </a:rPr>
              <a:t>mailutils</a:t>
            </a:r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”, which will automatically install postfix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apt install -y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mailutils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8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1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402B973-58E2-4ABD-BD62-40D72A4E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3496047"/>
            <a:ext cx="10035752" cy="5450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C0C9D8-F7F0-4F72-B7AA-4B3B96DA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110" y="2818359"/>
            <a:ext cx="6765751" cy="4364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4AB79C-2D12-4ABD-9608-C159DE83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795" y="8271770"/>
            <a:ext cx="9054066" cy="436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DAE50-428A-47BD-96AF-6C219D3ADBF1}"/>
              </a:ext>
            </a:extLst>
          </p:cNvPr>
          <p:cNvSpPr txBox="1"/>
          <p:nvPr/>
        </p:nvSpPr>
        <p:spPr>
          <a:xfrm>
            <a:off x="1982405" y="11986666"/>
            <a:ext cx="1003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Follow Instructions by these images.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09462-E799-4A18-B49F-256F005728DB}"/>
              </a:ext>
            </a:extLst>
          </p:cNvPr>
          <p:cNvSpPr txBox="1"/>
          <p:nvPr/>
        </p:nvSpPr>
        <p:spPr>
          <a:xfrm>
            <a:off x="6791400" y="909024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CB62E-4A39-4A50-95D1-AB114A98BBC5}"/>
              </a:ext>
            </a:extLst>
          </p:cNvPr>
          <p:cNvSpPr txBox="1"/>
          <p:nvPr/>
        </p:nvSpPr>
        <p:spPr>
          <a:xfrm>
            <a:off x="18119203" y="7182745"/>
            <a:ext cx="54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DECB1-F7D8-493B-A487-C866E91ADCE6}"/>
              </a:ext>
            </a:extLst>
          </p:cNvPr>
          <p:cNvSpPr txBox="1"/>
          <p:nvPr/>
        </p:nvSpPr>
        <p:spPr>
          <a:xfrm>
            <a:off x="16960796" y="126701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82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9217024"/>
          </a:xfrm>
        </p:spPr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Configure Postfix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Edit the Postfix configuration file.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nano /etc/postfix/main.cf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Find the following line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relayhost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latin typeface="Copperplate Gothic Light" panose="020E0507020206020404" pitchFamily="34" charset="0"/>
              </a:rPr>
              <a:t>about 6 lines up from the bottom of the file and delete it. Add the following to the end of the file.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relayhost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[smtp.gmail.com]:587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smtp_sasl_auth_enable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yes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smtp_sasl_password_maps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hash:/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smtp_sasl_security_options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noanonymous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smtp_tls_CAfile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cacert.pem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smtp_use_tls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yes</a:t>
            </a:r>
          </a:p>
          <a:p>
            <a:r>
              <a:rPr lang="en-US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Save file and exit. (Press CTRL + X, press Y and then press ENTER)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4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9217024"/>
          </a:xfrm>
        </p:spPr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Create Password and DB Files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Create the </a:t>
            </a:r>
            <a:r>
              <a:rPr lang="en-US" dirty="0" err="1">
                <a:latin typeface="Copperplate Gothic Light" panose="020E0507020206020404" pitchFamily="34" charset="0"/>
              </a:rPr>
              <a:t>sasl_passwd</a:t>
            </a:r>
            <a:r>
              <a:rPr lang="en-US" dirty="0">
                <a:latin typeface="Copperplate Gothic Light" panose="020E0507020206020404" pitchFamily="34" charset="0"/>
              </a:rPr>
              <a:t> file which will store our credentials.</a:t>
            </a:r>
          </a:p>
          <a:p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nano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Insert the following: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[smtp.gmail.com]:587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username@gmail.com:password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latin typeface="Copperplate Gothic Light" panose="020E0507020206020404" pitchFamily="34" charset="0"/>
              </a:rPr>
              <a:t>Replace username and password with your own.</a:t>
            </a:r>
          </a:p>
          <a:p>
            <a:endParaRPr lang="en-US" i="1" dirty="0">
              <a:latin typeface="Copperplate Gothic Light" panose="020E0507020206020404" pitchFamily="34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Save file and exit. (Press CTRL + X, press Y and then press ENTER)</a:t>
            </a:r>
            <a:endParaRPr lang="en-US" dirty="0">
              <a:solidFill>
                <a:srgbClr val="FFFFFF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3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9217024"/>
          </a:xfrm>
        </p:spPr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Create Password and DB Files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Create a hash database file for Postfix with the 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postmap</a:t>
            </a:r>
            <a:r>
              <a:rPr lang="en-US" dirty="0">
                <a:latin typeface="Copperplate Gothic Light" panose="020E0507020206020404" pitchFamily="34" charset="0"/>
              </a:rPr>
              <a:t> command.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postmap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There should now be a file called </a:t>
            </a:r>
            <a:r>
              <a:rPr lang="en-US" b="1" i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sasl_passwd.db</a:t>
            </a:r>
            <a:r>
              <a:rPr lang="en-US" b="1" i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 </a:t>
            </a:r>
            <a:r>
              <a:rPr lang="en-US" dirty="0">
                <a:latin typeface="Copperplate Gothic Light" panose="020E0507020206020404" pitchFamily="34" charset="0"/>
              </a:rPr>
              <a:t>in the 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etc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/postfix/ </a:t>
            </a:r>
            <a:r>
              <a:rPr lang="en-US" dirty="0">
                <a:latin typeface="Copperplate Gothic Light" panose="020E0507020206020404" pitchFamily="34" charset="0"/>
              </a:rPr>
              <a:t>directory.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For added security, we will only allow root user to read and write to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sasl_passwd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</a:t>
            </a:r>
            <a:r>
              <a:rPr lang="en-US" dirty="0">
                <a:latin typeface="Copperplate Gothic Light" panose="020E0507020206020404" pitchFamily="34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sasl_passwd.db</a:t>
            </a:r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chown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root:root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sasl_passwd.db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0600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sasl_passwd.db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1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FACF1B-05A1-4320-AAA3-28A1046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Step –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1D83CC-A29C-48E8-8D0D-D3A47F31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9217024"/>
          </a:xfrm>
        </p:spPr>
        <p:txBody>
          <a:bodyPr/>
          <a:lstStyle/>
          <a:p>
            <a:pPr algn="ctr"/>
            <a:r>
              <a:rPr lang="en-US" sz="4000" b="1" dirty="0">
                <a:latin typeface="Copperplate Gothic Light" panose="020E0507020206020404" pitchFamily="34" charset="0"/>
              </a:rPr>
              <a:t>Sign Certificate</a:t>
            </a:r>
          </a:p>
          <a:p>
            <a:r>
              <a:rPr lang="en-US" dirty="0">
                <a:latin typeface="Copperplate Gothic Light" panose="020E0507020206020404" pitchFamily="34" charset="0"/>
              </a:rPr>
              <a:t>Now we are going to create the certificate.</a:t>
            </a:r>
          </a:p>
          <a:p>
            <a:endParaRPr lang="en-US" dirty="0">
              <a:latin typeface="Copperplate Gothic Light" panose="020E05070202060204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 cat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ssl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/certs/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thawte_Primary_Root_CA.pem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tee -a 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/postfix/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cacert.pem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pperplate Gothic Light" panose="020E0507020206020404" pitchFamily="34" charset="0"/>
              </a:rPr>
              <a:t>There should now be a certificate file called 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cacert.pem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</a:t>
            </a:r>
            <a:r>
              <a:rPr lang="en-US" dirty="0">
                <a:latin typeface="Copperplate Gothic Light" panose="020E0507020206020404" pitchFamily="34" charset="0"/>
              </a:rPr>
              <a:t>in 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Copperplate Gothic Light" panose="020E0507020206020404" pitchFamily="34" charset="0"/>
              </a:rPr>
              <a:t>etc</a:t>
            </a:r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/postfix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99035-722A-4BCD-AFCC-E50B07AD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Save file and exit. (Press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CTRL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+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,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 and then press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ENTER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Open Sans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3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HiSlide - Black &amp; Red">
      <a:dk1>
        <a:srgbClr val="191818"/>
      </a:dk1>
      <a:lt1>
        <a:srgbClr val="FEFFFF"/>
      </a:lt1>
      <a:dk2>
        <a:srgbClr val="191818"/>
      </a:dk2>
      <a:lt2>
        <a:srgbClr val="E7E7E7"/>
      </a:lt2>
      <a:accent1>
        <a:srgbClr val="E94540"/>
      </a:accent1>
      <a:accent2>
        <a:srgbClr val="E94540"/>
      </a:accent2>
      <a:accent3>
        <a:srgbClr val="E94540"/>
      </a:accent3>
      <a:accent4>
        <a:srgbClr val="E94540"/>
      </a:accent4>
      <a:accent5>
        <a:srgbClr val="E94540"/>
      </a:accent5>
      <a:accent6>
        <a:srgbClr val="E94540"/>
      </a:accent6>
      <a:hlink>
        <a:srgbClr val="E94540"/>
      </a:hlink>
      <a:folHlink>
        <a:srgbClr val="C4383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9841</TotalTime>
  <Words>1087</Words>
  <Application>Microsoft Office PowerPoint</Application>
  <PresentationFormat>Custom</PresentationFormat>
  <Paragraphs>141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Consolas</vt:lpstr>
      <vt:lpstr>Copperplate Gothic Bold</vt:lpstr>
      <vt:lpstr>Copperplate Gothic Light</vt:lpstr>
      <vt:lpstr>Helvetica Neue</vt:lpstr>
      <vt:lpstr>Impact</vt:lpstr>
      <vt:lpstr>monaco</vt:lpstr>
      <vt:lpstr>Montserrat Semi</vt:lpstr>
      <vt:lpstr>Open Sans</vt:lpstr>
      <vt:lpstr>Poppins</vt:lpstr>
      <vt:lpstr>Poppins Medium</vt:lpstr>
      <vt:lpstr>Roboto</vt:lpstr>
      <vt:lpstr>White</vt:lpstr>
      <vt:lpstr>PowerPoint Presentation</vt:lpstr>
      <vt:lpstr>PowerPoint Presentation</vt:lpstr>
      <vt:lpstr>Prerequisites</vt:lpstr>
      <vt:lpstr>Step – 1</vt:lpstr>
      <vt:lpstr>Step – 1</vt:lpstr>
      <vt:lpstr>Step – 2</vt:lpstr>
      <vt:lpstr>Step – 3</vt:lpstr>
      <vt:lpstr>Step – 3</vt:lpstr>
      <vt:lpstr>Step – 4</vt:lpstr>
      <vt:lpstr>Step – 5</vt:lpstr>
      <vt:lpstr>Screenshots</vt:lpstr>
      <vt:lpstr>Screenshots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Mosfikur Rahman</dc:creator>
  <cp:lastModifiedBy>Md. Mosfikur</cp:lastModifiedBy>
  <cp:revision>533</cp:revision>
  <dcterms:modified xsi:type="dcterms:W3CDTF">2020-08-12T04:57:03Z</dcterms:modified>
</cp:coreProperties>
</file>