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5" r:id="rId4"/>
    <p:sldId id="274" r:id="rId5"/>
    <p:sldId id="261" r:id="rId6"/>
    <p:sldId id="280" r:id="rId7"/>
    <p:sldId id="279" r:id="rId8"/>
    <p:sldId id="271" r:id="rId9"/>
    <p:sldId id="272" r:id="rId10"/>
    <p:sldId id="283" r:id="rId11"/>
    <p:sldId id="273" r:id="rId12"/>
    <p:sldId id="281" r:id="rId13"/>
    <p:sldId id="282" r:id="rId14"/>
    <p:sldId id="270" r:id="rId15"/>
    <p:sldId id="268" r:id="rId16"/>
    <p:sldId id="257" r:id="rId17"/>
    <p:sldId id="277" r:id="rId18"/>
    <p:sldId id="278" r:id="rId19"/>
    <p:sldId id="267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003635"/>
    <a:srgbClr val="1D3A00"/>
    <a:srgbClr val="C80064"/>
    <a:srgbClr val="0000CC"/>
    <a:srgbClr val="9EFF29"/>
    <a:srgbClr val="C33A1F"/>
    <a:srgbClr val="FF2549"/>
    <a:srgbClr val="D6370C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Dataset Size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51C-4EB7-A53F-4C216BF1A2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8B73-40AE-9F0F-6C4621C5BC2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Testing</c:v>
                </c:pt>
                <c:pt idx="1">
                  <c:v>Training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24</c:v>
                </c:pt>
                <c:pt idx="1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73-40AE-9F0F-6C4621C5BC2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8180" y="1718310"/>
            <a:ext cx="4655820" cy="170688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Soil Classification using Artificial Neural Network(ANN)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>
            <a:extLst>
              <a:ext uri="{FF2B5EF4-FFF2-40B4-BE49-F238E27FC236}">
                <a16:creationId xmlns:a16="http://schemas.microsoft.com/office/drawing/2014/main" id="{BD22ED60-56E6-427F-A562-89A20BB5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354" y="267265"/>
            <a:ext cx="5639293" cy="763526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Graphs Obtained from ANN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8468A-4867-4C87-B1B2-686901D90FD2}"/>
              </a:ext>
            </a:extLst>
          </p:cNvPr>
          <p:cNvSpPr txBox="1"/>
          <p:nvPr/>
        </p:nvSpPr>
        <p:spPr>
          <a:xfrm>
            <a:off x="2266703" y="1240055"/>
            <a:ext cx="461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between actual and predicted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11132-8CA8-44D8-BA8D-75CC9F70D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85" y="2103120"/>
            <a:ext cx="3899636" cy="2674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D06F13-7EBB-4D84-9CD7-5C9766C5C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67" y="2103120"/>
            <a:ext cx="4001720" cy="26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4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>
            <a:extLst>
              <a:ext uri="{FF2B5EF4-FFF2-40B4-BE49-F238E27FC236}">
                <a16:creationId xmlns:a16="http://schemas.microsoft.com/office/drawing/2014/main" id="{BD22ED60-56E6-427F-A562-89A20BB5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399" y="343465"/>
            <a:ext cx="5639293" cy="7635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Graphs Obtained from Linear Regression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D9118-40B9-4B35-BD0B-2E33D8F6B81A}"/>
              </a:ext>
            </a:extLst>
          </p:cNvPr>
          <p:cNvSpPr txBox="1"/>
          <p:nvPr/>
        </p:nvSpPr>
        <p:spPr>
          <a:xfrm>
            <a:off x="2351748" y="1106991"/>
            <a:ext cx="461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Comparison between actual and predicted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042E0-0570-49A7-A817-F9BE10348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1" y="2023947"/>
            <a:ext cx="4191000" cy="2874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F72E51-3BB1-4441-822C-D92D288D1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415" y="2023947"/>
            <a:ext cx="4004604" cy="287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1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>
            <a:extLst>
              <a:ext uri="{FF2B5EF4-FFF2-40B4-BE49-F238E27FC236}">
                <a16:creationId xmlns:a16="http://schemas.microsoft.com/office/drawing/2014/main" id="{BD22ED60-56E6-427F-A562-89A20BB5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399" y="343465"/>
            <a:ext cx="5639293" cy="7635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Graphs Obtained from Linear Regression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D9118-40B9-4B35-BD0B-2E33D8F6B81A}"/>
              </a:ext>
            </a:extLst>
          </p:cNvPr>
          <p:cNvSpPr txBox="1"/>
          <p:nvPr/>
        </p:nvSpPr>
        <p:spPr>
          <a:xfrm>
            <a:off x="2266703" y="1240055"/>
            <a:ext cx="461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between actual and predicted data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82D70-4F0F-4A44-8E13-B0342DDB2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3" y="1810107"/>
            <a:ext cx="4267200" cy="2926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1E4838-68E1-4828-9AE0-49CB7127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43" y="1823787"/>
            <a:ext cx="4396246" cy="292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2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>
            <a:extLst>
              <a:ext uri="{FF2B5EF4-FFF2-40B4-BE49-F238E27FC236}">
                <a16:creationId xmlns:a16="http://schemas.microsoft.com/office/drawing/2014/main" id="{BD22ED60-56E6-427F-A562-89A20BB5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399" y="343465"/>
            <a:ext cx="5639293" cy="7635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Graphs Obtained from Linear Regression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D9118-40B9-4B35-BD0B-2E33D8F6B81A}"/>
              </a:ext>
            </a:extLst>
          </p:cNvPr>
          <p:cNvSpPr txBox="1"/>
          <p:nvPr/>
        </p:nvSpPr>
        <p:spPr>
          <a:xfrm>
            <a:off x="2266703" y="1240055"/>
            <a:ext cx="461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between actual and predicted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0A39FB-E50A-4279-B97D-C90ED5A18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8" y="2042105"/>
            <a:ext cx="4377402" cy="2971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5D365-6578-4D61-9E8F-EE129725C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960" y="2042104"/>
            <a:ext cx="4223442" cy="29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0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BE0A-AD2C-49FA-BB0A-47385BDC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799" y="292917"/>
            <a:ext cx="3831385" cy="763526"/>
          </a:xfrm>
        </p:spPr>
        <p:txBody>
          <a:bodyPr>
            <a:normAutofit/>
          </a:bodyPr>
          <a:lstStyle/>
          <a:p>
            <a:r>
              <a:rPr lang="en-US" sz="2400" dirty="0"/>
              <a:t>Size of the Dataset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25D24005-77A7-4B3C-AD04-676619D03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104688"/>
              </p:ext>
            </p:extLst>
          </p:nvPr>
        </p:nvGraphicFramePr>
        <p:xfrm>
          <a:off x="464820" y="2467610"/>
          <a:ext cx="440436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2371">
                  <a:extLst>
                    <a:ext uri="{9D8B030D-6E8A-4147-A177-3AD203B41FA5}">
                      <a16:colId xmlns:a16="http://schemas.microsoft.com/office/drawing/2014/main" val="3438504721"/>
                    </a:ext>
                  </a:extLst>
                </a:gridCol>
                <a:gridCol w="2391989">
                  <a:extLst>
                    <a:ext uri="{9D8B030D-6E8A-4147-A177-3AD203B41FA5}">
                      <a16:colId xmlns:a16="http://schemas.microsoft.com/office/drawing/2014/main" val="248133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53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Total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45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 (96 rows)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6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20% (24 rows)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09706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CE1DA0-1F2F-4E4F-8222-E1A7C0A236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17764"/>
              </p:ext>
            </p:extLst>
          </p:nvPr>
        </p:nvGraphicFramePr>
        <p:xfrm>
          <a:off x="5219700" y="1878965"/>
          <a:ext cx="3253740" cy="2660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4832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BE0A-AD2C-49FA-BB0A-47385BDC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Calculation Of R-Squared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1CEFE-8DC6-4AA3-A091-30968C83F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86" y="1481785"/>
            <a:ext cx="1860455" cy="796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F503CD-9952-4B75-9573-886131AAB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86" y="2474134"/>
            <a:ext cx="2387832" cy="1053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D3307A-9C5F-446F-AFAC-7C4BF736E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86" y="3723797"/>
            <a:ext cx="1943912" cy="892288"/>
          </a:xfrm>
          <a:prstGeom prst="rect">
            <a:avLst/>
          </a:prstGeom>
        </p:spPr>
      </p:pic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FE19BB65-F6CE-4CD1-97A5-E7330D93C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0656"/>
              </p:ext>
            </p:extLst>
          </p:nvPr>
        </p:nvGraphicFramePr>
        <p:xfrm>
          <a:off x="4218248" y="1734994"/>
          <a:ext cx="4151192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5596">
                  <a:extLst>
                    <a:ext uri="{9D8B030D-6E8A-4147-A177-3AD203B41FA5}">
                      <a16:colId xmlns:a16="http://schemas.microsoft.com/office/drawing/2014/main" val="1760939843"/>
                    </a:ext>
                  </a:extLst>
                </a:gridCol>
                <a:gridCol w="2075596">
                  <a:extLst>
                    <a:ext uri="{9D8B030D-6E8A-4147-A177-3AD203B41FA5}">
                      <a16:colId xmlns:a16="http://schemas.microsoft.com/office/drawing/2014/main" val="1644339842"/>
                    </a:ext>
                  </a:extLst>
                </a:gridCol>
              </a:tblGrid>
              <a:tr h="2585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  </a:t>
                      </a:r>
                      <a:r>
                        <a:rPr lang="en-US" baseline="0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0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Substantial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77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96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78243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2FAF521-5394-4B85-8CA9-A4084F94590E}"/>
              </a:ext>
            </a:extLst>
          </p:cNvPr>
          <p:cNvSpPr txBox="1"/>
          <p:nvPr/>
        </p:nvSpPr>
        <p:spPr>
          <a:xfrm>
            <a:off x="4218248" y="3723797"/>
            <a:ext cx="415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Reference:</a:t>
            </a:r>
          </a:p>
          <a:p>
            <a:r>
              <a:rPr lang="en-US" sz="1200" dirty="0">
                <a:solidFill>
                  <a:schemeClr val="bg1"/>
                </a:solidFill>
              </a:rPr>
              <a:t>Chin, W. W. (1998). The partial least squares approach to structural equation modeling. Modern Methods for Business Research, 295(2), 295–336.</a:t>
            </a:r>
          </a:p>
        </p:txBody>
      </p:sp>
    </p:spTree>
    <p:extLst>
      <p:ext uri="{BB962C8B-B14F-4D97-AF65-F5344CB8AC3E}">
        <p14:creationId xmlns:p14="http://schemas.microsoft.com/office/powerpoint/2010/main" val="1134727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70B901E-23B0-462F-8138-99FAEC123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634711"/>
              </p:ext>
            </p:extLst>
          </p:nvPr>
        </p:nvGraphicFramePr>
        <p:xfrm>
          <a:off x="533400" y="2117090"/>
          <a:ext cx="7833359" cy="2118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2947158596"/>
                    </a:ext>
                  </a:extLst>
                </a:gridCol>
                <a:gridCol w="916079">
                  <a:extLst>
                    <a:ext uri="{9D8B030D-6E8A-4147-A177-3AD203B41FA5}">
                      <a16:colId xmlns:a16="http://schemas.microsoft.com/office/drawing/2014/main" val="3878267000"/>
                    </a:ext>
                  </a:extLst>
                </a:gridCol>
                <a:gridCol w="1121328">
                  <a:extLst>
                    <a:ext uri="{9D8B030D-6E8A-4147-A177-3AD203B41FA5}">
                      <a16:colId xmlns:a16="http://schemas.microsoft.com/office/drawing/2014/main" val="1745057844"/>
                    </a:ext>
                  </a:extLst>
                </a:gridCol>
                <a:gridCol w="1121328">
                  <a:extLst>
                    <a:ext uri="{9D8B030D-6E8A-4147-A177-3AD203B41FA5}">
                      <a16:colId xmlns:a16="http://schemas.microsoft.com/office/drawing/2014/main" val="3966563183"/>
                    </a:ext>
                  </a:extLst>
                </a:gridCol>
                <a:gridCol w="1121328">
                  <a:extLst>
                    <a:ext uri="{9D8B030D-6E8A-4147-A177-3AD203B41FA5}">
                      <a16:colId xmlns:a16="http://schemas.microsoft.com/office/drawing/2014/main" val="3113883567"/>
                    </a:ext>
                  </a:extLst>
                </a:gridCol>
                <a:gridCol w="1121328">
                  <a:extLst>
                    <a:ext uri="{9D8B030D-6E8A-4147-A177-3AD203B41FA5}">
                      <a16:colId xmlns:a16="http://schemas.microsoft.com/office/drawing/2014/main" val="2737894193"/>
                    </a:ext>
                  </a:extLst>
                </a:gridCol>
                <a:gridCol w="1121328">
                  <a:extLst>
                    <a:ext uri="{9D8B030D-6E8A-4147-A177-3AD203B41FA5}">
                      <a16:colId xmlns:a16="http://schemas.microsoft.com/office/drawing/2014/main" val="862067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Multiple Linear Regression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5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28.13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26.78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61.29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04239546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219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69297018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F42EB22B-896A-49F8-A6AB-43061983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/>
          <a:p>
            <a:r>
              <a:rPr lang="en-US" sz="2400" b="1" dirty="0"/>
              <a:t>Comparison Among Three Models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5CFB376-AB61-45AD-826E-44A4CC0F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948" y="262437"/>
            <a:ext cx="5020105" cy="763526"/>
          </a:xfrm>
        </p:spPr>
        <p:txBody>
          <a:bodyPr>
            <a:normAutofit/>
          </a:bodyPr>
          <a:lstStyle/>
          <a:p>
            <a:r>
              <a:rPr lang="en-US" sz="2400" b="1" dirty="0"/>
              <a:t>Comparison Among Three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DCD5F-2E0F-4E04-B0B4-F7F851FB0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24" y="1025964"/>
            <a:ext cx="6399432" cy="37468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0423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5CFB376-AB61-45AD-826E-44A4CC0F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948" y="262437"/>
            <a:ext cx="5020105" cy="763526"/>
          </a:xfrm>
        </p:spPr>
        <p:txBody>
          <a:bodyPr>
            <a:normAutofit/>
          </a:bodyPr>
          <a:lstStyle/>
          <a:p>
            <a:r>
              <a:rPr lang="en-US" sz="2400" b="1" dirty="0"/>
              <a:t>Comparison Among Three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F8A78E-C4A5-4B66-9EF4-04CD1EBF7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16" y="1078683"/>
            <a:ext cx="6422448" cy="38023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0966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F2032E-2E35-4D41-B303-116E1D22FDFC}"/>
              </a:ext>
            </a:extLst>
          </p:cNvPr>
          <p:cNvSpPr txBox="1"/>
          <p:nvPr/>
        </p:nvSpPr>
        <p:spPr>
          <a:xfrm>
            <a:off x="2597204" y="1786920"/>
            <a:ext cx="3949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5217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BE0A-AD2C-49FA-BB0A-47385BDC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9" y="231957"/>
            <a:ext cx="3709465" cy="763526"/>
          </a:xfrm>
        </p:spPr>
        <p:txBody>
          <a:bodyPr>
            <a:normAutofit/>
          </a:bodyPr>
          <a:lstStyle/>
          <a:p>
            <a:r>
              <a:rPr lang="en-US" sz="2400" dirty="0"/>
              <a:t>Sources of Data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86738E57-5CCB-46B1-8263-1FA2DAD7E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77134"/>
              </p:ext>
            </p:extLst>
          </p:nvPr>
        </p:nvGraphicFramePr>
        <p:xfrm>
          <a:off x="750570" y="1708150"/>
          <a:ext cx="7642860" cy="274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7620">
                  <a:extLst>
                    <a:ext uri="{9D8B030D-6E8A-4147-A177-3AD203B41FA5}">
                      <a16:colId xmlns:a16="http://schemas.microsoft.com/office/drawing/2014/main" val="2912405528"/>
                    </a:ext>
                  </a:extLst>
                </a:gridCol>
                <a:gridCol w="3136900">
                  <a:extLst>
                    <a:ext uri="{9D8B030D-6E8A-4147-A177-3AD203B41FA5}">
                      <a16:colId xmlns:a16="http://schemas.microsoft.com/office/drawing/2014/main" val="1699454871"/>
                    </a:ext>
                  </a:extLst>
                </a:gridCol>
                <a:gridCol w="1958340">
                  <a:extLst>
                    <a:ext uri="{9D8B030D-6E8A-4147-A177-3AD203B41FA5}">
                      <a16:colId xmlns:a16="http://schemas.microsoft.com/office/drawing/2014/main" val="167285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Elevated Expressway/Road from </a:t>
                      </a:r>
                      <a:r>
                        <a:rPr lang="en-US" sz="1800" dirty="0" err="1"/>
                        <a:t>Mithamain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Sadar</a:t>
                      </a:r>
                      <a:r>
                        <a:rPr lang="en-US" sz="1800" dirty="0"/>
                        <a:t> to </a:t>
                      </a:r>
                      <a:r>
                        <a:rPr lang="en-US" sz="1800" dirty="0" err="1"/>
                        <a:t>Karimganj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Upazilla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Mithamain</a:t>
                      </a:r>
                      <a:r>
                        <a:rPr lang="en-US" sz="1800" dirty="0"/>
                        <a:t> (Kishoreganj)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68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Geotechnical Investigation Chattogram-Cox’s Bazar Highway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Cox’s Bazar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039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11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BE0A-AD2C-49FA-BB0A-47385BDC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9" y="231957"/>
            <a:ext cx="3709465" cy="763526"/>
          </a:xfrm>
        </p:spPr>
        <p:txBody>
          <a:bodyPr>
            <a:normAutofit/>
          </a:bodyPr>
          <a:lstStyle/>
          <a:p>
            <a:r>
              <a:rPr lang="en-US" sz="2400" dirty="0"/>
              <a:t>Algorithm used for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71B68-C180-4EA5-9A25-754BC899416B}"/>
              </a:ext>
            </a:extLst>
          </p:cNvPr>
          <p:cNvSpPr txBox="1"/>
          <p:nvPr/>
        </p:nvSpPr>
        <p:spPr>
          <a:xfrm>
            <a:off x="1859279" y="2427841"/>
            <a:ext cx="4564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Multiple Linear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Random Forest Regressor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Artificial Neural Network (ANN)</a:t>
            </a:r>
          </a:p>
        </p:txBody>
      </p:sp>
    </p:spTree>
    <p:extLst>
      <p:ext uri="{BB962C8B-B14F-4D97-AF65-F5344CB8AC3E}">
        <p14:creationId xmlns:p14="http://schemas.microsoft.com/office/powerpoint/2010/main" val="359642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BE0A-AD2C-49FA-BB0A-47385BDC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Hyperparameters of our ANN Model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25D24005-77A7-4B3C-AD04-676619D03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65292"/>
              </p:ext>
            </p:extLst>
          </p:nvPr>
        </p:nvGraphicFramePr>
        <p:xfrm>
          <a:off x="876300" y="1774190"/>
          <a:ext cx="752856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3438504721"/>
                    </a:ext>
                  </a:extLst>
                </a:gridCol>
                <a:gridCol w="2934614">
                  <a:extLst>
                    <a:ext uri="{9D8B030D-6E8A-4147-A177-3AD203B41FA5}">
                      <a16:colId xmlns:a16="http://schemas.microsoft.com/office/drawing/2014/main" val="2481331436"/>
                    </a:ext>
                  </a:extLst>
                </a:gridCol>
                <a:gridCol w="2125066">
                  <a:extLst>
                    <a:ext uri="{9D8B030D-6E8A-4147-A177-3AD203B41FA5}">
                      <a16:colId xmlns:a16="http://schemas.microsoft.com/office/drawing/2014/main" val="2324506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Neurons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Activation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4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53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Hidden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45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Hidden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6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Hidden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0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56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75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CCAFD-D543-4A0E-97D9-D0EFBD09C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30" y="1642110"/>
            <a:ext cx="5726430" cy="3143250"/>
          </a:xfrm>
          <a:prstGeom prst="rect">
            <a:avLst/>
          </a:prstGeom>
        </p:spPr>
      </p:pic>
      <p:sp>
        <p:nvSpPr>
          <p:cNvPr id="48" name="Title 1">
            <a:extLst>
              <a:ext uri="{FF2B5EF4-FFF2-40B4-BE49-F238E27FC236}">
                <a16:creationId xmlns:a16="http://schemas.microsoft.com/office/drawing/2014/main" id="{BD22ED60-56E6-427F-A562-89A20BB5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867" y="498657"/>
            <a:ext cx="5639293" cy="763526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Structure of ANN Model</a:t>
            </a:r>
          </a:p>
        </p:txBody>
      </p:sp>
    </p:spTree>
    <p:extLst>
      <p:ext uri="{BB962C8B-B14F-4D97-AF65-F5344CB8AC3E}">
        <p14:creationId xmlns:p14="http://schemas.microsoft.com/office/powerpoint/2010/main" val="99121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>
            <a:extLst>
              <a:ext uri="{FF2B5EF4-FFF2-40B4-BE49-F238E27FC236}">
                <a16:creationId xmlns:a16="http://schemas.microsoft.com/office/drawing/2014/main" id="{BD22ED60-56E6-427F-A562-89A20BB5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867" y="498657"/>
            <a:ext cx="5639293" cy="763526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Structure of ANN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CA776-38CF-42F2-B24D-1B8B68F77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67" y="1551871"/>
            <a:ext cx="7125066" cy="267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>
            <a:extLst>
              <a:ext uri="{FF2B5EF4-FFF2-40B4-BE49-F238E27FC236}">
                <a16:creationId xmlns:a16="http://schemas.microsoft.com/office/drawing/2014/main" id="{BD22ED60-56E6-427F-A562-89A20BB5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867" y="367037"/>
            <a:ext cx="5639293" cy="763526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Data Comparison After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A1D150-5EB6-4B13-B1C1-5B0D32E0C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67" y="1086923"/>
            <a:ext cx="5505733" cy="368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0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>
            <a:extLst>
              <a:ext uri="{FF2B5EF4-FFF2-40B4-BE49-F238E27FC236}">
                <a16:creationId xmlns:a16="http://schemas.microsoft.com/office/drawing/2014/main" id="{BD22ED60-56E6-427F-A562-89A20BB5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354" y="399597"/>
            <a:ext cx="5639293" cy="763526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Graphs Obtained from ANN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C7A33-9392-4CBA-A43B-E8510E8AC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53" y="2055651"/>
            <a:ext cx="3840294" cy="2633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FF3724-77D9-49C7-8489-E978FA805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333" y="2055651"/>
            <a:ext cx="3948738" cy="26392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9407D9-315A-4F81-802F-7F37DD5DB697}"/>
              </a:ext>
            </a:extLst>
          </p:cNvPr>
          <p:cNvSpPr txBox="1"/>
          <p:nvPr/>
        </p:nvSpPr>
        <p:spPr>
          <a:xfrm>
            <a:off x="2266703" y="1240055"/>
            <a:ext cx="461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between actual and predicted data</a:t>
            </a:r>
          </a:p>
        </p:txBody>
      </p:sp>
    </p:spTree>
    <p:extLst>
      <p:ext uri="{BB962C8B-B14F-4D97-AF65-F5344CB8AC3E}">
        <p14:creationId xmlns:p14="http://schemas.microsoft.com/office/powerpoint/2010/main" val="48189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>
            <a:extLst>
              <a:ext uri="{FF2B5EF4-FFF2-40B4-BE49-F238E27FC236}">
                <a16:creationId xmlns:a16="http://schemas.microsoft.com/office/drawing/2014/main" id="{BD22ED60-56E6-427F-A562-89A20BB5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354" y="267265"/>
            <a:ext cx="5639293" cy="763526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Graphs Obtained from ANN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EF42FE-8412-4522-9373-AD24C1082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95" y="1938698"/>
            <a:ext cx="3940306" cy="2851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A868FC-45CC-46D6-A159-C3E10BFB8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42509"/>
            <a:ext cx="4171233" cy="2851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38468A-4867-4C87-B1B2-686901D90FD2}"/>
              </a:ext>
            </a:extLst>
          </p:cNvPr>
          <p:cNvSpPr txBox="1"/>
          <p:nvPr/>
        </p:nvSpPr>
        <p:spPr>
          <a:xfrm>
            <a:off x="2266703" y="1240055"/>
            <a:ext cx="461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between actual and predicted data</a:t>
            </a:r>
          </a:p>
        </p:txBody>
      </p:sp>
    </p:spTree>
    <p:extLst>
      <p:ext uri="{BB962C8B-B14F-4D97-AF65-F5344CB8AC3E}">
        <p14:creationId xmlns:p14="http://schemas.microsoft.com/office/powerpoint/2010/main" val="201556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On-screen Show (16:9)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Soil Classification using Artificial Neural Network(ANN)</vt:lpstr>
      <vt:lpstr>Sources of Data</vt:lpstr>
      <vt:lpstr>Algorithm used for analysis</vt:lpstr>
      <vt:lpstr>Hyperparameters of our ANN Model</vt:lpstr>
      <vt:lpstr>Structure of ANN Model</vt:lpstr>
      <vt:lpstr>Structure of ANN Model</vt:lpstr>
      <vt:lpstr>Data Comparison After Prediction</vt:lpstr>
      <vt:lpstr>Graphs Obtained from ANN Model</vt:lpstr>
      <vt:lpstr>Graphs Obtained from ANN Model</vt:lpstr>
      <vt:lpstr>Graphs Obtained from ANN Model</vt:lpstr>
      <vt:lpstr>Graphs Obtained from Linear Regression Model</vt:lpstr>
      <vt:lpstr>Graphs Obtained from Linear Regression Model</vt:lpstr>
      <vt:lpstr>Graphs Obtained from Linear Regression Model</vt:lpstr>
      <vt:lpstr>Size of the Dataset</vt:lpstr>
      <vt:lpstr>Calculation Of R-Squared Value</vt:lpstr>
      <vt:lpstr>Comparison Among Three Models</vt:lpstr>
      <vt:lpstr>Comparison Among Three Models</vt:lpstr>
      <vt:lpstr>Comparison Among Three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2022-03-08T06:26:57Z</dcterms:modified>
</cp:coreProperties>
</file>