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>
        <p:scale>
          <a:sx n="75" d="100"/>
          <a:sy n="75" d="100"/>
        </p:scale>
        <p:origin x="715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F926-CC76-47C0-A19A-30180840A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50632-DBE1-4A51-841A-CCE0CA450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56C3B-589A-4366-AB2B-040D730A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072B-1F6F-4C49-A820-BBF157AF8BD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E4BB-E231-46C5-9768-A8B7FA4A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56CF5-CBFF-47CE-9B50-6B1A2419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3D88D-005F-49D9-A848-B0450E5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7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47F2-13D2-4E0B-9FE5-0918C4B8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526D6-6D05-47BD-968B-88B964B52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603EB-36B4-4568-AF84-0DCE4F35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072B-1F6F-4C49-A820-BBF157AF8BD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D0295-4F21-47DE-A065-20A40410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6A74-5DCE-4F6D-99A5-D8818AB1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3D88D-005F-49D9-A848-B0450E5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9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9EC00-9308-4995-8594-F1781C4EA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0C092-C0EF-4E33-B9C1-9B531EBA4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FA2B-4C65-4342-BD0A-A1C683DC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072B-1F6F-4C49-A820-BBF157AF8BD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BE8CB-E57E-48C0-A0FA-A4684249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CA5A7-CAA6-48AD-ABE8-9E902528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3D88D-005F-49D9-A848-B0450E5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5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C147-E633-4106-AC3F-48EB7D56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EB3B-336F-470F-8815-226B10AD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700CC-EEA3-4049-9F3C-0C2985BC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072B-1F6F-4C49-A820-BBF157AF8BD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8DC38-8ACA-4383-ACEE-BB68858C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EE010-02CA-456E-B75E-80171FE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3D88D-005F-49D9-A848-B0450E5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884F-89A4-4B37-8B53-5BE94FA1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50D5C-BEAA-4A11-9C89-C3C88C8F5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621F6-080F-4081-B9B6-62EDB947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072B-1F6F-4C49-A820-BBF157AF8BD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5F925-3805-40B0-BF25-1E0E8297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0E814-6399-4E10-B93B-CEDBBDC6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3D88D-005F-49D9-A848-B0450E5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9937-F597-49D5-A9C1-4E1E195F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FAC8A-9832-411B-BB96-04E6C93B2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2C438-5ACB-4B8A-8F8A-5D656D3D0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2C9B0-FFD2-484A-A713-C55CC6A6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072B-1F6F-4C49-A820-BBF157AF8BD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3FF46-5848-46AB-B256-4DE317B5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A610F-A18A-4B28-BB19-46A4E8AF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3D88D-005F-49D9-A848-B0450E5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CF55-F449-4280-9905-49CDA60C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BCB0D-45EC-4B62-B4FA-235042F2E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DEBDD-9386-4FD1-8912-D8716D67C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496AD-D57E-4B1A-B207-4355A4651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1BB76-A63E-4914-AEAD-41E23BC7C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E0BA0-967E-4FA5-8B74-5F2A0611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072B-1F6F-4C49-A820-BBF157AF8BD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A68DA-9B57-491E-9F26-646D715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A5202-A5D6-481B-88B9-F8ABF493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3D88D-005F-49D9-A848-B0450E5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8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B478-2B6A-4C30-A943-565AE08B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37487-9AD3-46A7-81A2-24FC4642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072B-1F6F-4C49-A820-BBF157AF8BD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76571-B04B-4940-BE6D-5FA26F94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EF7BF-A7FE-48CD-966E-120D23CC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3D88D-005F-49D9-A848-B0450E5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1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10AD14-A17E-4EE2-B51C-5BC5B8E6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072B-1F6F-4C49-A820-BBF157AF8BD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6F8FE-885E-45B1-A339-8C4FBE01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83D04-652D-4CF6-B49B-EFE2C078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3D88D-005F-49D9-A848-B0450E5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7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6898-6447-4692-A217-D62F7CD7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513C9-8EB3-4150-B1F4-A9924306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73D3A-2A73-40D6-9D21-52FA2BE49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ADD9D-9F8F-4761-8C86-E1C8A918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072B-1F6F-4C49-A820-BBF157AF8BD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3780C-0410-4DD4-A998-BA255BE2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0752E-AC36-41FD-BF2A-9D5A51FC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3D88D-005F-49D9-A848-B0450E5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7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B47B-8028-44F7-B9A8-C77241C1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C625D-CB6F-466C-B4EA-4BC3F8571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CD0EC-5072-4347-992E-5A791FF47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BCD28-6AC3-4C3E-89F3-DEB1CB9A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072B-1F6F-4C49-A820-BBF157AF8BD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9D931-007F-4E10-9F6D-775A66D6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CFF84-1440-4176-93F8-319DBF42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3D88D-005F-49D9-A848-B0450E5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7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C8083-D7AE-4D17-B47D-7E1D476E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99237-B454-463A-8243-33299EDF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56D63-7221-42C0-8AA8-34BC51AA1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2072B-1F6F-4C49-A820-BBF157AF8BD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6FE1E-AF2D-4788-9C9F-14E30E0A8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19C94-31A5-41E2-88C0-BDEE3B146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3D88D-005F-49D9-A848-B0450E5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9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9E7A-8A21-4B05-AE66-97A4FA1C2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Racial Segregation in Louisville KY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8470A-6EDE-4C40-A9E0-19C6B9DC00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 560</a:t>
            </a:r>
          </a:p>
          <a:p>
            <a:r>
              <a:rPr lang="en-US" dirty="0"/>
              <a:t>Group members:</a:t>
            </a:r>
          </a:p>
          <a:p>
            <a:r>
              <a:rPr lang="en-US" dirty="0"/>
              <a:t>1. Michael Nestor</a:t>
            </a:r>
          </a:p>
        </p:txBody>
      </p:sp>
    </p:spTree>
    <p:extLst>
      <p:ext uri="{BB962C8B-B14F-4D97-AF65-F5344CB8AC3E}">
        <p14:creationId xmlns:p14="http://schemas.microsoft.com/office/powerpoint/2010/main" val="269677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F57B-8AB1-4E72-AF9A-90051DD9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Dissimilarity Index</a:t>
            </a:r>
          </a:p>
        </p:txBody>
      </p:sp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3F738E5C-1B50-418B-BDA5-589CE2925A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5518"/>
            <a:ext cx="5181600" cy="4033296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657D9C0-AA47-42E4-B112-F2181B32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Dissimilarity Index is the most popular measure of spatial segregation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BE2563-2572-41F7-BEA4-5C37AB86BF9F}"/>
                  </a:ext>
                </a:extLst>
              </p:cNvPr>
              <p:cNvSpPr txBox="1"/>
              <p:nvPr/>
            </p:nvSpPr>
            <p:spPr>
              <a:xfrm>
                <a:off x="6479628" y="1825625"/>
                <a:ext cx="51816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index represents “the proportion of the population which would need to relocate in order to achieve uniform distribution of both groups”</a:t>
                </a:r>
              </a:p>
              <a:p>
                <a:endParaRPr lang="en-US" dirty="0"/>
              </a:p>
              <a:p>
                <a:r>
                  <a:rPr lang="en-US" dirty="0"/>
                  <a:t>The minimum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</m:t>
                    </m:r>
                  </m:oMath>
                </a14:m>
                <a:r>
                  <a:rPr lang="en-US" dirty="0"/>
                  <a:t>, representing uniform distribution of both groups</a:t>
                </a:r>
              </a:p>
              <a:p>
                <a:endParaRPr lang="en-US" dirty="0"/>
              </a:p>
              <a:p>
                <a:r>
                  <a:rPr lang="en-US" dirty="0"/>
                  <a:t>The maximum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r>
                  <a:rPr lang="en-US" dirty="0"/>
                  <a:t>, representing complete segregation. This value is attained if every area contains only one group.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BE2563-2572-41F7-BEA4-5C37AB86B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628" y="1825625"/>
                <a:ext cx="5181600" cy="2862322"/>
              </a:xfrm>
              <a:prstGeom prst="rect">
                <a:avLst/>
              </a:prstGeom>
              <a:blipFill>
                <a:blip r:embed="rId3"/>
                <a:stretch>
                  <a:fillRect l="-1059" t="-1064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3E4D34-2BAC-4056-A017-01E1A239E779}"/>
                  </a:ext>
                </a:extLst>
              </p:cNvPr>
              <p:cNvSpPr txBox="1"/>
              <p:nvPr/>
            </p:nvSpPr>
            <p:spPr>
              <a:xfrm>
                <a:off x="6172202" y="4822884"/>
                <a:ext cx="5489026" cy="147732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index is positively correlated with population,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=.409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−15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It is negatively correlated with time,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=−.997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&lt;.005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3E4D34-2BAC-4056-A017-01E1A239E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2" y="4822884"/>
                <a:ext cx="5489026" cy="1477328"/>
              </a:xfrm>
              <a:prstGeom prst="rect">
                <a:avLst/>
              </a:prstGeom>
              <a:blipFill>
                <a:blip r:embed="rId4"/>
                <a:stretch>
                  <a:fillRect l="-887" t="-1639" r="-998" b="-123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23792-58AB-48EF-8AC2-BA1F85AC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365126"/>
            <a:ext cx="5257800" cy="164655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Local Data from the</a:t>
            </a:r>
            <a:br>
              <a:rPr lang="en-US" sz="4000" dirty="0"/>
            </a:br>
            <a:r>
              <a:rPr lang="en-US" sz="4000" dirty="0"/>
              <a:t>US 2010 Census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1722-4BFB-456B-9067-1D666B484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" y="2011680"/>
            <a:ext cx="5257800" cy="4481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The census divides Louisville geographically into 191 census tracts, which act as the sample points.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Race data is self-reported with 14 categories. For this project, only the three most populous groups of one race alone and Hispanic or Latino are included.</a:t>
            </a:r>
          </a:p>
          <a:p>
            <a:pPr marL="0" lv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Statistics of interest such as income, education, and housing are measured by census tract, allowing the analysis of their correlation with racial proportion.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null hypothesis is that the sample correlation matrix shown is not significantly different from the zero matrix.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14A557-F463-4E09-B84D-424E77C43310}"/>
              </a:ext>
            </a:extLst>
          </p:cNvPr>
          <p:cNvSpPr txBox="1"/>
          <p:nvPr/>
        </p:nvSpPr>
        <p:spPr>
          <a:xfrm>
            <a:off x="7395211" y="388249"/>
            <a:ext cx="265937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Sample correlation matrix of race and statistics of interest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F27F6032-E7E3-4E22-941B-10D173E9FB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7207430"/>
                  </p:ext>
                </p:extLst>
              </p:nvPr>
            </p:nvGraphicFramePr>
            <p:xfrm>
              <a:off x="6096000" y="1143000"/>
              <a:ext cx="5257800" cy="5034363"/>
            </p:xfrm>
            <a:graphic>
              <a:graphicData uri="http://schemas.openxmlformats.org/drawingml/2006/table">
                <a:tbl>
                  <a:tblPr firstRow="1" firstCol="1" bandRow="1">
                    <a:effectLst/>
                    <a:tableStyleId>{68D230F3-CF80-4859-8CE7-A43EE81993B5}</a:tableStyleId>
                  </a:tblPr>
                  <a:tblGrid>
                    <a:gridCol w="1051560">
                      <a:extLst>
                        <a:ext uri="{9D8B030D-6E8A-4147-A177-3AD203B41FA5}">
                          <a16:colId xmlns:a16="http://schemas.microsoft.com/office/drawing/2014/main" val="4128404325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635604139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808439011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2751848323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559582935"/>
                        </a:ext>
                      </a:extLst>
                    </a:gridCol>
                  </a:tblGrid>
                  <a:tr h="77379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dirty="0">
                              <a:effectLst/>
                            </a:rPr>
                            <a:t> </a:t>
                          </a:r>
                          <a:endParaRPr lang="en-US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989" marR="60989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dirty="0">
                              <a:effectLst/>
                            </a:rPr>
                            <a:t>Median income</a:t>
                          </a:r>
                        </a:p>
                      </a:txBody>
                      <a:tcPr marL="60989" marR="60989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dirty="0">
                              <a:effectLst/>
                            </a:rPr>
                            <a:t>Proportion high school graduate</a:t>
                          </a:r>
                        </a:p>
                      </a:txBody>
                      <a:tcPr marL="60989" marR="60989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dirty="0">
                              <a:effectLst/>
                            </a:rPr>
                            <a:t>Proportion of owner-occupied houses</a:t>
                          </a:r>
                        </a:p>
                      </a:txBody>
                      <a:tcPr marL="60989" marR="60989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989" marR="60989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7697639"/>
                      </a:ext>
                    </a:extLst>
                  </a:tr>
                  <a:tr h="77379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dirty="0">
                              <a:effectLst/>
                            </a:rPr>
                            <a:t>Not Hispanic or Latino – White only</a:t>
                          </a:r>
                        </a:p>
                      </a:txBody>
                      <a:tcPr marL="60989" marR="60989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>
                                  <a:effectLst/>
                                </a:rPr>
                                <m:t>$</m:t>
                              </m:r>
                              <m:r>
                                <a:rPr lang="en-US" sz="1200" b="0" i="1">
                                  <a:effectLst/>
                                </a:rPr>
                                <m:t>56</m:t>
                              </m:r>
                              <m:r>
                                <a:rPr lang="en-US" sz="1200" b="0">
                                  <a:effectLst/>
                                </a:rPr>
                                <m:t>,</m:t>
                              </m:r>
                              <m:r>
                                <a:rPr lang="en-US" sz="1200" b="0" i="1">
                                  <a:effectLst/>
                                </a:rPr>
                                <m:t>000</m:t>
                              </m:r>
                            </m:oMath>
                          </a14:m>
                          <a:r>
                            <a:rPr lang="en-US" sz="1200" b="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b="0">
                                        <a:effectLst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𝑟</m:t>
                                      </m:r>
                                      <m:r>
                                        <a:rPr lang="en-US" sz="1200" b="0">
                                          <a:effectLst/>
                                        </a:rPr>
                                        <m:t>=+.</m:t>
                                      </m:r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621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𝑝</m:t>
                                      </m:r>
                                      <m:r>
                                        <a:rPr lang="en-US" sz="1200" b="0">
                                          <a:effectLst/>
                                        </a:rPr>
                                        <m:t>&lt;</m:t>
                                      </m:r>
                                      <m:sSup>
                                        <m:sSupPr>
                                          <m:ctrlPr>
                                            <a:rPr lang="en-US" sz="1200" b="0">
                                              <a:effectLst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b="0" i="1">
                                              <a:effectLst/>
                                            </a:rPr>
                                            <m:t>10</m:t>
                                          </m:r>
                                        </m:e>
                                        <m:sup>
                                          <m:r>
                                            <a:rPr lang="en-US" sz="1200" b="0">
                                              <a:effectLst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200" b="0" i="1">
                                              <a:effectLst/>
                                            </a:rPr>
                                            <m:t>15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989" marR="60989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>
                                  <a:effectLst/>
                                </a:rPr>
                                <m:t>88</m:t>
                              </m:r>
                              <m:r>
                                <a:rPr lang="en-US" sz="1200" b="0">
                                  <a:effectLst/>
                                </a:rPr>
                                <m:t>.</m:t>
                              </m:r>
                              <m:r>
                                <a:rPr lang="en-US" sz="1200" b="0" i="1">
                                  <a:effectLst/>
                                </a:rPr>
                                <m:t>4</m:t>
                              </m:r>
                              <m:r>
                                <a:rPr lang="en-US" sz="1200" b="0">
                                  <a:effectLst/>
                                </a:rPr>
                                <m:t>%</m:t>
                              </m:r>
                            </m:oMath>
                          </a14:m>
                          <a:r>
                            <a:rPr lang="en-US" sz="1200" b="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b="0">
                                        <a:effectLst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𝑟</m:t>
                                      </m:r>
                                      <m:r>
                                        <a:rPr lang="en-US" sz="1200" b="0">
                                          <a:effectLst/>
                                        </a:rPr>
                                        <m:t>=+.</m:t>
                                      </m:r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578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𝑝</m:t>
                                      </m:r>
                                      <m:r>
                                        <a:rPr lang="en-US" sz="1200" b="0">
                                          <a:effectLst/>
                                        </a:rPr>
                                        <m:t>&lt;</m:t>
                                      </m:r>
                                      <m:sSup>
                                        <m:sSupPr>
                                          <m:ctrlPr>
                                            <a:rPr lang="en-US" sz="1200" b="0">
                                              <a:effectLst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b="0" i="1">
                                              <a:effectLst/>
                                            </a:rPr>
                                            <m:t>10</m:t>
                                          </m:r>
                                        </m:e>
                                        <m:sup>
                                          <m:r>
                                            <a:rPr lang="en-US" sz="1200" b="0">
                                              <a:effectLst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200" b="0" i="1">
                                              <a:effectLst/>
                                            </a:rPr>
                                            <m:t>15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989" marR="60989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>
                                  <a:effectLst/>
                                </a:rPr>
                                <m:t>68</m:t>
                              </m:r>
                              <m:r>
                                <a:rPr lang="en-US" sz="1200" b="0">
                                  <a:effectLst/>
                                </a:rPr>
                                <m:t>.</m:t>
                              </m:r>
                              <m:r>
                                <a:rPr lang="en-US" sz="1200" b="0" i="1">
                                  <a:effectLst/>
                                </a:rPr>
                                <m:t>3</m:t>
                              </m:r>
                              <m:r>
                                <a:rPr lang="en-US" sz="1200" b="0">
                                  <a:effectLst/>
                                </a:rPr>
                                <m:t>%</m:t>
                              </m:r>
                            </m:oMath>
                          </a14:m>
                          <a:r>
                            <a:rPr lang="en-US" sz="1200" b="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b="0">
                                        <a:effectLst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𝑟</m:t>
                                      </m:r>
                                      <m:r>
                                        <a:rPr lang="en-US" sz="1200" b="0">
                                          <a:effectLst/>
                                        </a:rPr>
                                        <m:t>=+.</m:t>
                                      </m:r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578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𝑝</m:t>
                                      </m:r>
                                      <m:r>
                                        <a:rPr lang="en-US" sz="1200" b="0">
                                          <a:effectLst/>
                                        </a:rPr>
                                        <m:t>&lt;</m:t>
                                      </m:r>
                                      <m:sSup>
                                        <m:sSupPr>
                                          <m:ctrlPr>
                                            <a:rPr lang="en-US" sz="1200" b="0">
                                              <a:effectLst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b="0" i="1">
                                              <a:effectLst/>
                                            </a:rPr>
                                            <m:t>10</m:t>
                                          </m:r>
                                        </m:e>
                                        <m:sup>
                                          <m:r>
                                            <a:rPr lang="en-US" sz="1200" b="0">
                                              <a:effectLst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200" b="0" i="1">
                                              <a:effectLst/>
                                            </a:rPr>
                                            <m:t>15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989" marR="60989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522</m:t>
                                </m:r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561</m:t>
                                </m:r>
                              </m:oMath>
                            </m:oMathPara>
                          </a14:m>
                          <a:endParaRPr lang="en-US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989" marR="60989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0453205"/>
                      </a:ext>
                    </a:extLst>
                  </a:tr>
                  <a:tr h="116500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dirty="0">
                              <a:effectLst/>
                            </a:rPr>
                            <a:t>Not Hispanic or Latino – Black or African American only</a:t>
                          </a:r>
                        </a:p>
                      </a:txBody>
                      <a:tcPr marL="60989" marR="60989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$</m:t>
                                </m:r>
                                <m:r>
                                  <a:rPr lang="en-US" sz="1200" b="0" i="1">
                                    <a:effectLst/>
                                  </a:rPr>
                                  <m:t>34</m:t>
                                </m:r>
                                <m:r>
                                  <a:rPr lang="en-US" sz="1200" b="0">
                                    <a:effectLst/>
                                  </a:rPr>
                                  <m:t>,</m:t>
                                </m:r>
                                <m:r>
                                  <a:rPr lang="en-US" sz="1200" b="0" i="1">
                                    <a:effectLst/>
                                  </a:rPr>
                                  <m:t>000</m:t>
                                </m:r>
                              </m:oMath>
                            </m:oMathPara>
                          </a14:m>
                          <a:endParaRPr lang="en-US" sz="1200" b="0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b="0">
                                        <a:effectLst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𝑟</m:t>
                                      </m:r>
                                      <m:r>
                                        <a:rPr lang="en-US" sz="1200" b="0">
                                          <a:effectLst/>
                                        </a:rPr>
                                        <m:t>=−.</m:t>
                                      </m:r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584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𝑝</m:t>
                                      </m:r>
                                      <m:r>
                                        <a:rPr lang="en-US" sz="1200" b="0">
                                          <a:effectLst/>
                                        </a:rPr>
                                        <m:t>&lt;</m:t>
                                      </m:r>
                                      <m:sSup>
                                        <m:sSupPr>
                                          <m:ctrlPr>
                                            <a:rPr lang="en-US" sz="1200" b="0">
                                              <a:effectLst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b="0" i="1">
                                              <a:effectLst/>
                                            </a:rPr>
                                            <m:t>10</m:t>
                                          </m:r>
                                        </m:e>
                                        <m:sup>
                                          <m:r>
                                            <a:rPr lang="en-US" sz="1200" b="0">
                                              <a:effectLst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200" b="0" i="1">
                                              <a:effectLst/>
                                            </a:rPr>
                                            <m:t>15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989" marR="60989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>
                                    <a:effectLst/>
                                  </a:rPr>
                                  <m:t>80</m:t>
                                </m:r>
                                <m:r>
                                  <a:rPr lang="en-US" sz="1200" b="0">
                                    <a:effectLst/>
                                  </a:rPr>
                                  <m:t>.</m:t>
                                </m:r>
                                <m:r>
                                  <a:rPr lang="en-US" sz="1200" b="0" i="1">
                                    <a:effectLst/>
                                  </a:rPr>
                                  <m:t>5</m:t>
                                </m:r>
                                <m:r>
                                  <a:rPr lang="en-US" sz="1200" b="0">
                                    <a:effectLst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200" b="0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b="0">
                                        <a:effectLst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𝑟</m:t>
                                      </m:r>
                                      <m:r>
                                        <a:rPr lang="en-US" sz="1200" b="0">
                                          <a:effectLst/>
                                        </a:rPr>
                                        <m:t>=−.</m:t>
                                      </m:r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534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𝑝</m:t>
                                      </m:r>
                                      <m:r>
                                        <a:rPr lang="en-US" sz="1200" b="0">
                                          <a:effectLst/>
                                        </a:rPr>
                                        <m:t>&lt;</m:t>
                                      </m:r>
                                      <m:sSup>
                                        <m:sSupPr>
                                          <m:ctrlPr>
                                            <a:rPr lang="en-US" sz="1200" b="0">
                                              <a:effectLst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b="0" i="1">
                                              <a:effectLst/>
                                            </a:rPr>
                                            <m:t>10</m:t>
                                          </m:r>
                                        </m:e>
                                        <m:sup>
                                          <m:r>
                                            <a:rPr lang="en-US" sz="1200" b="0">
                                              <a:effectLst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200" b="0" i="1">
                                              <a:effectLst/>
                                            </a:rPr>
                                            <m:t>10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989" marR="60989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>
                                  <a:effectLst/>
                                </a:rPr>
                                <m:t>50</m:t>
                              </m:r>
                              <m:r>
                                <a:rPr lang="en-US" sz="1200" b="0">
                                  <a:effectLst/>
                                </a:rPr>
                                <m:t>.</m:t>
                              </m:r>
                              <m:r>
                                <a:rPr lang="en-US" sz="1200" b="0" i="1">
                                  <a:effectLst/>
                                </a:rPr>
                                <m:t>6</m:t>
                              </m:r>
                              <m:r>
                                <a:rPr lang="en-US" sz="1200" b="0">
                                  <a:effectLst/>
                                </a:rPr>
                                <m:t>%</m:t>
                              </m:r>
                            </m:oMath>
                          </a14:m>
                          <a:r>
                            <a:rPr lang="en-US" sz="1200" b="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b="0">
                                        <a:effectLst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𝑟</m:t>
                                      </m:r>
                                      <m:r>
                                        <a:rPr lang="en-US" sz="1200" b="0">
                                          <a:effectLst/>
                                        </a:rPr>
                                        <m:t>=−.</m:t>
                                      </m:r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523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𝑝</m:t>
                                      </m:r>
                                      <m:r>
                                        <a:rPr lang="en-US" sz="1200" b="0">
                                          <a:effectLst/>
                                        </a:rPr>
                                        <m:t>&lt;</m:t>
                                      </m:r>
                                      <m:sSup>
                                        <m:sSupPr>
                                          <m:ctrlPr>
                                            <a:rPr lang="en-US" sz="1200" b="0">
                                              <a:effectLst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b="0" i="1">
                                              <a:effectLst/>
                                            </a:rPr>
                                            <m:t>10</m:t>
                                          </m:r>
                                        </m:e>
                                        <m:sup>
                                          <m:r>
                                            <a:rPr lang="en-US" sz="1200" b="0">
                                              <a:effectLst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200" b="0" i="1">
                                              <a:effectLst/>
                                            </a:rPr>
                                            <m:t>10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989" marR="60989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152</m:t>
                              </m:r>
                              <m:r>
                                <a:rPr lang="en-US" sz="1200" b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>
                                  <a:effectLst/>
                                  <a:latin typeface="Cambria Math" panose="02040503050406030204" pitchFamily="18" charset="0"/>
                                </a:rPr>
                                <m:t>451</m:t>
                              </m:r>
                            </m:oMath>
                          </a14:m>
                          <a:r>
                            <a:rPr lang="en-US" sz="1200" b="0" dirty="0">
                              <a:effectLst/>
                            </a:rPr>
                            <a:t> </a:t>
                          </a:r>
                          <a:endParaRPr lang="en-US" sz="1200" b="0" i="1" dirty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989" marR="60989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4245308"/>
                      </a:ext>
                    </a:extLst>
                  </a:tr>
                  <a:tr h="77379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dirty="0">
                              <a:effectLst/>
                            </a:rPr>
                            <a:t>Hispanic or Latino</a:t>
                          </a:r>
                        </a:p>
                      </a:txBody>
                      <a:tcPr marL="60989" marR="60989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$</m:t>
                                </m:r>
                                <m:r>
                                  <a:rPr lang="en-US" sz="1200" b="0" i="1">
                                    <a:effectLst/>
                                  </a:rPr>
                                  <m:t>44</m:t>
                                </m:r>
                                <m:r>
                                  <a:rPr lang="en-US" sz="1200" b="0">
                                    <a:effectLst/>
                                  </a:rPr>
                                  <m:t>,</m:t>
                                </m:r>
                                <m:r>
                                  <a:rPr lang="en-US" sz="1200" b="0" i="1">
                                    <a:effectLst/>
                                  </a:rPr>
                                  <m:t>000</m:t>
                                </m:r>
                              </m:oMath>
                            </m:oMathPara>
                          </a14:m>
                          <a:endParaRPr lang="en-US" sz="1200" b="0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b="0">
                                        <a:effectLst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𝑟</m:t>
                                      </m:r>
                                      <m:r>
                                        <a:rPr lang="en-US" sz="1200" b="0">
                                          <a:effectLst/>
                                        </a:rPr>
                                        <m:t>=−.</m:t>
                                      </m:r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210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𝑝</m:t>
                                      </m:r>
                                      <m:r>
                                        <a:rPr lang="en-US" sz="1200" b="0">
                                          <a:effectLst/>
                                        </a:rPr>
                                        <m:t>&lt;.</m:t>
                                      </m:r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005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989" marR="60989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>
                                  <a:effectLst/>
                                </a:rPr>
                                <m:t>84</m:t>
                              </m:r>
                              <m:r>
                                <a:rPr lang="en-US" sz="1200" b="0">
                                  <a:effectLst/>
                                </a:rPr>
                                <m:t>.</m:t>
                              </m:r>
                              <m:r>
                                <a:rPr lang="en-US" sz="1200" b="0" i="1">
                                  <a:effectLst/>
                                </a:rPr>
                                <m:t>3</m:t>
                              </m:r>
                              <m:r>
                                <a:rPr lang="en-US" sz="1200" b="0" smtClean="0">
                                  <a:effectLst/>
                                </a:rPr>
                                <m:t>%</m:t>
                              </m:r>
                            </m:oMath>
                          </a14:m>
                          <a:r>
                            <a:rPr lang="en-US" sz="1200" b="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b="0">
                                        <a:effectLst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𝑟</m:t>
                                      </m:r>
                                      <m:r>
                                        <a:rPr lang="en-US" sz="1200" b="0">
                                          <a:effectLst/>
                                        </a:rPr>
                                        <m:t>=−.</m:t>
                                      </m:r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251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𝑝</m:t>
                                      </m:r>
                                      <m:r>
                                        <a:rPr lang="en-US" sz="1200" b="0">
                                          <a:effectLst/>
                                        </a:rPr>
                                        <m:t>&lt;.</m:t>
                                      </m:r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001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989" marR="60989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>
                                  <a:effectLst/>
                                </a:rPr>
                                <m:t>58</m:t>
                              </m:r>
                              <m:r>
                                <a:rPr lang="en-US" sz="1200" b="0">
                                  <a:effectLst/>
                                </a:rPr>
                                <m:t>.</m:t>
                              </m:r>
                              <m:r>
                                <a:rPr lang="en-US" sz="1200" b="0" i="1">
                                  <a:effectLst/>
                                </a:rPr>
                                <m:t>6</m:t>
                              </m:r>
                              <m:r>
                                <a:rPr lang="en-US" sz="1200" b="0">
                                  <a:effectLst/>
                                </a:rPr>
                                <m:t>%</m:t>
                              </m:r>
                            </m:oMath>
                          </a14:m>
                          <a:r>
                            <a:rPr lang="en-US" sz="1200" b="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b="0">
                                        <a:effectLst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𝑟</m:t>
                                      </m:r>
                                      <m:r>
                                        <a:rPr lang="en-US" sz="1200" b="0">
                                          <a:effectLst/>
                                        </a:rPr>
                                        <m:t>=−.</m:t>
                                      </m:r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158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𝑝</m:t>
                                      </m:r>
                                      <m:r>
                                        <a:rPr lang="en-US" sz="1200" b="0">
                                          <a:effectLst/>
                                        </a:rPr>
                                        <m:t>&lt;.</m:t>
                                      </m:r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05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989" marR="60989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542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989" marR="60989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8428898"/>
                      </a:ext>
                    </a:extLst>
                  </a:tr>
                  <a:tr h="77379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dirty="0">
                              <a:effectLst/>
                            </a:rPr>
                            <a:t>Not Hispanic or Latino – Asian only</a:t>
                          </a:r>
                        </a:p>
                      </a:txBody>
                      <a:tcPr marL="60989" marR="60989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</a:rPr>
                                  <m:t>$</m:t>
                                </m:r>
                                <m:r>
                                  <a:rPr lang="en-US" sz="1200" b="0" i="1">
                                    <a:effectLst/>
                                  </a:rPr>
                                  <m:t>47</m:t>
                                </m:r>
                                <m:r>
                                  <a:rPr lang="en-US" sz="1200" b="0">
                                    <a:effectLst/>
                                  </a:rPr>
                                  <m:t>,</m:t>
                                </m:r>
                                <m:r>
                                  <a:rPr lang="en-US" sz="1200" b="0" i="1">
                                    <a:effectLst/>
                                  </a:rPr>
                                  <m:t>000</m:t>
                                </m:r>
                              </m:oMath>
                            </m:oMathPara>
                          </a14:m>
                          <a:endParaRPr lang="en-US" sz="1200" b="0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b="0">
                                        <a:effectLst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𝑟</m:t>
                                      </m:r>
                                      <m:r>
                                        <a:rPr lang="en-US" sz="1200" b="0">
                                          <a:effectLst/>
                                        </a:rPr>
                                        <m:t>=−.</m:t>
                                      </m:r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211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𝑝</m:t>
                                      </m:r>
                                      <m:r>
                                        <a:rPr lang="en-US" sz="1200" b="0">
                                          <a:effectLst/>
                                        </a:rPr>
                                        <m:t>&lt;.</m:t>
                                      </m:r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005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989" marR="60989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>
                                    <a:effectLst/>
                                  </a:rPr>
                                  <m:t>86</m:t>
                                </m:r>
                                <m:r>
                                  <a:rPr lang="en-US" sz="1200" b="0">
                                    <a:effectLst/>
                                  </a:rPr>
                                  <m:t>.</m:t>
                                </m:r>
                                <m:r>
                                  <a:rPr lang="en-US" sz="1200" b="0" i="1">
                                    <a:effectLst/>
                                  </a:rPr>
                                  <m:t>0</m:t>
                                </m:r>
                                <m:r>
                                  <a:rPr lang="en-US" sz="1200" b="0">
                                    <a:effectLst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200" b="0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b="0">
                                        <a:effectLst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𝑟</m:t>
                                      </m:r>
                                      <m:r>
                                        <a:rPr lang="en-US" sz="1200" b="0">
                                          <a:effectLst/>
                                        </a:rPr>
                                        <m:t>=−.</m:t>
                                      </m:r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090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𝑝</m:t>
                                      </m:r>
                                      <m:r>
                                        <a:rPr lang="en-US" sz="1200" b="0">
                                          <a:effectLst/>
                                        </a:rPr>
                                        <m:t>&gt;.</m:t>
                                      </m:r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989" marR="60989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>
                                    <a:effectLst/>
                                  </a:rPr>
                                  <m:t>60</m:t>
                                </m:r>
                                <m:r>
                                  <a:rPr lang="en-US" sz="1200" b="0">
                                    <a:effectLst/>
                                  </a:rPr>
                                  <m:t>.</m:t>
                                </m:r>
                                <m:r>
                                  <a:rPr lang="en-US" sz="1200" b="0" i="1">
                                    <a:effectLst/>
                                  </a:rPr>
                                  <m:t>8</m:t>
                                </m:r>
                                <m:r>
                                  <a:rPr lang="en-US" sz="1200" b="0">
                                    <a:effectLst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200" b="0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b="0">
                                        <a:effectLst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𝑟</m:t>
                                      </m:r>
                                      <m:r>
                                        <a:rPr lang="en-US" sz="1200" b="0">
                                          <a:effectLst/>
                                        </a:rPr>
                                        <m:t>=−.</m:t>
                                      </m:r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235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𝑝</m:t>
                                      </m:r>
                                      <m:r>
                                        <a:rPr lang="en-US" sz="1200" b="0">
                                          <a:effectLst/>
                                        </a:rPr>
                                        <m:t>&lt;.</m:t>
                                      </m:r>
                                      <m:r>
                                        <a:rPr lang="en-US" sz="1200" b="0" i="1">
                                          <a:effectLst/>
                                        </a:rPr>
                                        <m:t>01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989" marR="60989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255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989" marR="60989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5635351"/>
                      </a:ext>
                    </a:extLst>
                  </a:tr>
                  <a:tr h="77379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dirty="0">
                            <a:effectLst/>
                          </a:endParaRPr>
                        </a:p>
                      </a:txBody>
                      <a:tcPr marL="60989" marR="60989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12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000</m:t>
                                </m:r>
                              </m:oMath>
                            </m:oMathPara>
                          </a14:m>
                          <a:endParaRPr lang="en-US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989" marR="60989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87</m:t>
                                </m:r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989" marR="60989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989" marR="60989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989" marR="60989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64385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F27F6032-E7E3-4E22-941B-10D173E9FB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7207430"/>
                  </p:ext>
                </p:extLst>
              </p:nvPr>
            </p:nvGraphicFramePr>
            <p:xfrm>
              <a:off x="6096000" y="1143000"/>
              <a:ext cx="5257800" cy="5034363"/>
            </p:xfrm>
            <a:graphic>
              <a:graphicData uri="http://schemas.openxmlformats.org/drawingml/2006/table">
                <a:tbl>
                  <a:tblPr firstRow="1" firstCol="1" bandRow="1">
                    <a:effectLst/>
                    <a:tableStyleId>{68D230F3-CF80-4859-8CE7-A43EE81993B5}</a:tableStyleId>
                  </a:tblPr>
                  <a:tblGrid>
                    <a:gridCol w="1051560">
                      <a:extLst>
                        <a:ext uri="{9D8B030D-6E8A-4147-A177-3AD203B41FA5}">
                          <a16:colId xmlns:a16="http://schemas.microsoft.com/office/drawing/2014/main" val="4128404325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635604139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808439011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2751848323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559582935"/>
                        </a:ext>
                      </a:extLst>
                    </a:gridCol>
                  </a:tblGrid>
                  <a:tr h="77419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dirty="0">
                              <a:effectLst/>
                            </a:rPr>
                            <a:t> </a:t>
                          </a:r>
                          <a:endParaRPr lang="en-US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989" marR="60989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dirty="0">
                              <a:effectLst/>
                            </a:rPr>
                            <a:t>Median income</a:t>
                          </a:r>
                        </a:p>
                      </a:txBody>
                      <a:tcPr marL="60989" marR="60989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dirty="0">
                              <a:effectLst/>
                            </a:rPr>
                            <a:t>Proportion high school graduate</a:t>
                          </a:r>
                        </a:p>
                      </a:txBody>
                      <a:tcPr marL="60989" marR="60989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dirty="0">
                              <a:effectLst/>
                            </a:rPr>
                            <a:t>Proportion of owner-occupied houses</a:t>
                          </a:r>
                        </a:p>
                      </a:txBody>
                      <a:tcPr marL="60989" marR="60989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989" marR="60989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7697639"/>
                      </a:ext>
                    </a:extLst>
                  </a:tr>
                  <a:tr h="77379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dirty="0">
                              <a:effectLst/>
                            </a:rPr>
                            <a:t>Not Hispanic or Latino – White only</a:t>
                          </a:r>
                        </a:p>
                      </a:txBody>
                      <a:tcPr marL="60989" marR="60989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89" marR="60989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81" t="-104724" r="-301163" b="-4511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89" marR="60989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422" t="-104724" r="-199422" b="-4511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89" marR="60989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163" t="-104724" r="-100581" b="-4511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89" marR="60989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844" t="-104724" b="-4511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453205"/>
                      </a:ext>
                    </a:extLst>
                  </a:tr>
                  <a:tr h="116500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dirty="0">
                              <a:effectLst/>
                            </a:rPr>
                            <a:t>Not Hispanic or Latino – Black or African American only</a:t>
                          </a:r>
                        </a:p>
                      </a:txBody>
                      <a:tcPr marL="60989" marR="60989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89" marR="60989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81" t="-135417" r="-301163" b="-1984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89" marR="60989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422" t="-135417" r="-199422" b="-1984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89" marR="60989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163" t="-135417" r="-100581" b="-1984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89" marR="60989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844" t="-135417" b="-1984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4245308"/>
                      </a:ext>
                    </a:extLst>
                  </a:tr>
                  <a:tr h="77379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dirty="0">
                              <a:effectLst/>
                            </a:rPr>
                            <a:t>Hispanic or Latino</a:t>
                          </a:r>
                        </a:p>
                      </a:txBody>
                      <a:tcPr marL="60989" marR="60989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89" marR="60989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81" t="-355906" r="-30116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89" marR="60989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422" t="-355906" r="-19942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89" marR="60989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163" t="-355906" r="-10058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89" marR="60989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844" t="-35590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428898"/>
                      </a:ext>
                    </a:extLst>
                  </a:tr>
                  <a:tr h="77379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dirty="0">
                              <a:effectLst/>
                            </a:rPr>
                            <a:t>Not Hispanic or Latino – Asian only</a:t>
                          </a:r>
                        </a:p>
                      </a:txBody>
                      <a:tcPr marL="60989" marR="60989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89" marR="60989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81" t="-455906" r="-30116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89" marR="60989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422" t="-455906" r="-19942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89" marR="60989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163" t="-455906" r="-10058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89" marR="60989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844" t="-45590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5635351"/>
                      </a:ext>
                    </a:extLst>
                  </a:tr>
                  <a:tr h="77379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dirty="0">
                            <a:effectLst/>
                          </a:endParaRPr>
                        </a:p>
                      </a:txBody>
                      <a:tcPr marL="60989" marR="60989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89" marR="60989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81" t="-555906" r="-3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89" marR="60989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422" t="-555906" r="-1994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89" marR="60989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163" t="-555906" r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989" marR="60989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64385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829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50B4-81D5-44D7-9C3F-677C68F2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777" y="993101"/>
            <a:ext cx="4536441" cy="803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Visualization of 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93AC-2B7C-4FAF-8E13-E33276B29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2265680"/>
            <a:ext cx="4927601" cy="1502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Census Bureau hosts cartographic boundary shapefiles for census tracts, and the R package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spplot</a:t>
            </a:r>
            <a:r>
              <a:rPr lang="en-US" sz="2000" dirty="0"/>
              <a:t> allows for rich visualization of the dataset.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818AD0-2874-4C39-82D0-4D9577C287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18" y="0"/>
            <a:ext cx="5588003" cy="393406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4E5C20-9E62-48AC-B44A-B1F80F72E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" y="4114800"/>
            <a:ext cx="3896483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0BAB7E-91D0-4364-B5CA-F858C7552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758" y="4114800"/>
            <a:ext cx="3896483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7936B5-EA35-46D7-B0C1-2FCE95C38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323" y="4114800"/>
            <a:ext cx="389648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6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341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Racial Segregation in Louisville KY</vt:lpstr>
      <vt:lpstr>The Dissimilarity Index</vt:lpstr>
      <vt:lpstr>Local Data from the US 2010 Census</vt:lpstr>
      <vt:lpstr>Visualization of spatial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Nestor,Michael D</dc:creator>
  <cp:lastModifiedBy>Nestor,Michael D</cp:lastModifiedBy>
  <cp:revision>24</cp:revision>
  <dcterms:created xsi:type="dcterms:W3CDTF">2018-11-06T15:08:45Z</dcterms:created>
  <dcterms:modified xsi:type="dcterms:W3CDTF">2018-11-09T05:20:32Z</dcterms:modified>
</cp:coreProperties>
</file>