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4" r:id="rId5"/>
    <p:sldId id="263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341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F926-CC76-47C0-A19A-30180840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50632-DBE1-4A51-841A-CCE0CA450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6C3B-589A-4366-AB2B-040D730A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E4BB-E231-46C5-9768-A8B7FA4A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6CF5-CBFF-47CE-9B50-6B1A2419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47F2-13D2-4E0B-9FE5-0918C4B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26D6-6D05-47BD-968B-88B964B5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03EB-36B4-4568-AF84-0DCE4F3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0295-4F21-47DE-A065-20A40410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6A74-5DCE-4F6D-99A5-D8818AB1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9EC00-9308-4995-8594-F1781C4E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0C092-C0EF-4E33-B9C1-9B531EBA4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FA2B-4C65-4342-BD0A-A1C683DC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E8CB-E57E-48C0-A0FA-A4684249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A5A7-CAA6-48AD-ABE8-9E9025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C147-E633-4106-AC3F-48EB7D56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EB3B-336F-470F-8815-226B10AD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00CC-EEA3-4049-9F3C-0C2985BC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DC38-8ACA-4383-ACEE-BB68858C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E010-02CA-456E-B75E-80171FE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84F-89A4-4B37-8B53-5BE94FA1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0D5C-BEAA-4A11-9C89-C3C88C8F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21F6-080F-4081-B9B6-62EDB94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F925-3805-40B0-BF25-1E0E8297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0E814-6399-4E10-B93B-CEDBBDC6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9937-F597-49D5-A9C1-4E1E195F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AC8A-9832-411B-BB96-04E6C93B2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C438-5ACB-4B8A-8F8A-5D656D3D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2C9B0-FFD2-484A-A713-C55CC6A6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FF46-5848-46AB-B256-4DE317B5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610F-A18A-4B28-BB19-46A4E8AF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F55-F449-4280-9905-49CDA60C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CB0D-45EC-4B62-B4FA-235042F2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EBDD-9386-4FD1-8912-D8716D67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496AD-D57E-4B1A-B207-4355A465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1BB76-A63E-4914-AEAD-41E23BC7C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E0BA0-967E-4FA5-8B74-5F2A061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A68DA-9B57-491E-9F26-646D715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A5202-A5D6-481B-88B9-F8ABF493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B478-2B6A-4C30-A943-565AE08B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37487-9AD3-46A7-81A2-24FC4642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76571-B04B-4940-BE6D-5FA26F94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EF7BF-A7FE-48CD-966E-120D23CC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0AD14-A17E-4EE2-B51C-5BC5B8E6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6F8FE-885E-45B1-A339-8C4FBE0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83D04-652D-4CF6-B49B-EFE2C078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98-6447-4692-A217-D62F7CD7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13C9-8EB3-4150-B1F4-A9924306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3D3A-2A73-40D6-9D21-52FA2BE49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DD9D-9F8F-4761-8C86-E1C8A918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3780C-0410-4DD4-A998-BA255BE2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752E-AC36-41FD-BF2A-9D5A51FC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B47B-8028-44F7-B9A8-C77241C1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C625D-CB6F-466C-B4EA-4BC3F8571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CD0EC-5072-4347-992E-5A791FF4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CD28-6AC3-4C3E-89F3-DEB1CB9A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9D931-007F-4E10-9F6D-775A66D6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FF84-1440-4176-93F8-319DBF42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C8083-D7AE-4D17-B47D-7E1D476E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99237-B454-463A-8243-33299EDF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6D63-7221-42C0-8AA8-34BC51AA1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072B-1F6F-4C49-A820-BBF157AF8BD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FE1E-AF2D-4788-9C9F-14E30E0A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9C94-31A5-41E2-88C0-BDEE3B14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D88D-005F-49D9-A848-B0450E56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4E21-F763-443C-8CEB-825E7A7B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Does Race Predict Socioeconomic Status in Louisville, Kentucky?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BFCC-5940-4EDA-B03C-5732C00BA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Nestor</a:t>
            </a:r>
          </a:p>
        </p:txBody>
      </p:sp>
    </p:spTree>
    <p:extLst>
      <p:ext uri="{BB962C8B-B14F-4D97-AF65-F5344CB8AC3E}">
        <p14:creationId xmlns:p14="http://schemas.microsoft.com/office/powerpoint/2010/main" val="4262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E07B-D343-4249-9B74-00CE10C3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500750"/>
            <a:ext cx="71854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Methods: Population proportion </a:t>
            </a:r>
            <a:br>
              <a:rPr lang="en-US" dirty="0"/>
            </a:br>
            <a:r>
              <a:rPr lang="en-US" dirty="0"/>
              <a:t>of racial categories by census tract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6FC82-C044-4FB9-92E3-916147225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10" y="304482"/>
            <a:ext cx="3958190" cy="304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6B0B2-85B1-4637-BE04-3F906C4EF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10" y="3509856"/>
            <a:ext cx="3958190" cy="3043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6B451-9A8E-4519-B0CE-49A35AACD5AD}"/>
              </a:ext>
            </a:extLst>
          </p:cNvPr>
          <p:cNvSpPr txBox="1"/>
          <p:nvPr/>
        </p:nvSpPr>
        <p:spPr>
          <a:xfrm>
            <a:off x="728980" y="2244920"/>
            <a:ext cx="65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Census provides demographics on 191 census tracts in Louisville, and our study uses the four largest census racial categories, in addition to Hispanic or Latino which is counted separately.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B7FB0-C6D1-4741-BD48-F75FF53F9352}"/>
              </a:ext>
            </a:extLst>
          </p:cNvPr>
          <p:cNvSpPr txBox="1"/>
          <p:nvPr/>
        </p:nvSpPr>
        <p:spPr>
          <a:xfrm>
            <a:off x="728980" y="3554359"/>
            <a:ext cx="488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racial proportion to categorical variables including income, education, and housing.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EA6A4-7E72-4D87-A8F0-3104480FCDEE}"/>
              </a:ext>
            </a:extLst>
          </p:cNvPr>
          <p:cNvSpPr txBox="1"/>
          <p:nvPr/>
        </p:nvSpPr>
        <p:spPr>
          <a:xfrm>
            <a:off x="1737360" y="4603048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racial group and categorial variable, take as null hypothesis there is not significant correlation between the proportion of that racial group and the categorical variable.</a:t>
            </a:r>
          </a:p>
        </p:txBody>
      </p:sp>
    </p:spTree>
    <p:extLst>
      <p:ext uri="{BB962C8B-B14F-4D97-AF65-F5344CB8AC3E}">
        <p14:creationId xmlns:p14="http://schemas.microsoft.com/office/powerpoint/2010/main" val="73851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B3B2-4DD2-45B5-91C3-C51FEA82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94" y="302851"/>
            <a:ext cx="5644055" cy="1325563"/>
          </a:xfrm>
        </p:spPr>
        <p:txBody>
          <a:bodyPr/>
          <a:lstStyle/>
          <a:p>
            <a:r>
              <a:rPr lang="en-US" dirty="0"/>
              <a:t>Results: Median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0C43B-FFA1-4F74-B340-46D6A19D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52" y="626996"/>
            <a:ext cx="4222070" cy="3246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9C855-9D98-4D32-A92F-88958BB3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9" y="3931850"/>
            <a:ext cx="2638794" cy="202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5A241-C178-4D70-B2D8-BD0D70B35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71" y="3931849"/>
            <a:ext cx="2638795" cy="2029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A4D631-0BF6-4C7C-A731-38A10FDFA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3" y="3931850"/>
            <a:ext cx="2638794" cy="2029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E8A547-E095-4BDB-BA04-8E7D97FB4CB4}"/>
                  </a:ext>
                </a:extLst>
              </p:cNvPr>
              <p:cNvSpPr txBox="1"/>
              <p:nvPr/>
            </p:nvSpPr>
            <p:spPr>
              <a:xfrm>
                <a:off x="1096678" y="1558674"/>
                <a:ext cx="5069840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correlation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racial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proportion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income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𝛼</m:t>
                        </m:r>
                        <m:r>
                          <a:rPr lang="en-US" i="1"/>
                          <m:t>=.01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E8A547-E095-4BDB-BA04-8E7D97FB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78" y="1558674"/>
                <a:ext cx="5069840" cy="658514"/>
              </a:xfrm>
              <a:prstGeom prst="rect">
                <a:avLst/>
              </a:prstGeom>
              <a:blipFill>
                <a:blip r:embed="rId6"/>
                <a:stretch>
                  <a:fillRect l="-361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52FCD-1653-4379-A4F3-1982754DBF01}"/>
                  </a:ext>
                </a:extLst>
              </p:cNvPr>
              <p:cNvSpPr txBox="1"/>
              <p:nvPr/>
            </p:nvSpPr>
            <p:spPr>
              <a:xfrm>
                <a:off x="2522922" y="5919739"/>
                <a:ext cx="218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=+.71</m:t>
                    </m:r>
                  </m:oMath>
                </a14:m>
                <a:r>
                  <a:rPr lang="en-US" dirty="0"/>
                  <a:t>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52FCD-1653-4379-A4F3-1982754D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22" y="5919739"/>
                <a:ext cx="2184400" cy="646331"/>
              </a:xfrm>
              <a:prstGeom prst="rect">
                <a:avLst/>
              </a:prstGeom>
              <a:blipFill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CC947A-FEA7-4B70-A80C-D771F19DB113}"/>
                  </a:ext>
                </a:extLst>
              </p:cNvPr>
              <p:cNvSpPr/>
              <p:nvPr/>
            </p:nvSpPr>
            <p:spPr>
              <a:xfrm>
                <a:off x="5537051" y="5873572"/>
                <a:ext cx="1258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=−.70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CC947A-FEA7-4B70-A80C-D771F19DB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51" y="5873572"/>
                <a:ext cx="1258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44DF9-FF96-467C-9E69-C985C2DBC801}"/>
                  </a:ext>
                </a:extLst>
              </p:cNvPr>
              <p:cNvSpPr/>
              <p:nvPr/>
            </p:nvSpPr>
            <p:spPr>
              <a:xfrm>
                <a:off x="8566901" y="5873572"/>
                <a:ext cx="1258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=−.54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44DF9-FF96-467C-9E69-C985C2DBC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01" y="5873572"/>
                <a:ext cx="12589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A026CD-DFAD-40C2-98D8-C4DD035E6602}"/>
                  </a:ext>
                </a:extLst>
              </p:cNvPr>
              <p:cNvSpPr txBox="1"/>
              <p:nvPr/>
            </p:nvSpPr>
            <p:spPr>
              <a:xfrm>
                <a:off x="1096678" y="2572686"/>
                <a:ext cx="47548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Relation between racial proportion and median income is approximately linear after taking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sz="1600" dirty="0"/>
                  <a:t> of income.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Three categories had significant correlation: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A026CD-DFAD-40C2-98D8-C4DD035E6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78" y="2572686"/>
                <a:ext cx="4754880" cy="1077218"/>
              </a:xfrm>
              <a:prstGeom prst="rect">
                <a:avLst/>
              </a:prstGeom>
              <a:blipFill>
                <a:blip r:embed="rId10"/>
                <a:stretch>
                  <a:fillRect l="-769" t="-1695" r="-1282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4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A8FA-ED7F-4B5D-BFEE-F039BBDD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Median Income by charts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A93322-775D-4F17-97B0-EC14B6CA6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69" y="1705928"/>
            <a:ext cx="3958190" cy="304366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EF01A-B9B1-4D75-8FC9-D2FA7247C4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43" y="1705928"/>
            <a:ext cx="3958190" cy="3043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F9603-D58C-4FC8-AE10-02CC6E5CF2F4}"/>
              </a:ext>
            </a:extLst>
          </p:cNvPr>
          <p:cNvSpPr txBox="1"/>
          <p:nvPr/>
        </p:nvSpPr>
        <p:spPr>
          <a:xfrm>
            <a:off x="1439741" y="4629624"/>
            <a:ext cx="334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Hispanic or Latino: weaker overall correlation, but lower variability.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E9A32-8F0E-4BA8-AFE3-686789B286B5}"/>
              </a:ext>
            </a:extLst>
          </p:cNvPr>
          <p:cNvSpPr txBox="1"/>
          <p:nvPr/>
        </p:nvSpPr>
        <p:spPr>
          <a:xfrm>
            <a:off x="6794069" y="4629624"/>
            <a:ext cx="444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Asian: no clear correlation between median income and proportion population Asian.</a:t>
            </a:r>
          </a:p>
        </p:txBody>
      </p:sp>
    </p:spTree>
    <p:extLst>
      <p:ext uri="{BB962C8B-B14F-4D97-AF65-F5344CB8AC3E}">
        <p14:creationId xmlns:p14="http://schemas.microsoft.com/office/powerpoint/2010/main" val="199645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8772-F220-4CBF-AD46-18E4CECB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94680" cy="1062500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4038-9E5A-46EC-8F0C-C59C5E6A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967471"/>
            <a:ext cx="4912360" cy="120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four racial categories in addition to Hispanic or Latino were significantly correlated with rates of college attendance. Only White and Asian had positive correlation.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9CEAE-D862-4EC9-B028-3E4014BC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878831"/>
            <a:ext cx="3958190" cy="3043662"/>
          </a:xfrm>
          <a:prstGeom prst="rect">
            <a:avLst/>
          </a:prstGeom>
        </p:spPr>
      </p:pic>
      <p:pic>
        <p:nvPicPr>
          <p:cNvPr id="1027" name="Picture 17">
            <a:extLst>
              <a:ext uri="{FF2B5EF4-FFF2-40B4-BE49-F238E27FC236}">
                <a16:creationId xmlns:a16="http://schemas.microsoft.com/office/drawing/2014/main" id="{E0A92914-EF2E-47DE-B6E7-3413F8BF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06" y="4292019"/>
            <a:ext cx="2638794" cy="202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6">
            <a:extLst>
              <a:ext uri="{FF2B5EF4-FFF2-40B4-BE49-F238E27FC236}">
                <a16:creationId xmlns:a16="http://schemas.microsoft.com/office/drawing/2014/main" id="{E7E96266-4B15-45E3-AD0B-263895E9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7" y="4292019"/>
            <a:ext cx="2638794" cy="202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8">
            <a:extLst>
              <a:ext uri="{FF2B5EF4-FFF2-40B4-BE49-F238E27FC236}">
                <a16:creationId xmlns:a16="http://schemas.microsoft.com/office/drawing/2014/main" id="{5FC242D8-F00E-4F8A-8A14-DE00DCDCE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65" y="4292019"/>
            <a:ext cx="2638794" cy="202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C53455B-B7F0-4768-99BD-26A1407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E493B9-5C9B-481B-8139-C928C57A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1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F20E2-768A-493B-9AF1-9D0AF0E7C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24" y="4292019"/>
            <a:ext cx="2638794" cy="2029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3E978-8891-42A9-9F90-C4C6B0BE4CD1}"/>
                  </a:ext>
                </a:extLst>
              </p:cNvPr>
              <p:cNvSpPr txBox="1"/>
              <p:nvPr/>
            </p:nvSpPr>
            <p:spPr>
              <a:xfrm>
                <a:off x="8839199" y="6098936"/>
                <a:ext cx="186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=+.368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3E978-8891-42A9-9F90-C4C6B0BE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6098936"/>
                <a:ext cx="1869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C1F894-E6A3-4D53-80DC-4A8D3D8D3400}"/>
                  </a:ext>
                </a:extLst>
              </p:cNvPr>
              <p:cNvSpPr txBox="1"/>
              <p:nvPr/>
            </p:nvSpPr>
            <p:spPr>
              <a:xfrm>
                <a:off x="3840481" y="6141289"/>
                <a:ext cx="186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=−.511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C1F894-E6A3-4D53-80DC-4A8D3D8D3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1" y="6141289"/>
                <a:ext cx="1869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F0815A-13C4-4C57-AB63-CBB0D48F9927}"/>
                  </a:ext>
                </a:extLst>
              </p:cNvPr>
              <p:cNvSpPr txBox="1"/>
              <p:nvPr/>
            </p:nvSpPr>
            <p:spPr>
              <a:xfrm>
                <a:off x="6339840" y="6123543"/>
                <a:ext cx="186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=−.409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F0815A-13C4-4C57-AB63-CBB0D48F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40" y="6123543"/>
                <a:ext cx="1869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6F996-0DF6-4347-844B-5CAB4B7D0399}"/>
                  </a:ext>
                </a:extLst>
              </p:cNvPr>
              <p:cNvSpPr txBox="1"/>
              <p:nvPr/>
            </p:nvSpPr>
            <p:spPr>
              <a:xfrm>
                <a:off x="1342524" y="6123543"/>
                <a:ext cx="1869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=−.235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6F996-0DF6-4347-844B-5CAB4B7D0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24" y="6123543"/>
                <a:ext cx="18694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FD1CB15-399E-40C2-84C5-0BFD1AA7E753}"/>
                  </a:ext>
                </a:extLst>
              </p:cNvPr>
              <p:cNvSpPr/>
              <p:nvPr/>
            </p:nvSpPr>
            <p:spPr>
              <a:xfrm>
                <a:off x="838200" y="2091924"/>
                <a:ext cx="6096000" cy="6174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2,0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there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correlation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racial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proportion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rate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bachelor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degrees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=.01)</m:t>
                    </m:r>
                  </m:oMath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FD1CB15-399E-40C2-84C5-0BFD1AA7E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1924"/>
                <a:ext cx="6096000" cy="617477"/>
              </a:xfrm>
              <a:prstGeom prst="rect">
                <a:avLst/>
              </a:prstGeom>
              <a:blipFill>
                <a:blip r:embed="rId11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EBBBF3B-8912-4ED3-BA83-CAA52FD85449}"/>
              </a:ext>
            </a:extLst>
          </p:cNvPr>
          <p:cNvSpPr/>
          <p:nvPr/>
        </p:nvSpPr>
        <p:spPr>
          <a:xfrm>
            <a:off x="548641" y="13249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measure education, we considered the proportion of each census tract which received a bachelor degree or higher.</a:t>
            </a:r>
          </a:p>
        </p:txBody>
      </p:sp>
    </p:spTree>
    <p:extLst>
      <p:ext uri="{BB962C8B-B14F-4D97-AF65-F5344CB8AC3E}">
        <p14:creationId xmlns:p14="http://schemas.microsoft.com/office/powerpoint/2010/main" val="330917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8772-F220-4CBF-AD46-18E4CECB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94680" cy="1062500"/>
          </a:xfrm>
        </p:spPr>
        <p:txBody>
          <a:bodyPr>
            <a:normAutofit/>
          </a:bodyPr>
          <a:lstStyle/>
          <a:p>
            <a:r>
              <a:rPr lang="en-US" dirty="0"/>
              <a:t>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4038-9E5A-46EC-8F0C-C59C5E6A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412" y="4507118"/>
            <a:ext cx="3484485" cy="120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Note: The rate of bachelor degrees and owner-occupied housing are both correlated with income.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C53455B-B7F0-4768-99BD-26A1407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E493B9-5C9B-481B-8139-C928C57A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1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BBF3B-8912-4ED3-BA83-CAA52FD85449}"/>
              </a:ext>
            </a:extLst>
          </p:cNvPr>
          <p:cNvSpPr/>
          <p:nvPr/>
        </p:nvSpPr>
        <p:spPr>
          <a:xfrm>
            <a:off x="436880" y="13254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census records the proportion of home-occupants which own their home as opposed to renting. This specific variable was considered due to its relation to generational wealth through home equity.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588A0-34B7-40D2-8753-98116B8C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852778"/>
            <a:ext cx="3958190" cy="3043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741865-626D-4564-85AE-9D80F04D8944}"/>
                  </a:ext>
                </a:extLst>
              </p:cNvPr>
              <p:cNvSpPr/>
              <p:nvPr/>
            </p:nvSpPr>
            <p:spPr>
              <a:xfrm>
                <a:off x="637540" y="2730397"/>
                <a:ext cx="6096000" cy="6174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3,0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correlation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racial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proportion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owner</m:t>
                    </m:r>
                    <m:r>
                      <m:rPr>
                        <m:nor/>
                      </m:rP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occupied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housing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=.01)</m:t>
                    </m:r>
                  </m:oMath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741865-626D-4564-85AE-9D80F04D8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0" y="2730397"/>
                <a:ext cx="6096000" cy="617477"/>
              </a:xfrm>
              <a:prstGeom prst="rect">
                <a:avLst/>
              </a:prstGeom>
              <a:blipFill>
                <a:blip r:embed="rId3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34A9A8E-1EAC-4353-A637-3A6C058B74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96342"/>
                  </p:ext>
                </p:extLst>
              </p:nvPr>
            </p:nvGraphicFramePr>
            <p:xfrm>
              <a:off x="1418807" y="4292948"/>
              <a:ext cx="4533466" cy="174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6733">
                      <a:extLst>
                        <a:ext uri="{9D8B030D-6E8A-4147-A177-3AD203B41FA5}">
                          <a16:colId xmlns:a16="http://schemas.microsoft.com/office/drawing/2014/main" val="670601811"/>
                        </a:ext>
                      </a:extLst>
                    </a:gridCol>
                    <a:gridCol w="2266733">
                      <a:extLst>
                        <a:ext uri="{9D8B030D-6E8A-4147-A177-3AD203B41FA5}">
                          <a16:colId xmlns:a16="http://schemas.microsoft.com/office/drawing/2014/main" val="3109610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Racial category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-value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8867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White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+.557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1177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Black or African American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−.529</m:t>
                              </m:r>
                            </m:oMath>
                          </a14:m>
                          <a:r>
                            <a:rPr lang="en-US" dirty="0"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60305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Two or More Races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−.589</m:t>
                              </m:r>
                            </m:oMath>
                          </a14:m>
                          <a:r>
                            <a:rPr lang="en-US" dirty="0"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6576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34A9A8E-1EAC-4353-A637-3A6C058B74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96342"/>
                  </p:ext>
                </p:extLst>
              </p:nvPr>
            </p:nvGraphicFramePr>
            <p:xfrm>
              <a:off x="1418807" y="4292948"/>
              <a:ext cx="4533466" cy="174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6733">
                      <a:extLst>
                        <a:ext uri="{9D8B030D-6E8A-4147-A177-3AD203B41FA5}">
                          <a16:colId xmlns:a16="http://schemas.microsoft.com/office/drawing/2014/main" val="670601811"/>
                        </a:ext>
                      </a:extLst>
                    </a:gridCol>
                    <a:gridCol w="2266733">
                      <a:extLst>
                        <a:ext uri="{9D8B030D-6E8A-4147-A177-3AD203B41FA5}">
                          <a16:colId xmlns:a16="http://schemas.microsoft.com/office/drawing/2014/main" val="3109610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Racial category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38" t="-8197" r="-538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867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White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38" t="-108197" r="-538" b="-2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1778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Black or African American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38" t="-120952" r="-538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6030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Two or More Races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38" t="-386667" r="-538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576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54E3138-8164-4E33-9EC7-D0B572AB35C4}"/>
              </a:ext>
            </a:extLst>
          </p:cNvPr>
          <p:cNvSpPr txBox="1"/>
          <p:nvPr/>
        </p:nvSpPr>
        <p:spPr>
          <a:xfrm>
            <a:off x="436880" y="3576753"/>
            <a:ext cx="55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three categories showed significant correlation.</a:t>
            </a:r>
          </a:p>
        </p:txBody>
      </p:sp>
    </p:spTree>
    <p:extLst>
      <p:ext uri="{BB962C8B-B14F-4D97-AF65-F5344CB8AC3E}">
        <p14:creationId xmlns:p14="http://schemas.microsoft.com/office/powerpoint/2010/main" val="421589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0B4-81D5-44D7-9C3F-677C68F2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777" y="578764"/>
            <a:ext cx="4536441" cy="803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93AC-2B7C-4FAF-8E13-E33276B2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884" y="1473359"/>
            <a:ext cx="4968333" cy="4805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categorial variables we considered are correlated with proportion of race in each census tracts.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Furthermore, the categorical variables are themselves correlated, demonstrating the complex and interconnected nature of residential segregation.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Shapiro et al. (2013) identifies income, college attendance and home ownership as three of five key factors explaining </a:t>
            </a:r>
            <a:r>
              <a:rPr lang="en-US" sz="2000" b="1" dirty="0"/>
              <a:t>wealth inequality</a:t>
            </a:r>
            <a:r>
              <a:rPr lang="en-US" sz="2000" dirty="0"/>
              <a:t>, a distinct but closely related issue.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6F8CF2-41D4-442E-9549-D7FB8C184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18" y="1473359"/>
            <a:ext cx="6518803" cy="39112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4546F-AB26-45A8-B6AC-209D05315621}"/>
              </a:ext>
            </a:extLst>
          </p:cNvPr>
          <p:cNvSpPr txBox="1"/>
          <p:nvPr/>
        </p:nvSpPr>
        <p:spPr>
          <a:xfrm>
            <a:off x="6548706" y="5384641"/>
            <a:ext cx="456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source: Redlining Louisville by Joshua Poe</a:t>
            </a:r>
          </a:p>
        </p:txBody>
      </p:sp>
    </p:spTree>
    <p:extLst>
      <p:ext uri="{BB962C8B-B14F-4D97-AF65-F5344CB8AC3E}">
        <p14:creationId xmlns:p14="http://schemas.microsoft.com/office/powerpoint/2010/main" val="196316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423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Does Race Predict Socioeconomic Status in Louisville, Kentucky?</vt:lpstr>
      <vt:lpstr>Methods: Population proportion  of racial categories by census tract</vt:lpstr>
      <vt:lpstr>Results: Median Income</vt:lpstr>
      <vt:lpstr>More Median Income by charts</vt:lpstr>
      <vt:lpstr>Education</vt:lpstr>
      <vt:lpstr>Housing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Nestor,Michael D</dc:creator>
  <cp:lastModifiedBy>Nestor,Michael D</cp:lastModifiedBy>
  <cp:revision>39</cp:revision>
  <dcterms:created xsi:type="dcterms:W3CDTF">2018-11-06T15:08:45Z</dcterms:created>
  <dcterms:modified xsi:type="dcterms:W3CDTF">2018-12-03T05:07:14Z</dcterms:modified>
</cp:coreProperties>
</file>