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9"/>
  </p:notesMasterIdLst>
  <p:sldIdLst>
    <p:sldId id="256" r:id="rId2"/>
    <p:sldId id="259" r:id="rId3"/>
    <p:sldId id="258" r:id="rId4"/>
    <p:sldId id="257" r:id="rId5"/>
    <p:sldId id="260" r:id="rId6"/>
    <p:sldId id="261" r:id="rId7"/>
    <p:sldId id="262" r:id="rId8"/>
    <p:sldId id="263" r:id="rId9"/>
    <p:sldId id="264" r:id="rId10"/>
    <p:sldId id="265" r:id="rId11"/>
    <p:sldId id="268" r:id="rId12"/>
    <p:sldId id="269" r:id="rId13"/>
    <p:sldId id="266" r:id="rId14"/>
    <p:sldId id="270" r:id="rId15"/>
    <p:sldId id="267"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4206B8-48C5-432B-B993-4C6E2F5D9E8A}">
          <p14:sldIdLst>
            <p14:sldId id="256"/>
          </p14:sldIdLst>
        </p14:section>
        <p14:section name="Untitled Section" id="{127F0408-711C-4A62-A588-1C748120360F}">
          <p14:sldIdLst>
            <p14:sldId id="259"/>
            <p14:sldId id="258"/>
            <p14:sldId id="257"/>
            <p14:sldId id="260"/>
            <p14:sldId id="261"/>
            <p14:sldId id="262"/>
            <p14:sldId id="263"/>
            <p14:sldId id="264"/>
            <p14:sldId id="265"/>
            <p14:sldId id="268"/>
            <p14:sldId id="269"/>
            <p14:sldId id="266"/>
            <p14:sldId id="270"/>
            <p14:sldId id="267"/>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1" autoAdjust="0"/>
    <p:restoredTop sz="76903" autoAdjust="0"/>
  </p:normalViewPr>
  <p:slideViewPr>
    <p:cSldViewPr snapToGrid="0">
      <p:cViewPr varScale="1">
        <p:scale>
          <a:sx n="64" d="100"/>
          <a:sy n="64" d="100"/>
        </p:scale>
        <p:origin x="1483"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4D954-BAD6-4CF2-A02A-E94B0E58C8CE}"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18B50-D975-42E5-B640-FC728668C9F8}" type="slidenum">
              <a:rPr lang="en-US" smtClean="0"/>
              <a:t>‹#›</a:t>
            </a:fld>
            <a:endParaRPr lang="en-US"/>
          </a:p>
        </p:txBody>
      </p:sp>
    </p:spTree>
    <p:extLst>
      <p:ext uri="{BB962C8B-B14F-4D97-AF65-F5344CB8AC3E}">
        <p14:creationId xmlns:p14="http://schemas.microsoft.com/office/powerpoint/2010/main" val="50593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my semester research project for the capstone course in Business Intelligence and Data Analytics.</a:t>
            </a:r>
          </a:p>
        </p:txBody>
      </p:sp>
      <p:sp>
        <p:nvSpPr>
          <p:cNvPr id="4" name="Slide Number Placeholder 3"/>
          <p:cNvSpPr>
            <a:spLocks noGrp="1"/>
          </p:cNvSpPr>
          <p:nvPr>
            <p:ph type="sldNum" sz="quarter" idx="5"/>
          </p:nvPr>
        </p:nvSpPr>
        <p:spPr/>
        <p:txBody>
          <a:bodyPr/>
          <a:lstStyle/>
          <a:p>
            <a:fld id="{04418B50-D975-42E5-B640-FC728668C9F8}" type="slidenum">
              <a:rPr lang="en-US" smtClean="0"/>
              <a:t>1</a:t>
            </a:fld>
            <a:endParaRPr lang="en-US"/>
          </a:p>
        </p:txBody>
      </p:sp>
    </p:spTree>
    <p:extLst>
      <p:ext uri="{BB962C8B-B14F-4D97-AF65-F5344CB8AC3E}">
        <p14:creationId xmlns:p14="http://schemas.microsoft.com/office/powerpoint/2010/main" val="357150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our analysis are as follows: The top figure shows the summary statistics for the data set. Notice the minimum values for every variable except for pregnancy is realistic. This data set was cleaned to remove impossible zero values and was cleaned again to remove the NA values. Also note that the data set is smaller. The cleaned data set only had 392 rows. There are 292 negative and 130 positive outcomes.</a:t>
            </a:r>
          </a:p>
          <a:p>
            <a:r>
              <a:rPr lang="en-US" dirty="0"/>
              <a:t>The bottom figure displays the results of the correlation matrix. </a:t>
            </a:r>
            <a:r>
              <a:rPr lang="en-US" sz="1800" dirty="0">
                <a:effectLst/>
                <a:latin typeface="Calibri" panose="020F0502020204030204" pitchFamily="34" charset="0"/>
                <a:ea typeface="Calibri" panose="020F0502020204030204" pitchFamily="34" charset="0"/>
              </a:rPr>
              <a:t>Values closest to positive 1 are selected. Glucose and insulin have a correlation value of 0.6. Age and pregnancy had a correlation value of 0.7. </a:t>
            </a:r>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10</a:t>
            </a:fld>
            <a:endParaRPr lang="en-US"/>
          </a:p>
        </p:txBody>
      </p:sp>
    </p:spTree>
    <p:extLst>
      <p:ext uri="{BB962C8B-B14F-4D97-AF65-F5344CB8AC3E}">
        <p14:creationId xmlns:p14="http://schemas.microsoft.com/office/powerpoint/2010/main" val="318252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 partition model had a sensitivity value of 0.73 and a specificity of 0.91. The classification tree model is on the right track. The tree clearly shows a decision tree style. However, the overall tree is still overly complex for the end-user. Notice this model includes the pedigree variable that did not have a high correlation coefficient.</a:t>
            </a:r>
          </a:p>
        </p:txBody>
      </p:sp>
      <p:sp>
        <p:nvSpPr>
          <p:cNvPr id="4" name="Slide Number Placeholder 3"/>
          <p:cNvSpPr>
            <a:spLocks noGrp="1"/>
          </p:cNvSpPr>
          <p:nvPr>
            <p:ph type="sldNum" sz="quarter" idx="5"/>
          </p:nvPr>
        </p:nvSpPr>
        <p:spPr/>
        <p:txBody>
          <a:bodyPr/>
          <a:lstStyle/>
          <a:p>
            <a:fld id="{04418B50-D975-42E5-B640-FC728668C9F8}" type="slidenum">
              <a:rPr lang="en-US" smtClean="0"/>
              <a:t>11</a:t>
            </a:fld>
            <a:endParaRPr lang="en-US"/>
          </a:p>
        </p:txBody>
      </p:sp>
    </p:spTree>
    <p:extLst>
      <p:ext uri="{BB962C8B-B14F-4D97-AF65-F5344CB8AC3E}">
        <p14:creationId xmlns:p14="http://schemas.microsoft.com/office/powerpoint/2010/main" val="264009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The model result is straightforward and designed with the end user in mind. The glucose, age, and pregnancy status were the final variables selected to predict the diabetes status. The model clearly displays a decision tree where the user may input the glucose concentration value of the patient and follow the diagram.</a:t>
            </a:r>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12</a:t>
            </a:fld>
            <a:endParaRPr lang="en-US"/>
          </a:p>
        </p:txBody>
      </p:sp>
    </p:spTree>
    <p:extLst>
      <p:ext uri="{BB962C8B-B14F-4D97-AF65-F5344CB8AC3E}">
        <p14:creationId xmlns:p14="http://schemas.microsoft.com/office/powerpoint/2010/main" val="164147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The first research question sought to find variables that had a correlation with the outcome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The first null hypothesis stated that no independent variable will have a positive correlation coefficient with the dependent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Glucose, Insulin, Age, and Pregnancy were found to have correlation coefficients above 0.5. Therefore, the correlation analysis results satisfies the 1</a:t>
            </a:r>
            <a:r>
              <a:rPr lang="en-US" sz="1800" baseline="30000" dirty="0">
                <a:effectLst/>
                <a:latin typeface="Calibri" panose="020F0502020204030204" pitchFamily="34" charset="0"/>
                <a:ea typeface="Calibri" panose="020F0502020204030204" pitchFamily="34" charset="0"/>
              </a:rPr>
              <a:t>st</a:t>
            </a:r>
            <a:r>
              <a:rPr lang="en-US" sz="1800" dirty="0">
                <a:effectLst/>
                <a:latin typeface="Calibri" panose="020F0502020204030204" pitchFamily="34" charset="0"/>
                <a:ea typeface="Calibri" panose="020F0502020204030204" pitchFamily="34" charset="0"/>
              </a:rPr>
              <a:t> research question, and the 1</a:t>
            </a:r>
            <a:r>
              <a:rPr lang="en-US" sz="1800" baseline="30000" dirty="0">
                <a:effectLst/>
                <a:latin typeface="Calibri" panose="020F0502020204030204" pitchFamily="34" charset="0"/>
                <a:ea typeface="Calibri" panose="020F0502020204030204" pitchFamily="34" charset="0"/>
              </a:rPr>
              <a:t>st</a:t>
            </a:r>
            <a:r>
              <a:rPr lang="en-US" sz="1800" dirty="0">
                <a:effectLst/>
                <a:latin typeface="Calibri" panose="020F0502020204030204" pitchFamily="34" charset="0"/>
                <a:ea typeface="Calibri" panose="020F0502020204030204" pitchFamily="34" charset="0"/>
              </a:rPr>
              <a:t> null hypothesis is not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The 2</a:t>
            </a:r>
            <a:r>
              <a:rPr lang="en-US" sz="1800" baseline="30000" dirty="0">
                <a:effectLst/>
                <a:latin typeface="Calibri" panose="020F0502020204030204" pitchFamily="34" charset="0"/>
                <a:ea typeface="Calibri" panose="020F0502020204030204" pitchFamily="34" charset="0"/>
              </a:rPr>
              <a:t>nd</a:t>
            </a:r>
            <a:r>
              <a:rPr lang="en-US" sz="1800" dirty="0">
                <a:effectLst/>
                <a:latin typeface="Calibri" panose="020F0502020204030204" pitchFamily="34" charset="0"/>
                <a:ea typeface="Calibri" panose="020F0502020204030204" pitchFamily="34" charset="0"/>
              </a:rPr>
              <a:t> research question sought to find what variables can predict the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The 2</a:t>
            </a:r>
            <a:r>
              <a:rPr lang="en-US" sz="1800" baseline="30000" dirty="0">
                <a:effectLst/>
                <a:latin typeface="Calibri" panose="020F0502020204030204" pitchFamily="34" charset="0"/>
                <a:ea typeface="Calibri" panose="020F0502020204030204" pitchFamily="34" charset="0"/>
              </a:rPr>
              <a:t>nd</a:t>
            </a:r>
            <a:r>
              <a:rPr lang="en-US" sz="1800" dirty="0">
                <a:effectLst/>
                <a:latin typeface="Calibri" panose="020F0502020204030204" pitchFamily="34" charset="0"/>
                <a:ea typeface="Calibri" panose="020F0502020204030204" pitchFamily="34" charset="0"/>
              </a:rPr>
              <a:t> Null Hypothesis stated that no variables will predict the outcome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The variables selected by the Classification Tree model align with the variables found to have high correlation values. Therefore, the 2</a:t>
            </a:r>
            <a:r>
              <a:rPr lang="en-US" sz="1800" baseline="30000" dirty="0">
                <a:effectLst/>
                <a:latin typeface="Calibri" panose="020F0502020204030204" pitchFamily="34" charset="0"/>
                <a:ea typeface="Calibri" panose="020F0502020204030204" pitchFamily="34" charset="0"/>
              </a:rPr>
              <a:t>nd</a:t>
            </a:r>
            <a:r>
              <a:rPr lang="en-US" sz="1800" dirty="0">
                <a:effectLst/>
                <a:latin typeface="Calibri" panose="020F0502020204030204" pitchFamily="34" charset="0"/>
                <a:ea typeface="Calibri" panose="020F0502020204030204" pitchFamily="34" charset="0"/>
              </a:rPr>
              <a:t> research question is satisfied, and the 2</a:t>
            </a:r>
            <a:r>
              <a:rPr lang="en-US" sz="1800" baseline="30000" dirty="0">
                <a:effectLst/>
                <a:latin typeface="Calibri" panose="020F0502020204030204" pitchFamily="34" charset="0"/>
                <a:ea typeface="Calibri" panose="020F0502020204030204" pitchFamily="34" charset="0"/>
              </a:rPr>
              <a:t>nd</a:t>
            </a:r>
            <a:r>
              <a:rPr lang="en-US" sz="1800" dirty="0">
                <a:effectLst/>
                <a:latin typeface="Calibri" panose="020F0502020204030204" pitchFamily="34" charset="0"/>
                <a:ea typeface="Calibri" panose="020F0502020204030204" pitchFamily="34" charset="0"/>
              </a:rPr>
              <a:t> null hypothesis is not supported. </a:t>
            </a:r>
          </a:p>
          <a:p>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13</a:t>
            </a:fld>
            <a:endParaRPr lang="en-US"/>
          </a:p>
        </p:txBody>
      </p:sp>
    </p:spTree>
    <p:extLst>
      <p:ext uri="{BB962C8B-B14F-4D97-AF65-F5344CB8AC3E}">
        <p14:creationId xmlns:p14="http://schemas.microsoft.com/office/powerpoint/2010/main" val="424484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Diabetes is a pandemic with many complex contributing factors that require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Further research using data mining techniques may be valuable in providing more evidence that diabetes is predictable. Comparison models, different partition parameters, and accuracy tests may be used to explore the Pima Indians Diabetes data 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In the future, an alternative approach and a different data set may be used to add to the overall research. For example, a data set containing metabolite biomarkers could explore the topic at a more intricate level using data analysis (Long et al., 2020). A more inclusive data set would include males and have alternative variables. If males were included in the data set used in this analysis, the pregnancy variable would most likely not have been in the final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There are many variables associated with diabetes that merit continued investigation using machine learning, artificial intelligence, and any other form of analysis (Luo et al., 2023). </a:t>
            </a:r>
          </a:p>
          <a:p>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14</a:t>
            </a:fld>
            <a:endParaRPr lang="en-US"/>
          </a:p>
        </p:txBody>
      </p:sp>
    </p:spTree>
    <p:extLst>
      <p:ext uri="{BB962C8B-B14F-4D97-AF65-F5344CB8AC3E}">
        <p14:creationId xmlns:p14="http://schemas.microsoft.com/office/powerpoint/2010/main" val="2885124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16</a:t>
            </a:fld>
            <a:endParaRPr lang="en-US"/>
          </a:p>
        </p:txBody>
      </p:sp>
    </p:spTree>
    <p:extLst>
      <p:ext uri="{BB962C8B-B14F-4D97-AF65-F5344CB8AC3E}">
        <p14:creationId xmlns:p14="http://schemas.microsoft.com/office/powerpoint/2010/main" val="143168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investigates the variables of the Pima Indians Diabetes data set. </a:t>
            </a:r>
          </a:p>
          <a:p>
            <a:r>
              <a:rPr lang="en-US" dirty="0"/>
              <a:t>The purpose of this research is to explore the predictive capabilities of the variables in the Pima Indians Diabetes data set. </a:t>
            </a:r>
          </a:p>
          <a:p>
            <a:r>
              <a:rPr lang="en-US" dirty="0"/>
              <a:t>Determine if data mining can be used to predict diabetes.</a:t>
            </a:r>
          </a:p>
        </p:txBody>
      </p:sp>
      <p:sp>
        <p:nvSpPr>
          <p:cNvPr id="4" name="Slide Number Placeholder 3"/>
          <p:cNvSpPr>
            <a:spLocks noGrp="1"/>
          </p:cNvSpPr>
          <p:nvPr>
            <p:ph type="sldNum" sz="quarter" idx="5"/>
          </p:nvPr>
        </p:nvSpPr>
        <p:spPr/>
        <p:txBody>
          <a:bodyPr/>
          <a:lstStyle/>
          <a:p>
            <a:fld id="{04418B50-D975-42E5-B640-FC728668C9F8}" type="slidenum">
              <a:rPr lang="en-US" smtClean="0"/>
              <a:t>2</a:t>
            </a:fld>
            <a:endParaRPr lang="en-US"/>
          </a:p>
        </p:txBody>
      </p:sp>
    </p:spTree>
    <p:extLst>
      <p:ext uri="{BB962C8B-B14F-4D97-AF65-F5344CB8AC3E}">
        <p14:creationId xmlns:p14="http://schemas.microsoft.com/office/powerpoint/2010/main" val="394570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World’s Health Organization has declared diabetes to be a serious global issue (WHO, 2016). Diabetes Mellitus is one of the top four “priority noncommunicable diseases (NCDs) targeted for action by world leaders” (WHO, 2016, p. 6). Diabetes mellitus “is the leading cause of kidney failure” (Vital Signs, 2018, p. 1). In 2012, diabetes killed 1.5 million people and was associated with an additional “2.2 million deaths, by increasing the risks of cardiovascular and other diseases” (WHO, 2016, p.6). The instances of diabetes in the world population have almost quadrupled “since 1980” (WHO, 2016, p. 6). </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3</a:t>
            </a:fld>
            <a:endParaRPr lang="en-US"/>
          </a:p>
        </p:txBody>
      </p:sp>
    </p:spTree>
    <p:extLst>
      <p:ext uri="{BB962C8B-B14F-4D97-AF65-F5344CB8AC3E}">
        <p14:creationId xmlns:p14="http://schemas.microsoft.com/office/powerpoint/2010/main" val="160194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Type 2 diabetes mellitus is where too much insulin is produced causing the cells to reduce the number of receptors (</a:t>
            </a:r>
            <a:r>
              <a:rPr lang="en-US" sz="1800" dirty="0" err="1">
                <a:effectLst/>
                <a:latin typeface="Calibri" panose="020F0502020204030204" pitchFamily="34" charset="0"/>
                <a:ea typeface="Calibri" panose="020F0502020204030204" pitchFamily="34" charset="0"/>
              </a:rPr>
              <a:t>Klandorf</a:t>
            </a:r>
            <a:r>
              <a:rPr lang="en-US" sz="1800" dirty="0">
                <a:effectLst/>
                <a:latin typeface="Calibri" panose="020F0502020204030204" pitchFamily="34" charset="0"/>
                <a:ea typeface="Calibri" panose="020F0502020204030204" pitchFamily="34" charset="0"/>
              </a:rPr>
              <a:t> &amp; Stark, 2022). The cells become insulin resistant due to the lack of transport receptors. The initial symptoms are less pronounced when compared to type 1 and early detection is difficult (Chang et al., 2022). Therefore, type 2 has been labeled “the silent killer” (</a:t>
            </a:r>
            <a:r>
              <a:rPr lang="en-US" sz="1800" dirty="0" err="1">
                <a:effectLst/>
                <a:latin typeface="Calibri" panose="020F0502020204030204" pitchFamily="34" charset="0"/>
                <a:ea typeface="Calibri" panose="020F0502020204030204" pitchFamily="34" charset="0"/>
              </a:rPr>
              <a:t>Klandorf</a:t>
            </a:r>
            <a:r>
              <a:rPr lang="en-US" sz="1800" dirty="0">
                <a:effectLst/>
                <a:latin typeface="Calibri" panose="020F0502020204030204" pitchFamily="34" charset="0"/>
                <a:ea typeface="Calibri" panose="020F0502020204030204" pitchFamily="34" charset="0"/>
              </a:rPr>
              <a:t> &amp; Stark, 2022, p. 1). Type 2 diabetes does not have a cure, but it is treatable. The advancement of type 2 diabetes mellitus symptoms may be slowed, and kidney failure may be preventable (Chang et al., 2022). However, the difficulty lies in the timing of discovering the condition because it may take a decade to present with symptoms (Abbasi et al., 2016). </a:t>
            </a:r>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4</a:t>
            </a:fld>
            <a:endParaRPr lang="en-US"/>
          </a:p>
        </p:txBody>
      </p:sp>
    </p:spTree>
    <p:extLst>
      <p:ext uri="{BB962C8B-B14F-4D97-AF65-F5344CB8AC3E}">
        <p14:creationId xmlns:p14="http://schemas.microsoft.com/office/powerpoint/2010/main" val="274281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research will use data mining techniques to investigate the variables of the Pima Indians Diabetes data set. Descriptive and predictive analysis will be performed using three different analytical tools.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distribution of the data will be analyzed using Tableau and SAS.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R programming language will be used to clean, partition the data, and to create a classification tree.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train and test model will be compared to one another using sensitivity and specificity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correlation matrix and models will identify what variables can predict diabetes by answering each research question and determine support for hypothesis statements.</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5</a:t>
            </a:fld>
            <a:endParaRPr lang="en-US"/>
          </a:p>
        </p:txBody>
      </p:sp>
    </p:spTree>
    <p:extLst>
      <p:ext uri="{BB962C8B-B14F-4D97-AF65-F5344CB8AC3E}">
        <p14:creationId xmlns:p14="http://schemas.microsoft.com/office/powerpoint/2010/main" val="311341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research seeks to determine what variables in the data set have a correlation and predictive relationship with the outcome variable. Both research questions will explore the nature of the relationship between the independent and dependent variables.</a:t>
            </a:r>
            <a:endParaRPr lang="en-US" sz="1800" dirty="0">
              <a:effectLst/>
              <a:latin typeface="Calibri" panose="020F0502020204030204" pitchFamily="34" charset="0"/>
              <a:ea typeface="Calibri" panose="020F0502020204030204" pitchFamily="34" charset="0"/>
            </a:endParaRPr>
          </a:p>
          <a:p>
            <a:pPr marL="342900" marR="0" lvl="0" indent="-342900">
              <a:lnSpc>
                <a:spcPct val="200000"/>
              </a:lnSpc>
              <a:spcBef>
                <a:spcPts val="0"/>
              </a:spcBef>
              <a:spcAft>
                <a:spcPts val="0"/>
              </a:spcAft>
              <a:buSzPts val="1100"/>
              <a:buFont typeface="Calibri" panose="020F0502020204030204" pitchFamily="34" charset="0"/>
              <a:buAutoNum type="arabi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independent variables have a correlation with the outcome variable?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SzPts val="1100"/>
              <a:buFont typeface="Calibri" panose="020F0502020204030204" pitchFamily="34" charset="0"/>
              <a:buAutoNum type="arabi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independent variables predict the outcome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Hypothesis</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hypotheses questions will investigate the research questions as follows. The first set of hypotheses statements will determine which variables have a correlation with the outcome variable.</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H1: The independent variables will not have a positive correlation coefficient with the dependent outcome variable.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H2: The independent variables will have a positive correlation coefficient with the dependent outcome variable.</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The second set of hypotheses statements will determine if the variables that were found to have a correlation with the outcome variable may be used to predict the outcome variable.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H1:  None of the independent variables will predict the dependent variable.</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H2:  An independent variable will be found to predict the dependent variable. </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6</a:t>
            </a:fld>
            <a:endParaRPr lang="en-US"/>
          </a:p>
        </p:txBody>
      </p:sp>
    </p:spTree>
    <p:extLst>
      <p:ext uri="{BB962C8B-B14F-4D97-AF65-F5344CB8AC3E}">
        <p14:creationId xmlns:p14="http://schemas.microsoft.com/office/powerpoint/2010/main" val="352675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One study states that machine learning has not been accepted within the medical community because “the internal decision-making process” is not trusted (Chang et al., 2022, p 1).</a:t>
            </a:r>
            <a:endParaRPr lang="en-US" sz="1800" dirty="0">
              <a:effectLst/>
              <a:latin typeface="Calibri" panose="020F0502020204030204" pitchFamily="34" charset="0"/>
              <a:ea typeface="Calibri" panose="020F0502020204030204" pitchFamily="34" charset="0"/>
            </a:endParaRPr>
          </a:p>
          <a:p>
            <a:r>
              <a:rPr lang="en-US" sz="1800" dirty="0">
                <a:solidFill>
                  <a:srgbClr val="212121"/>
                </a:solidFill>
                <a:effectLst/>
                <a:latin typeface="Calibri" panose="020F0502020204030204" pitchFamily="34" charset="0"/>
                <a:ea typeface="Calibri" panose="020F0502020204030204" pitchFamily="34" charset="0"/>
              </a:rPr>
              <a:t>To combat the mistrust, the researchers used R coding to examine the Pima Indians diabetes dataset and build models that are easy to interpret. </a:t>
            </a:r>
          </a:p>
          <a:p>
            <a:r>
              <a:rPr lang="en-US" sz="1800" dirty="0">
                <a:solidFill>
                  <a:srgbClr val="212121"/>
                </a:solidFill>
                <a:effectLst/>
                <a:latin typeface="Calibri" panose="020F0502020204030204" pitchFamily="34" charset="0"/>
                <a:ea typeface="Calibri" panose="020F0502020204030204" pitchFamily="34" charset="0"/>
              </a:rPr>
              <a:t>A study from 2023 shows that machine and deep learning methods are beginning to take the lead in research. The techniques Deepa and Kumar used were Support Vector Machine, Artificial Neural Networks, K-nearest neighbor, and logistic regression (Deepa &amp; Kumar,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They found that each model had its merit, and the performance was dependent on the data used. They concluded that future studies need to use “more samples as well as further machine learning and data mining techniques” (Deepa &amp; Kumar, 2023, p.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12121"/>
                </a:solidFill>
                <a:effectLst/>
                <a:latin typeface="Calibri" panose="020F0502020204030204" pitchFamily="34" charset="0"/>
                <a:ea typeface="Calibri" panose="020F0502020204030204" pitchFamily="34" charset="0"/>
              </a:rPr>
              <a:t>Another study noted that there is “an evident gap in research on diabetes with respect to data mining and machine learning” (</a:t>
            </a:r>
            <a:r>
              <a:rPr lang="en-US" sz="1800" dirty="0" err="1">
                <a:solidFill>
                  <a:srgbClr val="212121"/>
                </a:solidFill>
                <a:effectLst/>
                <a:latin typeface="Calibri" panose="020F0502020204030204" pitchFamily="34" charset="0"/>
                <a:ea typeface="Calibri" panose="020F0502020204030204" pitchFamily="34" charset="0"/>
              </a:rPr>
              <a:t>Kavakiotis</a:t>
            </a:r>
            <a:r>
              <a:rPr lang="en-US" sz="1800" dirty="0">
                <a:solidFill>
                  <a:srgbClr val="212121"/>
                </a:solidFill>
                <a:effectLst/>
                <a:latin typeface="Calibri" panose="020F0502020204030204" pitchFamily="34" charset="0"/>
                <a:ea typeface="Calibri" panose="020F0502020204030204" pitchFamily="34" charset="0"/>
              </a:rPr>
              <a:t> et al., 2017, p. 10). </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7</a:t>
            </a:fld>
            <a:endParaRPr lang="en-US"/>
          </a:p>
        </p:txBody>
      </p:sp>
    </p:spTree>
    <p:extLst>
      <p:ext uri="{BB962C8B-B14F-4D97-AF65-F5344CB8AC3E}">
        <p14:creationId xmlns:p14="http://schemas.microsoft.com/office/powerpoint/2010/main" val="198115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data set contains the “diagnostic measurements” that are associated with diabetes mellitus (Kaggle, 2016, p. 1). There are nine variables in the Pima Indians Diabetes dataset. The dataset contains 768 rows that document the variables for each participant in the study that collected the data. All participants in the study “are females at least 21 years old and of Pima Indian heritage” (Kaggle, 2016, p.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Three data mining tools are used to conduct the analysis. SAS and Tableau allow for the visualization of the data distribution. The summary statistics, correlation matrix, classification tree, and confusion matrix were completed using </a:t>
            </a:r>
            <a:r>
              <a:rPr lang="en-US" sz="1800" dirty="0" err="1">
                <a:effectLst/>
                <a:latin typeface="Calibri" panose="020F0502020204030204" pitchFamily="34" charset="0"/>
                <a:ea typeface="Calibri" panose="020F0502020204030204" pitchFamily="34" charset="0"/>
                <a:cs typeface="Calibri" panose="020F0502020204030204" pitchFamily="34" charset="0"/>
              </a:rPr>
              <a:t>Rstudio</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4418B50-D975-42E5-B640-FC728668C9F8}" type="slidenum">
              <a:rPr lang="en-US" smtClean="0"/>
              <a:t>8</a:t>
            </a:fld>
            <a:endParaRPr lang="en-US"/>
          </a:p>
        </p:txBody>
      </p:sp>
    </p:spTree>
    <p:extLst>
      <p:ext uri="{BB962C8B-B14F-4D97-AF65-F5344CB8AC3E}">
        <p14:creationId xmlns:p14="http://schemas.microsoft.com/office/powerpoint/2010/main" val="277078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dictionary was included to provide a description for each variable in the data set. Notice the Outcome variable is a binary data type. The binary, dependent variable is suitable for classification analysis using a decision tree method.</a:t>
            </a:r>
          </a:p>
        </p:txBody>
      </p:sp>
      <p:sp>
        <p:nvSpPr>
          <p:cNvPr id="4" name="Slide Number Placeholder 3"/>
          <p:cNvSpPr>
            <a:spLocks noGrp="1"/>
          </p:cNvSpPr>
          <p:nvPr>
            <p:ph type="sldNum" sz="quarter" idx="5"/>
          </p:nvPr>
        </p:nvSpPr>
        <p:spPr/>
        <p:txBody>
          <a:bodyPr/>
          <a:lstStyle/>
          <a:p>
            <a:fld id="{04418B50-D975-42E5-B640-FC728668C9F8}" type="slidenum">
              <a:rPr lang="en-US" smtClean="0"/>
              <a:t>9</a:t>
            </a:fld>
            <a:endParaRPr lang="en-US"/>
          </a:p>
        </p:txBody>
      </p:sp>
    </p:spTree>
    <p:extLst>
      <p:ext uri="{BB962C8B-B14F-4D97-AF65-F5344CB8AC3E}">
        <p14:creationId xmlns:p14="http://schemas.microsoft.com/office/powerpoint/2010/main" val="54261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6449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0649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5551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1056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10/5/2023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5516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16377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3032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278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7580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9770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10/5/2023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9851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10/5/2023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05219721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uciml/pima-indians-diabetes-database?resource=download" TargetMode="External"/><Relationship Id="rId2" Type="http://schemas.openxmlformats.org/officeDocument/2006/relationships/hyperlink" Target="https://doi.org/10.1007/s00521-022-07049-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d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doi.org/10.1186/s12902-020-00653-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ho.int/publications/i/item/9789241565257" TargetMode="External"/><Relationship Id="rId2" Type="http://schemas.openxmlformats.org/officeDocument/2006/relationships/hyperlink" Target="https://www.cdc.gov/vitalsigns/aian-diabetes/index.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6AA5818-9B37-2550-BD81-25BE289E1B77}"/>
              </a:ext>
            </a:extLst>
          </p:cNvPr>
          <p:cNvSpPr>
            <a:spLocks noGrp="1"/>
          </p:cNvSpPr>
          <p:nvPr>
            <p:ph type="ctrTitle"/>
          </p:nvPr>
        </p:nvSpPr>
        <p:spPr>
          <a:xfrm>
            <a:off x="540000" y="540000"/>
            <a:ext cx="4500561" cy="3899201"/>
          </a:xfrm>
        </p:spPr>
        <p:txBody>
          <a:bodyPr>
            <a:normAutofit/>
          </a:bodyPr>
          <a:lstStyle/>
          <a:p>
            <a:pPr algn="ctr"/>
            <a:r>
              <a:rPr lang="en-US" sz="1800" b="1" dirty="0">
                <a:effectLst/>
                <a:latin typeface="Calibri" panose="020F0502020204030204" pitchFamily="34" charset="0"/>
                <a:ea typeface="Calibri" panose="020F0502020204030204" pitchFamily="34" charset="0"/>
                <a:cs typeface="Calibri" panose="020F0502020204030204" pitchFamily="34" charset="0"/>
              </a:rPr>
              <a:t>Discovering the Predictive Attributes of Diabetes Mellitus in the Pima Indian Population </a:t>
            </a:r>
            <a:br>
              <a:rPr lang="en-US" sz="1800" dirty="0">
                <a:effectLst/>
                <a:latin typeface="Calibri" panose="020F0502020204030204" pitchFamily="34" charset="0"/>
                <a:ea typeface="Calibri" panose="020F0502020204030204" pitchFamily="34" charset="0"/>
              </a:rPr>
            </a:br>
            <a:endParaRPr lang="en-US" dirty="0"/>
          </a:p>
        </p:txBody>
      </p:sp>
      <p:sp>
        <p:nvSpPr>
          <p:cNvPr id="3" name="Subtitle 2">
            <a:extLst>
              <a:ext uri="{FF2B5EF4-FFF2-40B4-BE49-F238E27FC236}">
                <a16:creationId xmlns:a16="http://schemas.microsoft.com/office/drawing/2014/main" id="{6B4E4A3C-9C31-66ED-FC70-319BFB38487E}"/>
              </a:ext>
            </a:extLst>
          </p:cNvPr>
          <p:cNvSpPr>
            <a:spLocks noGrp="1"/>
          </p:cNvSpPr>
          <p:nvPr>
            <p:ph type="subTitle" idx="1"/>
          </p:nvPr>
        </p:nvSpPr>
        <p:spPr>
          <a:xfrm>
            <a:off x="540000" y="4439202"/>
            <a:ext cx="4500561" cy="1869524"/>
          </a:xfrm>
        </p:spPr>
        <p:txBody>
          <a:bodyPr>
            <a:normAutofit fontScale="47500" lnSpcReduction="20000"/>
          </a:bodyPr>
          <a:lstStyle/>
          <a:p>
            <a:pPr marL="0" marR="0" algn="ctr">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Maurica Nez </a:t>
            </a:r>
            <a:endParaRPr lang="en-US" sz="1800" dirty="0">
              <a:effectLst/>
              <a:latin typeface="Calibri" panose="020F0502020204030204" pitchFamily="34" charset="0"/>
              <a:ea typeface="Calibri" panose="020F0502020204030204" pitchFamily="34" charset="0"/>
            </a:endParaRPr>
          </a:p>
          <a:p>
            <a:pPr marL="0" marR="0" algn="ctr">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Colorado State University Global</a:t>
            </a:r>
            <a:endParaRPr lang="en-US" sz="1800" dirty="0">
              <a:effectLst/>
              <a:latin typeface="Calibri" panose="020F0502020204030204" pitchFamily="34" charset="0"/>
              <a:ea typeface="Calibri" panose="020F0502020204030204" pitchFamily="34" charset="0"/>
            </a:endParaRPr>
          </a:p>
          <a:p>
            <a:pPr marL="0" marR="0" algn="ctr">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MIS581: Business Intelligence and Data Analytics</a:t>
            </a:r>
            <a:endParaRPr lang="en-US" sz="1800" dirty="0">
              <a:effectLst/>
              <a:latin typeface="Calibri" panose="020F0502020204030204" pitchFamily="34" charset="0"/>
              <a:ea typeface="Calibri" panose="020F0502020204030204" pitchFamily="34" charset="0"/>
            </a:endParaRPr>
          </a:p>
          <a:p>
            <a:pPr marL="0" marR="0" algn="ctr">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Instructor: Dr. </a:t>
            </a:r>
            <a:r>
              <a:rPr lang="en-US" sz="1800" dirty="0" err="1">
                <a:effectLst/>
                <a:latin typeface="Calibri" panose="020F0502020204030204" pitchFamily="34" charset="0"/>
                <a:ea typeface="Calibri" panose="020F0502020204030204" pitchFamily="34" charset="0"/>
                <a:cs typeface="Calibri" panose="020F0502020204030204" pitchFamily="34" charset="0"/>
              </a:rPr>
              <a:t>Morad</a:t>
            </a:r>
            <a:endParaRPr lang="en-US" sz="1800" dirty="0">
              <a:effectLst/>
              <a:latin typeface="Calibri" panose="020F0502020204030204" pitchFamily="34" charset="0"/>
              <a:ea typeface="Calibri" panose="020F0502020204030204" pitchFamily="34" charset="0"/>
            </a:endParaRPr>
          </a:p>
          <a:p>
            <a:pPr marL="0" marR="0" algn="ctr">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Due Date: 10/8/2023</a:t>
            </a:r>
            <a:endParaRPr lang="en-US" sz="1800" dirty="0">
              <a:effectLst/>
              <a:latin typeface="Calibri" panose="020F0502020204030204" pitchFamily="34" charset="0"/>
              <a:ea typeface="Calibri" panose="020F0502020204030204" pitchFamily="34" charset="0"/>
            </a:endParaRPr>
          </a:p>
          <a:p>
            <a:pPr marL="0" marR="0" algn="ctr">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Module 8: Portfolio Project</a:t>
            </a:r>
            <a:endParaRPr lang="en-US" sz="1800" dirty="0">
              <a:effectLst/>
              <a:latin typeface="Calibri" panose="020F0502020204030204" pitchFamily="34" charset="0"/>
              <a:ea typeface="Calibri" panose="020F0502020204030204" pitchFamily="34" charset="0"/>
            </a:endParaRPr>
          </a:p>
          <a:p>
            <a:pPr algn="ctr"/>
            <a:endParaRPr lang="en-US" dirty="0"/>
          </a:p>
        </p:txBody>
      </p:sp>
      <p:pic>
        <p:nvPicPr>
          <p:cNvPr id="26" name="Picture 25" descr="A web of dots connected">
            <a:extLst>
              <a:ext uri="{FF2B5EF4-FFF2-40B4-BE49-F238E27FC236}">
                <a16:creationId xmlns:a16="http://schemas.microsoft.com/office/drawing/2014/main" id="{667DBEC0-889C-4361-B02E-291FCD82E861}"/>
              </a:ext>
            </a:extLst>
          </p:cNvPr>
          <p:cNvPicPr>
            <a:picLocks noChangeAspect="1"/>
          </p:cNvPicPr>
          <p:nvPr/>
        </p:nvPicPr>
        <p:blipFill rotWithShape="1">
          <a:blip r:embed="rId3"/>
          <a:srcRect l="39393" r="18555" b="1"/>
          <a:stretch/>
        </p:blipFill>
        <p:spPr>
          <a:xfrm>
            <a:off x="5747424" y="10"/>
            <a:ext cx="6444576" cy="6857990"/>
          </a:xfrm>
          <a:prstGeom prst="rect">
            <a:avLst/>
          </a:prstGeom>
        </p:spPr>
      </p:pic>
    </p:spTree>
    <p:extLst>
      <p:ext uri="{BB962C8B-B14F-4D97-AF65-F5344CB8AC3E}">
        <p14:creationId xmlns:p14="http://schemas.microsoft.com/office/powerpoint/2010/main" val="1527704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78D7-8E38-023C-EEF3-441119F83591}"/>
              </a:ext>
            </a:extLst>
          </p:cNvPr>
          <p:cNvSpPr>
            <a:spLocks noGrp="1"/>
          </p:cNvSpPr>
          <p:nvPr>
            <p:ph type="title"/>
          </p:nvPr>
        </p:nvSpPr>
        <p:spPr>
          <a:xfrm>
            <a:off x="540000" y="540000"/>
            <a:ext cx="11101135" cy="909421"/>
          </a:xfrm>
        </p:spPr>
        <p:txBody>
          <a:bodyPr>
            <a:normAutofit fontScale="90000"/>
          </a:bodyPr>
          <a:lstStyle/>
          <a:p>
            <a:pPr algn="ctr"/>
            <a:r>
              <a:rPr lang="en-US" dirty="0"/>
              <a:t>Results</a:t>
            </a:r>
          </a:p>
        </p:txBody>
      </p:sp>
      <p:sp>
        <p:nvSpPr>
          <p:cNvPr id="6" name="Content Placeholder 5">
            <a:extLst>
              <a:ext uri="{FF2B5EF4-FFF2-40B4-BE49-F238E27FC236}">
                <a16:creationId xmlns:a16="http://schemas.microsoft.com/office/drawing/2014/main" id="{B43E0AB0-7D32-808C-D0E9-8C2D024D755F}"/>
              </a:ext>
            </a:extLst>
          </p:cNvPr>
          <p:cNvSpPr>
            <a:spLocks noGrp="1"/>
          </p:cNvSpPr>
          <p:nvPr>
            <p:ph idx="1"/>
          </p:nvPr>
        </p:nvSpPr>
        <p:spPr>
          <a:xfrm>
            <a:off x="540000" y="1449421"/>
            <a:ext cx="11101136" cy="4859303"/>
          </a:xfrm>
        </p:spPr>
        <p:txBody>
          <a:bodyPr/>
          <a:lstStyle/>
          <a:p>
            <a:pPr lvl="8"/>
            <a:r>
              <a:rPr lang="en-US" dirty="0"/>
              <a:t>Summary Statistics</a:t>
            </a:r>
          </a:p>
          <a:p>
            <a:endParaRPr lang="en-US" dirty="0"/>
          </a:p>
          <a:p>
            <a:endParaRPr lang="en-US" dirty="0"/>
          </a:p>
          <a:p>
            <a:pPr marL="810000" lvl="2" indent="0">
              <a:buNone/>
            </a:pPr>
            <a:endParaRPr lang="en-US" dirty="0"/>
          </a:p>
          <a:p>
            <a:pPr marL="810000" lvl="2" indent="0">
              <a:buNone/>
            </a:pPr>
            <a:endParaRPr lang="en-US" dirty="0"/>
          </a:p>
          <a:p>
            <a:pPr marL="810000" lvl="2" indent="0">
              <a:buNone/>
            </a:pPr>
            <a:endParaRPr lang="en-US" dirty="0"/>
          </a:p>
          <a:p>
            <a:pPr lvl="8"/>
            <a:r>
              <a:rPr lang="en-US" dirty="0"/>
              <a:t>Correlation Matrix</a:t>
            </a:r>
          </a:p>
          <a:p>
            <a:endParaRPr lang="en-US" dirty="0"/>
          </a:p>
          <a:p>
            <a:endParaRPr lang="en-US" dirty="0"/>
          </a:p>
          <a:p>
            <a:pPr marL="0" indent="0">
              <a:buNone/>
            </a:pPr>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0E0A504A-666D-B1A5-1E4A-2BBFAC515839}"/>
              </a:ext>
            </a:extLst>
          </p:cNvPr>
          <p:cNvPicPr>
            <a:picLocks noChangeAspect="1"/>
          </p:cNvPicPr>
          <p:nvPr/>
        </p:nvPicPr>
        <p:blipFill>
          <a:blip r:embed="rId3"/>
          <a:stretch>
            <a:fillRect/>
          </a:stretch>
        </p:blipFill>
        <p:spPr>
          <a:xfrm>
            <a:off x="3141371" y="1764462"/>
            <a:ext cx="5898391" cy="195851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C223DFC-44FC-F19A-93AA-F5E4805B015B}"/>
              </a:ext>
            </a:extLst>
          </p:cNvPr>
          <p:cNvPicPr>
            <a:picLocks noChangeAspect="1"/>
          </p:cNvPicPr>
          <p:nvPr/>
        </p:nvPicPr>
        <p:blipFill>
          <a:blip r:embed="rId4"/>
          <a:stretch>
            <a:fillRect/>
          </a:stretch>
        </p:blipFill>
        <p:spPr>
          <a:xfrm>
            <a:off x="3141371" y="4350214"/>
            <a:ext cx="5898391" cy="1958510"/>
          </a:xfrm>
          <a:prstGeom prst="rect">
            <a:avLst/>
          </a:prstGeom>
        </p:spPr>
      </p:pic>
    </p:spTree>
    <p:extLst>
      <p:ext uri="{BB962C8B-B14F-4D97-AF65-F5344CB8AC3E}">
        <p14:creationId xmlns:p14="http://schemas.microsoft.com/office/powerpoint/2010/main" val="267363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47CA-99AC-CC63-1C1E-23F27CDB8CA0}"/>
              </a:ext>
            </a:extLst>
          </p:cNvPr>
          <p:cNvSpPr>
            <a:spLocks noGrp="1"/>
          </p:cNvSpPr>
          <p:nvPr>
            <p:ph type="title"/>
          </p:nvPr>
        </p:nvSpPr>
        <p:spPr/>
        <p:txBody>
          <a:bodyPr/>
          <a:lstStyle/>
          <a:p>
            <a:r>
              <a:rPr lang="en-US"/>
              <a:t>Train Partition Classification Tree</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2AA4B4AE-8FE4-5B47-3F37-59000CC5DA2E}"/>
              </a:ext>
            </a:extLst>
          </p:cNvPr>
          <p:cNvPicPr>
            <a:picLocks noGrp="1" noChangeAspect="1"/>
          </p:cNvPicPr>
          <p:nvPr>
            <p:ph idx="1"/>
          </p:nvPr>
        </p:nvPicPr>
        <p:blipFill>
          <a:blip r:embed="rId3"/>
          <a:stretch>
            <a:fillRect/>
          </a:stretch>
        </p:blipFill>
        <p:spPr>
          <a:xfrm>
            <a:off x="2689996" y="2528888"/>
            <a:ext cx="6800896" cy="3779837"/>
          </a:xfrm>
          <a:prstGeom prst="rect">
            <a:avLst/>
          </a:prstGeom>
        </p:spPr>
      </p:pic>
    </p:spTree>
    <p:extLst>
      <p:ext uri="{BB962C8B-B14F-4D97-AF65-F5344CB8AC3E}">
        <p14:creationId xmlns:p14="http://schemas.microsoft.com/office/powerpoint/2010/main" val="352205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3" name="Rectangle 22">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6" name="Rectangle 25">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4" name="Rectangle 33">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49833AA-A53C-ABE0-346E-6FA545681C5B}"/>
              </a:ext>
            </a:extLst>
          </p:cNvPr>
          <p:cNvSpPr>
            <a:spLocks noGrp="1"/>
          </p:cNvSpPr>
          <p:nvPr>
            <p:ph type="title"/>
          </p:nvPr>
        </p:nvSpPr>
        <p:spPr>
          <a:xfrm>
            <a:off x="540000" y="549276"/>
            <a:ext cx="4500561" cy="4259814"/>
          </a:xfrm>
        </p:spPr>
        <p:txBody>
          <a:bodyPr vert="horz" lIns="91440" tIns="45720" rIns="91440" bIns="45720" rtlCol="0" anchor="b">
            <a:normAutofit/>
          </a:bodyPr>
          <a:lstStyle/>
          <a:p>
            <a:r>
              <a:rPr lang="en-US" sz="6200"/>
              <a:t>Test Partition Classification Tree</a:t>
            </a:r>
          </a:p>
        </p:txBody>
      </p:sp>
      <p:pic>
        <p:nvPicPr>
          <p:cNvPr id="4" name="Content Placeholder 3" descr="A screenshot of a computer&#10;&#10;Description automatically generated">
            <a:extLst>
              <a:ext uri="{FF2B5EF4-FFF2-40B4-BE49-F238E27FC236}">
                <a16:creationId xmlns:a16="http://schemas.microsoft.com/office/drawing/2014/main" id="{B85BFD1C-B6DD-495F-00DA-9CFA7EE4EBAA}"/>
              </a:ext>
            </a:extLst>
          </p:cNvPr>
          <p:cNvPicPr>
            <a:picLocks noGrp="1" noChangeAspect="1"/>
          </p:cNvPicPr>
          <p:nvPr>
            <p:ph idx="1"/>
          </p:nvPr>
        </p:nvPicPr>
        <p:blipFill>
          <a:blip r:embed="rId3"/>
          <a:stretch>
            <a:fillRect/>
          </a:stretch>
        </p:blipFill>
        <p:spPr>
          <a:xfrm>
            <a:off x="5591422" y="1541389"/>
            <a:ext cx="6049714" cy="3765946"/>
          </a:xfrm>
          <a:prstGeom prst="rect">
            <a:avLst/>
          </a:prstGeom>
        </p:spPr>
      </p:pic>
    </p:spTree>
    <p:extLst>
      <p:ext uri="{BB962C8B-B14F-4D97-AF65-F5344CB8AC3E}">
        <p14:creationId xmlns:p14="http://schemas.microsoft.com/office/powerpoint/2010/main" val="400381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3C9B-4DC7-C23D-55B1-4E0984847120}"/>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18613257-ED32-8DFF-7471-D96F4E0A0D49}"/>
              </a:ext>
            </a:extLst>
          </p:cNvPr>
          <p:cNvSpPr>
            <a:spLocks noGrp="1"/>
          </p:cNvSpPr>
          <p:nvPr>
            <p:ph idx="1"/>
          </p:nvPr>
        </p:nvSpPr>
        <p:spPr/>
        <p:txBody>
          <a:bodyPr/>
          <a:lstStyle/>
          <a:p>
            <a:r>
              <a:rPr lang="en-US" dirty="0"/>
              <a:t>The 1</a:t>
            </a:r>
            <a:r>
              <a:rPr lang="en-US" baseline="30000" dirty="0"/>
              <a:t>st</a:t>
            </a:r>
            <a:r>
              <a:rPr lang="en-US" dirty="0"/>
              <a:t> research question is answered. </a:t>
            </a:r>
          </a:p>
          <a:p>
            <a:r>
              <a:rPr lang="en-US" dirty="0"/>
              <a:t>The 1</a:t>
            </a:r>
            <a:r>
              <a:rPr lang="en-US" baseline="30000" dirty="0"/>
              <a:t>st</a:t>
            </a:r>
            <a:r>
              <a:rPr lang="en-US" dirty="0"/>
              <a:t> Null Hypothesis is NOT supported.</a:t>
            </a:r>
          </a:p>
          <a:p>
            <a:r>
              <a:rPr lang="en-US" dirty="0"/>
              <a:t>The 2</a:t>
            </a:r>
            <a:r>
              <a:rPr lang="en-US" baseline="30000" dirty="0"/>
              <a:t>nd</a:t>
            </a:r>
            <a:r>
              <a:rPr lang="en-US" dirty="0"/>
              <a:t> research question is answered.</a:t>
            </a:r>
          </a:p>
          <a:p>
            <a:r>
              <a:rPr lang="en-US" dirty="0"/>
              <a:t>The 2</a:t>
            </a:r>
            <a:r>
              <a:rPr lang="en-US" baseline="30000" dirty="0"/>
              <a:t>nd</a:t>
            </a:r>
            <a:r>
              <a:rPr lang="en-US" dirty="0"/>
              <a:t> Null Hypothesis is NOT supported. </a:t>
            </a:r>
          </a:p>
        </p:txBody>
      </p:sp>
    </p:spTree>
    <p:extLst>
      <p:ext uri="{BB962C8B-B14F-4D97-AF65-F5344CB8AC3E}">
        <p14:creationId xmlns:p14="http://schemas.microsoft.com/office/powerpoint/2010/main" val="383476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DEF9-F930-5A21-BA8F-DFEB48624DE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FC53E8A-C76E-58E5-9FB3-9B640BC57215}"/>
              </a:ext>
            </a:extLst>
          </p:cNvPr>
          <p:cNvSpPr>
            <a:spLocks noGrp="1"/>
          </p:cNvSpPr>
          <p:nvPr>
            <p:ph idx="1"/>
          </p:nvPr>
        </p:nvSpPr>
        <p:spPr/>
        <p:txBody>
          <a:bodyPr/>
          <a:lstStyle/>
          <a:p>
            <a:r>
              <a:rPr lang="en-US" dirty="0"/>
              <a:t>Diabetes research is ongoing due to the complexity of the condition.</a:t>
            </a:r>
          </a:p>
          <a:p>
            <a:r>
              <a:rPr lang="en-US" dirty="0"/>
              <a:t>Data mining provides many opportunities for further research.</a:t>
            </a:r>
          </a:p>
          <a:p>
            <a:pPr lvl="1"/>
            <a:r>
              <a:rPr lang="en-US" dirty="0"/>
              <a:t>Additional data sets, variables, and models may be explored</a:t>
            </a:r>
          </a:p>
          <a:p>
            <a:r>
              <a:rPr lang="en-US" dirty="0"/>
              <a:t>Predictive models are a foundation for developing preventative treatments.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91913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135B-0362-E2CC-16FD-A8CBEAF01BBD}"/>
              </a:ext>
            </a:extLst>
          </p:cNvPr>
          <p:cNvSpPr>
            <a:spLocks noGrp="1"/>
          </p:cNvSpPr>
          <p:nvPr>
            <p:ph type="title"/>
          </p:nvPr>
        </p:nvSpPr>
        <p:spPr>
          <a:xfrm>
            <a:off x="540000" y="540000"/>
            <a:ext cx="11101135" cy="951916"/>
          </a:xfrm>
        </p:spPr>
        <p:txBody>
          <a:bodyPr/>
          <a:lstStyle/>
          <a:p>
            <a:pPr algn="ctr"/>
            <a:r>
              <a:rPr lang="en-US" dirty="0"/>
              <a:t>References</a:t>
            </a:r>
          </a:p>
        </p:txBody>
      </p:sp>
      <p:sp>
        <p:nvSpPr>
          <p:cNvPr id="3" name="Content Placeholder 2">
            <a:extLst>
              <a:ext uri="{FF2B5EF4-FFF2-40B4-BE49-F238E27FC236}">
                <a16:creationId xmlns:a16="http://schemas.microsoft.com/office/drawing/2014/main" id="{4796F983-4E9A-E320-6C7C-F896A804FBBE}"/>
              </a:ext>
            </a:extLst>
          </p:cNvPr>
          <p:cNvSpPr>
            <a:spLocks noGrp="1"/>
          </p:cNvSpPr>
          <p:nvPr>
            <p:ph idx="1"/>
          </p:nvPr>
        </p:nvSpPr>
        <p:spPr>
          <a:xfrm>
            <a:off x="540000" y="1491917"/>
            <a:ext cx="11101136" cy="4816808"/>
          </a:xfrm>
        </p:spPr>
        <p:txBody>
          <a:bodyPr>
            <a:normAutofit fontScale="77500" lnSpcReduction="20000"/>
          </a:bodyPr>
          <a:lstStyle/>
          <a:p>
            <a:pPr marL="0">
              <a:lnSpc>
                <a:spcPct val="200000"/>
              </a:lnSpc>
              <a:spcBef>
                <a:spcPts val="0"/>
              </a:spcBef>
              <a:spcAft>
                <a:spcPts val="800"/>
              </a:spcAft>
            </a:pPr>
            <a:r>
              <a:rPr lang="en-US" sz="1800" dirty="0">
                <a:effectLst/>
                <a:latin typeface="Calibri" panose="020F0502020204030204" pitchFamily="34" charset="0"/>
                <a:ea typeface="Times New Roman" panose="02020603050405020304" pitchFamily="18" charset="0"/>
              </a:rPr>
              <a:t>Abbasi, A., </a:t>
            </a:r>
            <a:r>
              <a:rPr lang="en-US" sz="1800" dirty="0" err="1">
                <a:effectLst/>
                <a:latin typeface="Calibri" panose="020F0502020204030204" pitchFamily="34" charset="0"/>
                <a:ea typeface="Times New Roman" panose="02020603050405020304" pitchFamily="18" charset="0"/>
              </a:rPr>
              <a:t>Sahlqvist</a:t>
            </a:r>
            <a:r>
              <a:rPr lang="en-US" sz="1800" dirty="0">
                <a:effectLst/>
                <a:latin typeface="Calibri" panose="020F0502020204030204" pitchFamily="34" charset="0"/>
                <a:ea typeface="Times New Roman" panose="02020603050405020304" pitchFamily="18" charset="0"/>
              </a:rPr>
              <a:t>, A.-S., Lotta, L., Brosnan, J. M., </a:t>
            </a:r>
            <a:r>
              <a:rPr lang="en-US" sz="1800" dirty="0" err="1">
                <a:effectLst/>
                <a:latin typeface="Calibri" panose="020F0502020204030204" pitchFamily="34" charset="0"/>
                <a:ea typeface="Times New Roman" panose="02020603050405020304" pitchFamily="18" charset="0"/>
              </a:rPr>
              <a:t>Vollenweider</a:t>
            </a:r>
            <a:r>
              <a:rPr lang="en-US" sz="1800" dirty="0">
                <a:effectLst/>
                <a:latin typeface="Calibri" panose="020F0502020204030204" pitchFamily="34" charset="0"/>
                <a:ea typeface="Times New Roman" panose="02020603050405020304" pitchFamily="18" charset="0"/>
              </a:rPr>
              <a:t>, P., </a:t>
            </a:r>
            <a:r>
              <a:rPr lang="en-US" sz="1800" dirty="0" err="1">
                <a:effectLst/>
                <a:latin typeface="Calibri" panose="020F0502020204030204" pitchFamily="34" charset="0"/>
                <a:ea typeface="Times New Roman" panose="02020603050405020304" pitchFamily="18" charset="0"/>
              </a:rPr>
              <a:t>Giabbanelli</a:t>
            </a:r>
            <a:r>
              <a:rPr lang="en-US" sz="1800" dirty="0">
                <a:effectLst/>
                <a:latin typeface="Calibri" panose="020F0502020204030204" pitchFamily="34" charset="0"/>
                <a:ea typeface="Times New Roman" panose="02020603050405020304" pitchFamily="18" charset="0"/>
              </a:rPr>
              <a:t>, P., Nunez, D. J., Waterworth, D., Scott, R. A.,	</a:t>
            </a:r>
            <a:r>
              <a:rPr lang="en-US" sz="1800" dirty="0" err="1">
                <a:effectLst/>
                <a:latin typeface="Calibri" panose="020F0502020204030204" pitchFamily="34" charset="0"/>
                <a:ea typeface="Times New Roman" panose="02020603050405020304" pitchFamily="18" charset="0"/>
              </a:rPr>
              <a:t>Langenberg</a:t>
            </a:r>
            <a:r>
              <a:rPr lang="en-US" sz="1800" dirty="0">
                <a:effectLst/>
                <a:latin typeface="Calibri" panose="020F0502020204030204" pitchFamily="34" charset="0"/>
                <a:ea typeface="Times New Roman" panose="02020603050405020304" pitchFamily="18" charset="0"/>
              </a:rPr>
              <a:t>, C., &amp; Wareham, N. J. (2016). A Systematic Review of Biomarkers and Risk of Incident Type 2 Diabetes: An Overview	of Epidemiological, Prediction and </a:t>
            </a:r>
            <a:r>
              <a:rPr lang="en-US" sz="1800" dirty="0" err="1">
                <a:effectLst/>
                <a:latin typeface="Calibri" panose="020F0502020204030204" pitchFamily="34" charset="0"/>
                <a:ea typeface="Times New Roman" panose="02020603050405020304" pitchFamily="18" charset="0"/>
              </a:rPr>
              <a:t>Aetiological</a:t>
            </a:r>
            <a:r>
              <a:rPr lang="en-US" sz="1800" dirty="0">
                <a:effectLst/>
                <a:latin typeface="Calibri" panose="020F0502020204030204" pitchFamily="34" charset="0"/>
                <a:ea typeface="Times New Roman" panose="02020603050405020304" pitchFamily="18" charset="0"/>
              </a:rPr>
              <a:t> Research Literature. </a:t>
            </a:r>
            <a:r>
              <a:rPr lang="en-US" sz="1800" i="1" dirty="0" err="1">
                <a:effectLst/>
                <a:latin typeface="Calibri" panose="020F0502020204030204" pitchFamily="34" charset="0"/>
                <a:ea typeface="Times New Roman" panose="02020603050405020304" pitchFamily="18" charset="0"/>
              </a:rPr>
              <a:t>PLoS</a:t>
            </a:r>
            <a:r>
              <a:rPr lang="en-US" sz="1800" i="1" dirty="0">
                <a:effectLst/>
                <a:latin typeface="Calibri" panose="020F0502020204030204" pitchFamily="34" charset="0"/>
                <a:ea typeface="Times New Roman" panose="02020603050405020304" pitchFamily="18" charset="0"/>
              </a:rPr>
              <a:t> ONE</a:t>
            </a:r>
            <a:r>
              <a:rPr lang="en-US" sz="1800" dirty="0">
                <a:effectLst/>
                <a:latin typeface="Calibri" panose="020F0502020204030204" pitchFamily="34" charset="0"/>
                <a:ea typeface="Times New Roman" panose="02020603050405020304" pitchFamily="18" charset="0"/>
              </a:rPr>
              <a:t>, </a:t>
            </a:r>
            <a:r>
              <a:rPr lang="en-US" sz="1800" i="1" dirty="0">
                <a:effectLst/>
                <a:latin typeface="Calibri" panose="020F0502020204030204" pitchFamily="34" charset="0"/>
                <a:ea typeface="Times New Roman" panose="02020603050405020304" pitchFamily="18" charset="0"/>
              </a:rPr>
              <a:t>11</a:t>
            </a:r>
            <a:r>
              <a:rPr lang="en-US" sz="1800" dirty="0">
                <a:effectLst/>
                <a:latin typeface="Calibri" panose="020F0502020204030204" pitchFamily="34" charset="0"/>
                <a:ea typeface="Times New Roman" panose="02020603050405020304" pitchFamily="18" charset="0"/>
              </a:rPr>
              <a:t>(10), 120.	https://doi.org/10.1371/journal.pone.0163721</a:t>
            </a:r>
            <a:endParaRPr lang="en-US" sz="1800" dirty="0">
              <a:effectLst/>
              <a:latin typeface="Times New Roman" panose="02020603050405020304" pitchFamily="18" charset="0"/>
              <a:ea typeface="Times New Roman" panose="02020603050405020304" pitchFamily="18" charset="0"/>
            </a:endParaRPr>
          </a:p>
          <a:p>
            <a:pPr marL="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Chang, V., Bailey, J., Xu, Q. A., &amp; Sun, Z. (2022). Pima Indians diabetes mellitus classification based on	machine learning (ML)	algorithms. </a:t>
            </a:r>
            <a:r>
              <a:rPr lang="en-US" sz="1800" i="1" dirty="0">
                <a:effectLst/>
                <a:latin typeface="Calibri" panose="020F0502020204030204" pitchFamily="34" charset="0"/>
                <a:ea typeface="Calibri" panose="020F0502020204030204" pitchFamily="34" charset="0"/>
                <a:cs typeface="Calibri" panose="020F0502020204030204" pitchFamily="34" charset="0"/>
              </a:rPr>
              <a:t>Neural computing &amp; applications</a:t>
            </a:r>
            <a:r>
              <a:rPr lang="en-US" sz="1800" dirty="0">
                <a:effectLst/>
                <a:latin typeface="Calibri" panose="020F0502020204030204" pitchFamily="34" charset="0"/>
                <a:ea typeface="Calibri" panose="020F0502020204030204" pitchFamily="34" charset="0"/>
                <a:cs typeface="Calibri" panose="020F0502020204030204" pitchFamily="34" charset="0"/>
              </a:rPr>
              <a:t>, 1–17. Advance online publication. </a:t>
            </a:r>
            <a:r>
              <a:rPr lang="en-US" sz="1800" u="sng"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https://doi.org/10.1007/s00521-022-07049-z</a:t>
            </a:r>
            <a:endParaRPr lang="en-US" sz="1800" dirty="0">
              <a:effectLst/>
              <a:latin typeface="Calibri" panose="020F0502020204030204" pitchFamily="34" charset="0"/>
              <a:ea typeface="Calibri" panose="020F0502020204030204" pitchFamily="34" charset="0"/>
            </a:endParaRPr>
          </a:p>
          <a:p>
            <a:pPr marL="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Deepa, K., &amp; </a:t>
            </a:r>
            <a:r>
              <a:rPr lang="en-US" sz="1800" dirty="0" err="1">
                <a:effectLst/>
                <a:latin typeface="Calibri" panose="020F0502020204030204" pitchFamily="34" charset="0"/>
                <a:ea typeface="Calibri" panose="020F0502020204030204" pitchFamily="34" charset="0"/>
                <a:cs typeface="Calibri" panose="020F0502020204030204" pitchFamily="34" charset="0"/>
              </a:rPr>
              <a:t>Ranjeeth</a:t>
            </a:r>
            <a:r>
              <a:rPr lang="en-US" sz="1800" dirty="0">
                <a:effectLst/>
                <a:latin typeface="Calibri" panose="020F0502020204030204" pitchFamily="34" charset="0"/>
                <a:ea typeface="Calibri" panose="020F0502020204030204" pitchFamily="34" charset="0"/>
                <a:cs typeface="Calibri" panose="020F0502020204030204" pitchFamily="34" charset="0"/>
              </a:rPr>
              <a:t> Kumar, C. (2023). Early diagnosis of diabetes mellitus using data mining and machine learning	techniques. </a:t>
            </a:r>
            <a:r>
              <a:rPr lang="en-US" sz="1800" i="1" dirty="0">
                <a:effectLst/>
                <a:latin typeface="Calibri" panose="020F0502020204030204" pitchFamily="34" charset="0"/>
                <a:ea typeface="Calibri" panose="020F0502020204030204" pitchFamily="34" charset="0"/>
                <a:cs typeface="Calibri" panose="020F0502020204030204" pitchFamily="34" charset="0"/>
              </a:rPr>
              <a:t>Journal of Intelligent &amp; Fuzzy Systems, 44</a:t>
            </a:r>
            <a:r>
              <a:rPr lang="en-US" sz="1800" dirty="0">
                <a:effectLst/>
                <a:latin typeface="Calibri" panose="020F0502020204030204" pitchFamily="34" charset="0"/>
                <a:ea typeface="Calibri" panose="020F0502020204030204" pitchFamily="34" charset="0"/>
                <a:cs typeface="Calibri" panose="020F0502020204030204" pitchFamily="34" charset="0"/>
              </a:rPr>
              <a:t>(3), 3999–4011.	https://doi.org/10.3233/JIFS-222574 </a:t>
            </a:r>
            <a:endParaRPr lang="en-US" sz="1800" dirty="0">
              <a:effectLst/>
              <a:latin typeface="Calibri" panose="020F0502020204030204" pitchFamily="34" charset="0"/>
              <a:ea typeface="Calibri" panose="020F0502020204030204" pitchFamily="34" charset="0"/>
            </a:endParaRPr>
          </a:p>
          <a:p>
            <a:pPr marL="0">
              <a:lnSpc>
                <a:spcPct val="200000"/>
              </a:lnSpc>
              <a:spcBef>
                <a:spcPts val="0"/>
              </a:spcBef>
              <a:spcAft>
                <a:spcPts val="800"/>
              </a:spcAft>
            </a:pPr>
            <a:r>
              <a:rPr lang="en-US" sz="1800" spc="10" dirty="0">
                <a:effectLst/>
                <a:latin typeface="Calibri" panose="020F0502020204030204" pitchFamily="34" charset="0"/>
                <a:ea typeface="Calibri" panose="020F0502020204030204" pitchFamily="34" charset="0"/>
                <a:cs typeface="Calibri" panose="020F0502020204030204" pitchFamily="34" charset="0"/>
              </a:rPr>
              <a:t>Kaggle. (2016). Pima Indians Diabetes Data Set. Retrieved from </a:t>
            </a:r>
            <a:r>
              <a:rPr lang="en-US" sz="1800" u="sng" spc="10" dirty="0">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https://www.kaggle.com/datasets/uciml/pima-indians-diabetes</a:t>
            </a:r>
            <a:r>
              <a:rPr lang="en-US" dirty="0">
                <a:hlinkClick r:id="rId3">
                  <a:extLst>
                    <a:ext uri="{A12FA001-AC4F-418D-AE19-62706E023703}">
                      <ahyp:hlinkClr xmlns:ahyp="http://schemas.microsoft.com/office/drawing/2018/hyperlinkcolor" val="tx"/>
                    </a:ext>
                  </a:extLst>
                </a:hlinkClick>
              </a:rPr>
              <a:t>	</a:t>
            </a:r>
            <a:r>
              <a:rPr lang="en-US" sz="1800" u="sng" spc="10" dirty="0" err="1">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database?resource</a:t>
            </a:r>
            <a:r>
              <a:rPr lang="en-US" sz="1800" u="sng" spc="10" dirty="0">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=download</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24589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C6342-F47C-9D35-F5FF-B7496AE9B26E}"/>
              </a:ext>
            </a:extLst>
          </p:cNvPr>
          <p:cNvSpPr>
            <a:spLocks noGrp="1"/>
          </p:cNvSpPr>
          <p:nvPr>
            <p:ph idx="4294967295"/>
          </p:nvPr>
        </p:nvSpPr>
        <p:spPr>
          <a:xfrm>
            <a:off x="577516" y="385012"/>
            <a:ext cx="10523872" cy="6472988"/>
          </a:xfrm>
        </p:spPr>
        <p:txBody>
          <a:bodyPr>
            <a:normAutofit fontScale="85000" lnSpcReduction="10000"/>
          </a:bodyPr>
          <a:lstStyle/>
          <a:p>
            <a:pPr marL="0">
              <a:lnSpc>
                <a:spcPct val="200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Kavakiotis</a:t>
            </a:r>
            <a:r>
              <a:rPr lang="en-US" sz="1800" dirty="0">
                <a:effectLst/>
                <a:latin typeface="Calibri" panose="020F0502020204030204" pitchFamily="34" charset="0"/>
                <a:ea typeface="Calibri" panose="020F0502020204030204" pitchFamily="34" charset="0"/>
                <a:cs typeface="Calibri" panose="020F0502020204030204" pitchFamily="34" charset="0"/>
              </a:rPr>
              <a:t>, I., </a:t>
            </a:r>
            <a:r>
              <a:rPr lang="en-US" sz="1800" dirty="0" err="1">
                <a:effectLst/>
                <a:latin typeface="Calibri" panose="020F0502020204030204" pitchFamily="34" charset="0"/>
                <a:ea typeface="Calibri" panose="020F0502020204030204" pitchFamily="34" charset="0"/>
                <a:cs typeface="Calibri" panose="020F0502020204030204" pitchFamily="34" charset="0"/>
              </a:rPr>
              <a:t>Tsave</a:t>
            </a:r>
            <a:r>
              <a:rPr lang="en-US" sz="1800" dirty="0">
                <a:effectLst/>
                <a:latin typeface="Calibri" panose="020F0502020204030204" pitchFamily="34" charset="0"/>
                <a:ea typeface="Calibri" panose="020F0502020204030204" pitchFamily="34" charset="0"/>
                <a:cs typeface="Calibri" panose="020F0502020204030204" pitchFamily="34" charset="0"/>
              </a:rPr>
              <a:t>, O., </a:t>
            </a:r>
            <a:r>
              <a:rPr lang="en-US" sz="1800" dirty="0" err="1">
                <a:effectLst/>
                <a:latin typeface="Calibri" panose="020F0502020204030204" pitchFamily="34" charset="0"/>
                <a:ea typeface="Calibri" panose="020F0502020204030204" pitchFamily="34" charset="0"/>
                <a:cs typeface="Calibri" panose="020F0502020204030204" pitchFamily="34" charset="0"/>
              </a:rPr>
              <a:t>Salifoglou</a:t>
            </a:r>
            <a:r>
              <a:rPr lang="en-US" sz="1800" dirty="0">
                <a:effectLst/>
                <a:latin typeface="Calibri" panose="020F0502020204030204" pitchFamily="34" charset="0"/>
                <a:ea typeface="Calibri" panose="020F0502020204030204" pitchFamily="34" charset="0"/>
                <a:cs typeface="Calibri" panose="020F0502020204030204" pitchFamily="34" charset="0"/>
              </a:rPr>
              <a:t>, A., </a:t>
            </a:r>
            <a:r>
              <a:rPr lang="en-US" sz="1800" dirty="0" err="1">
                <a:effectLst/>
                <a:latin typeface="Calibri" panose="020F0502020204030204" pitchFamily="34" charset="0"/>
                <a:ea typeface="Calibri" panose="020F0502020204030204" pitchFamily="34" charset="0"/>
                <a:cs typeface="Calibri" panose="020F0502020204030204" pitchFamily="34" charset="0"/>
              </a:rPr>
              <a:t>Maglaveras</a:t>
            </a:r>
            <a:r>
              <a:rPr lang="en-US" sz="1800" dirty="0">
                <a:effectLst/>
                <a:latin typeface="Calibri" panose="020F0502020204030204" pitchFamily="34" charset="0"/>
                <a:ea typeface="Calibri" panose="020F0502020204030204" pitchFamily="34" charset="0"/>
                <a:cs typeface="Calibri" panose="020F0502020204030204" pitchFamily="34" charset="0"/>
              </a:rPr>
              <a:t>, N., </a:t>
            </a:r>
            <a:r>
              <a:rPr lang="en-US" sz="1800" dirty="0" err="1">
                <a:effectLst/>
                <a:latin typeface="Calibri" panose="020F0502020204030204" pitchFamily="34" charset="0"/>
                <a:ea typeface="Calibri" panose="020F0502020204030204" pitchFamily="34" charset="0"/>
                <a:cs typeface="Calibri" panose="020F0502020204030204" pitchFamily="34" charset="0"/>
              </a:rPr>
              <a:t>Vlahavas</a:t>
            </a:r>
            <a:r>
              <a:rPr lang="en-US" sz="1800" dirty="0">
                <a:effectLst/>
                <a:latin typeface="Calibri" panose="020F0502020204030204" pitchFamily="34" charset="0"/>
                <a:ea typeface="Calibri" panose="020F0502020204030204" pitchFamily="34" charset="0"/>
                <a:cs typeface="Calibri" panose="020F0502020204030204" pitchFamily="34" charset="0"/>
              </a:rPr>
              <a:t>, I., &amp; </a:t>
            </a:r>
            <a:r>
              <a:rPr lang="en-US" sz="1800" dirty="0" err="1">
                <a:effectLst/>
                <a:latin typeface="Calibri" panose="020F0502020204030204" pitchFamily="34" charset="0"/>
                <a:ea typeface="Calibri" panose="020F0502020204030204" pitchFamily="34" charset="0"/>
                <a:cs typeface="Calibri" panose="020F0502020204030204" pitchFamily="34" charset="0"/>
              </a:rPr>
              <a:t>Chouvarda</a:t>
            </a:r>
            <a:r>
              <a:rPr lang="en-US" sz="1800" dirty="0">
                <a:effectLst/>
                <a:latin typeface="Calibri" panose="020F0502020204030204" pitchFamily="34" charset="0"/>
                <a:ea typeface="Calibri" panose="020F0502020204030204" pitchFamily="34" charset="0"/>
                <a:cs typeface="Calibri" panose="020F0502020204030204" pitchFamily="34" charset="0"/>
              </a:rPr>
              <a:t>, I. (2017). Machine Learning and Data	Mining Methods in Diabetes Research. </a:t>
            </a:r>
            <a:r>
              <a:rPr lang="en-US" sz="1800" i="1" dirty="0">
                <a:effectLst/>
                <a:latin typeface="Calibri" panose="020F0502020204030204" pitchFamily="34" charset="0"/>
                <a:ea typeface="Calibri" panose="020F0502020204030204" pitchFamily="34" charset="0"/>
                <a:cs typeface="Calibri" panose="020F0502020204030204" pitchFamily="34" charset="0"/>
              </a:rPr>
              <a:t>Computational and Structural Biotechnology Journal</a:t>
            </a:r>
            <a:r>
              <a:rPr lang="en-US" sz="1800" dirty="0">
                <a:effectLst/>
                <a:latin typeface="Calibri" panose="020F0502020204030204" pitchFamily="34" charset="0"/>
                <a:ea typeface="Calibri" panose="020F0502020204030204" pitchFamily="34" charset="0"/>
                <a:cs typeface="Calibri" panose="020F0502020204030204" pitchFamily="34" charset="0"/>
              </a:rPr>
              <a:t>, 15, 104–116.	https://doi.org/10.1016/j.csbj.2016.12.005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Klandorf</a:t>
            </a:r>
            <a:r>
              <a:rPr lang="en-US" sz="1800" dirty="0">
                <a:effectLst/>
                <a:latin typeface="Calibri" panose="020F0502020204030204" pitchFamily="34" charset="0"/>
                <a:ea typeface="Calibri" panose="020F0502020204030204" pitchFamily="34" charset="0"/>
                <a:cs typeface="Calibri" panose="020F0502020204030204" pitchFamily="34" charset="0"/>
              </a:rPr>
              <a:t>, H., Stark, S. W., (2022). Diabetes mellitus. Magill’s Medical Guide (Online Edition).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https://eds</a:t>
            </a:r>
            <a:r>
              <a:rPr lang="en-US" sz="1800" dirty="0">
                <a:effectLst/>
                <a:latin typeface="Calibri" panose="020F0502020204030204" pitchFamily="34" charset="0"/>
                <a:ea typeface="Calibri" panose="020F0502020204030204" pitchFamily="34" charset="0"/>
                <a:cs typeface="Calibri" panose="020F0502020204030204" pitchFamily="34" charset="0"/>
              </a:rPr>
              <a:t>s 	ebscohost.com.csuglobal.idm.oclc.org/eds/detail/detail?vid=1&amp;sid=</a:t>
            </a:r>
            <a:endParaRPr lang="en-US" sz="1800" dirty="0">
              <a:effectLst/>
              <a:latin typeface="Calibri" panose="020F0502020204030204" pitchFamily="34" charset="0"/>
              <a:ea typeface="Calibri" panose="020F0502020204030204" pitchFamily="34" charset="0"/>
            </a:endParaRPr>
          </a:p>
          <a:p>
            <a:pPr marL="0" marR="0" indent="0">
              <a:lnSpc>
                <a:spcPct val="20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3d6f0d06-8b3d-402aa0a7980652984094%40redis&amp;bdata=JnNpdGU9ZWRzLWxpdmU%3d#AN=</a:t>
            </a:r>
            <a:endParaRPr lang="en-US" sz="1800" dirty="0">
              <a:effectLst/>
              <a:latin typeface="Calibri" panose="020F0502020204030204" pitchFamily="34" charset="0"/>
              <a:ea typeface="Calibri" panose="020F0502020204030204" pitchFamily="34" charset="0"/>
            </a:endParaRPr>
          </a:p>
          <a:p>
            <a:pPr marL="0" marR="0" indent="0">
              <a:lnSpc>
                <a:spcPct val="20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86194054&amp;db=</a:t>
            </a:r>
            <a:r>
              <a:rPr lang="en-US" sz="1800" dirty="0" err="1">
                <a:effectLst/>
                <a:latin typeface="Calibri" panose="020F0502020204030204" pitchFamily="34" charset="0"/>
                <a:ea typeface="Calibri" panose="020F0502020204030204" pitchFamily="34" charset="0"/>
                <a:cs typeface="Calibri" panose="020F0502020204030204" pitchFamily="34" charset="0"/>
              </a:rPr>
              <a:t>ers</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Long, J., Yang, Z., Wang, L., Han, Y., Peng, C., Yan, C., &amp; Yan, D. (2020). Metabolite biomarkers of type 2 diabetes mellitus	and pre-diabetes: a systematic review and meta-analysis. </a:t>
            </a:r>
            <a:r>
              <a:rPr lang="en-US" sz="1800" i="1" dirty="0">
                <a:effectLst/>
                <a:latin typeface="Calibri" panose="020F0502020204030204" pitchFamily="34" charset="0"/>
                <a:ea typeface="Calibri" panose="020F0502020204030204" pitchFamily="34" charset="0"/>
                <a:cs typeface="Calibri" panose="020F0502020204030204" pitchFamily="34" charset="0"/>
              </a:rPr>
              <a:t>BMC endocrine disorders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i="1" dirty="0">
                <a:effectLst/>
                <a:latin typeface="Calibri" panose="020F0502020204030204" pitchFamily="34" charset="0"/>
                <a:ea typeface="Calibri" panose="020F0502020204030204" pitchFamily="34" charset="0"/>
                <a:cs typeface="Calibri" panose="020F0502020204030204" pitchFamily="34" charset="0"/>
              </a:rPr>
              <a:t>20</a:t>
            </a:r>
            <a:r>
              <a:rPr lang="en-US" sz="1800" dirty="0">
                <a:effectLst/>
                <a:latin typeface="Calibri" panose="020F0502020204030204" pitchFamily="34" charset="0"/>
                <a:ea typeface="Calibri" panose="020F0502020204030204" pitchFamily="34" charset="0"/>
                <a:cs typeface="Calibri" panose="020F0502020204030204" pitchFamily="34" charset="0"/>
              </a:rPr>
              <a:t>(1), 174.	</a:t>
            </a:r>
            <a:r>
              <a:rPr lang="en-US" sz="1800" u="sng" dirty="0">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https://doi.org/10.1186/s12902-020-00653-x</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rPr>
              <a:t>Luo, X., Sun, J., Pan, H., Zhou, D., Huang, P., Tang, J., Shi, R., Ye, H., Zhao, Y., &amp; Zhang, A. (2023).	Establishment and	health management application of a prediction model for high-risk complication combination of type 2 diabetes	mellitus based on data mining. </a:t>
            </a:r>
            <a:r>
              <a:rPr lang="en-US" sz="1800" i="1" dirty="0" err="1">
                <a:effectLst/>
                <a:latin typeface="Calibri" panose="020F0502020204030204" pitchFamily="34" charset="0"/>
                <a:ea typeface="Calibri" panose="020F0502020204030204" pitchFamily="34" charset="0"/>
              </a:rPr>
              <a:t>PLoS</a:t>
            </a:r>
            <a:r>
              <a:rPr lang="en-US" sz="1800" i="1" dirty="0">
                <a:effectLst/>
                <a:latin typeface="Calibri" panose="020F0502020204030204" pitchFamily="34" charset="0"/>
                <a:ea typeface="Calibri" panose="020F0502020204030204" pitchFamily="34" charset="0"/>
              </a:rPr>
              <a:t> ONE, 17</a:t>
            </a:r>
            <a:r>
              <a:rPr lang="en-US" sz="1800" dirty="0">
                <a:effectLst/>
                <a:latin typeface="Calibri" panose="020F0502020204030204" pitchFamily="34" charset="0"/>
                <a:ea typeface="Calibri" panose="020F0502020204030204" pitchFamily="34" charset="0"/>
              </a:rPr>
              <a:t>(8), 118. https://doi.org/10.1371/journal.pone.0289749</a:t>
            </a:r>
          </a:p>
          <a:p>
            <a:endParaRPr lang="en-US" dirty="0"/>
          </a:p>
        </p:txBody>
      </p:sp>
    </p:spTree>
    <p:extLst>
      <p:ext uri="{BB962C8B-B14F-4D97-AF65-F5344CB8AC3E}">
        <p14:creationId xmlns:p14="http://schemas.microsoft.com/office/powerpoint/2010/main" val="67076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E3AAC3-CF43-21AA-FD8E-6FEFD74B83C1}"/>
              </a:ext>
            </a:extLst>
          </p:cNvPr>
          <p:cNvSpPr txBox="1"/>
          <p:nvPr/>
        </p:nvSpPr>
        <p:spPr>
          <a:xfrm>
            <a:off x="397042" y="1154339"/>
            <a:ext cx="8743949" cy="2887329"/>
          </a:xfrm>
          <a:prstGeom prst="rect">
            <a:avLst/>
          </a:prstGeom>
          <a:noFill/>
        </p:spPr>
        <p:txBody>
          <a:bodyPr wrap="square">
            <a:spAutoFit/>
          </a:bodyPr>
          <a:lstStyle/>
          <a:p>
            <a:pPr marL="285750" marR="0" indent="-285750">
              <a:lnSpc>
                <a:spcPct val="20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Vital Signs. (2018). Native Americans with Diabetes: Better diabetes care cand decrease	kidney</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disease. </a:t>
            </a:r>
            <a:r>
              <a:rPr lang="en-US" sz="1800" i="1" dirty="0">
                <a:effectLst/>
                <a:latin typeface="Calibri" panose="020F0502020204030204" pitchFamily="34" charset="0"/>
                <a:ea typeface="Calibri" panose="020F0502020204030204" pitchFamily="34" charset="0"/>
                <a:cs typeface="Calibri" panose="020F0502020204030204" pitchFamily="34" charset="0"/>
              </a:rPr>
              <a:t>Centers for Disease Control and Prevention. </a:t>
            </a:r>
            <a:r>
              <a:rPr lang="en-US" sz="1800" dirty="0">
                <a:effectLst/>
                <a:latin typeface="Calibri" panose="020F0502020204030204" pitchFamily="34" charset="0"/>
                <a:ea typeface="Calibri" panose="020F0502020204030204" pitchFamily="34" charset="0"/>
                <a:cs typeface="Calibri" panose="020F0502020204030204" pitchFamily="34" charset="0"/>
              </a:rPr>
              <a:t>Retrieved from	</a:t>
            </a:r>
            <a:r>
              <a:rPr lang="en-US" sz="1800" u="sng"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https://www.cdc.gov/vitalsigns/aian-diabetes/index.html</a:t>
            </a:r>
            <a:endParaRPr lang="en-US" sz="1800" dirty="0">
              <a:effectLst/>
              <a:latin typeface="Calibri" panose="020F0502020204030204" pitchFamily="34" charset="0"/>
              <a:ea typeface="Calibri" panose="020F0502020204030204" pitchFamily="34" charset="0"/>
            </a:endParaRPr>
          </a:p>
          <a:p>
            <a:pPr marL="285750" marR="0" indent="-285750">
              <a:lnSpc>
                <a:spcPct val="20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Worlds Health Organization. (2016). </a:t>
            </a:r>
            <a:r>
              <a:rPr lang="en-US" sz="1800" i="1" dirty="0">
                <a:effectLst/>
                <a:latin typeface="Calibri" panose="020F0502020204030204" pitchFamily="34" charset="0"/>
                <a:ea typeface="Calibri" panose="020F0502020204030204" pitchFamily="34" charset="0"/>
                <a:cs typeface="Calibri" panose="020F0502020204030204" pitchFamily="34" charset="0"/>
              </a:rPr>
              <a:t>Global Report on Diabetes.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u="sng" dirty="0">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https://www.who.int/publications/i/item/9789241565257</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773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4867-E107-8F94-7D05-50FBBCC80422}"/>
              </a:ext>
            </a:extLst>
          </p:cNvPr>
          <p:cNvSpPr>
            <a:spLocks noGrp="1"/>
          </p:cNvSpPr>
          <p:nvPr>
            <p:ph type="title"/>
          </p:nvPr>
        </p:nvSpPr>
        <p:spPr>
          <a:xfrm>
            <a:off x="540000" y="540000"/>
            <a:ext cx="11101135" cy="1120358"/>
          </a:xfrm>
        </p:spPr>
        <p:txBody>
          <a:bodyPr>
            <a:normAutofit/>
          </a:bodyPr>
          <a:lstStyle/>
          <a:p>
            <a:pPr algn="ctr"/>
            <a:r>
              <a:rPr lang="en-US" dirty="0"/>
              <a:t>Purpose</a:t>
            </a:r>
          </a:p>
        </p:txBody>
      </p:sp>
      <p:sp>
        <p:nvSpPr>
          <p:cNvPr id="3" name="Content Placeholder 2">
            <a:extLst>
              <a:ext uri="{FF2B5EF4-FFF2-40B4-BE49-F238E27FC236}">
                <a16:creationId xmlns:a16="http://schemas.microsoft.com/office/drawing/2014/main" id="{425373E3-547B-0D91-932E-38AADBD45EA1}"/>
              </a:ext>
            </a:extLst>
          </p:cNvPr>
          <p:cNvSpPr>
            <a:spLocks noGrp="1"/>
          </p:cNvSpPr>
          <p:nvPr>
            <p:ph idx="1"/>
          </p:nvPr>
        </p:nvSpPr>
        <p:spPr>
          <a:xfrm>
            <a:off x="540000" y="1958392"/>
            <a:ext cx="11101136" cy="4359608"/>
          </a:xfrm>
        </p:spPr>
        <p:txBody>
          <a:bodyPr/>
          <a:lstStyle/>
          <a:p>
            <a:r>
              <a:rPr lang="en-US" dirty="0"/>
              <a:t>Explore the variables of the Pima Indians Diabetes data set.</a:t>
            </a:r>
          </a:p>
          <a:p>
            <a:r>
              <a:rPr lang="en-US" dirty="0"/>
              <a:t>Is it possible to predict diabetes?</a:t>
            </a:r>
          </a:p>
          <a:p>
            <a:pPr marL="0" indent="0">
              <a:buNone/>
            </a:pPr>
            <a:endParaRPr lang="en-US" dirty="0"/>
          </a:p>
          <a:p>
            <a:endParaRPr lang="en-US" dirty="0"/>
          </a:p>
        </p:txBody>
      </p:sp>
    </p:spTree>
    <p:extLst>
      <p:ext uri="{BB962C8B-B14F-4D97-AF65-F5344CB8AC3E}">
        <p14:creationId xmlns:p14="http://schemas.microsoft.com/office/powerpoint/2010/main" val="243429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DFC2-FFD5-EBE6-4F64-1323714A1D1C}"/>
              </a:ext>
            </a:extLst>
          </p:cNvPr>
          <p:cNvSpPr>
            <a:spLocks noGrp="1"/>
          </p:cNvSpPr>
          <p:nvPr>
            <p:ph type="title"/>
          </p:nvPr>
        </p:nvSpPr>
        <p:spPr/>
        <p:txBody>
          <a:bodyPr/>
          <a:lstStyle/>
          <a:p>
            <a:pPr algn="ctr"/>
            <a:r>
              <a:rPr lang="en-US" dirty="0"/>
              <a:t>Why research diabetes?</a:t>
            </a:r>
          </a:p>
        </p:txBody>
      </p:sp>
      <p:sp>
        <p:nvSpPr>
          <p:cNvPr id="3" name="Content Placeholder 2">
            <a:extLst>
              <a:ext uri="{FF2B5EF4-FFF2-40B4-BE49-F238E27FC236}">
                <a16:creationId xmlns:a16="http://schemas.microsoft.com/office/drawing/2014/main" id="{5EEA9C6F-1858-B318-77A2-C2243A69B7B3}"/>
              </a:ext>
            </a:extLst>
          </p:cNvPr>
          <p:cNvSpPr>
            <a:spLocks noGrp="1"/>
          </p:cNvSpPr>
          <p:nvPr>
            <p:ph idx="1"/>
          </p:nvPr>
        </p:nvSpPr>
        <p:spPr/>
        <p:txBody>
          <a:bodyPr/>
          <a:lstStyle/>
          <a:p>
            <a:r>
              <a:rPr lang="en-US" dirty="0"/>
              <a:t>Global killer</a:t>
            </a:r>
          </a:p>
          <a:p>
            <a:r>
              <a:rPr lang="en-US" dirty="0"/>
              <a:t>Top four priority diseases to research</a:t>
            </a:r>
          </a:p>
          <a:p>
            <a:r>
              <a:rPr lang="en-US" dirty="0"/>
              <a:t>Leading cause of kidney failure</a:t>
            </a:r>
          </a:p>
          <a:p>
            <a:r>
              <a:rPr lang="en-US" dirty="0"/>
              <a:t>Increases risk of cardiovascular disease</a:t>
            </a:r>
          </a:p>
          <a:p>
            <a:pPr marL="0" indent="0">
              <a:buNone/>
            </a:pPr>
            <a:endParaRPr lang="en-US" dirty="0"/>
          </a:p>
          <a:p>
            <a:endParaRPr lang="en-US" dirty="0"/>
          </a:p>
        </p:txBody>
      </p:sp>
    </p:spTree>
    <p:extLst>
      <p:ext uri="{BB962C8B-B14F-4D97-AF65-F5344CB8AC3E}">
        <p14:creationId xmlns:p14="http://schemas.microsoft.com/office/powerpoint/2010/main" val="106405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5054-5C4F-22E0-9F73-B795B8A7DF48}"/>
              </a:ext>
            </a:extLst>
          </p:cNvPr>
          <p:cNvSpPr>
            <a:spLocks noGrp="1"/>
          </p:cNvSpPr>
          <p:nvPr>
            <p:ph type="title"/>
          </p:nvPr>
        </p:nvSpPr>
        <p:spPr/>
        <p:txBody>
          <a:bodyPr/>
          <a:lstStyle/>
          <a:p>
            <a:r>
              <a:rPr lang="en-US" dirty="0"/>
              <a:t>What is Diabetes?</a:t>
            </a:r>
          </a:p>
        </p:txBody>
      </p:sp>
      <p:sp>
        <p:nvSpPr>
          <p:cNvPr id="3" name="Content Placeholder 2">
            <a:extLst>
              <a:ext uri="{FF2B5EF4-FFF2-40B4-BE49-F238E27FC236}">
                <a16:creationId xmlns:a16="http://schemas.microsoft.com/office/drawing/2014/main" id="{5077538F-2983-94E9-0500-E119C14E1873}"/>
              </a:ext>
            </a:extLst>
          </p:cNvPr>
          <p:cNvSpPr>
            <a:spLocks noGrp="1"/>
          </p:cNvSpPr>
          <p:nvPr>
            <p:ph idx="1"/>
          </p:nvPr>
        </p:nvSpPr>
        <p:spPr/>
        <p:txBody>
          <a:bodyPr/>
          <a:lstStyle/>
          <a:p>
            <a:r>
              <a:rPr lang="en-US" dirty="0"/>
              <a:t>Too much insulin causes cells to become insulin resistant</a:t>
            </a:r>
          </a:p>
          <a:p>
            <a:r>
              <a:rPr lang="en-US" dirty="0"/>
              <a:t>Early detection is difficult</a:t>
            </a:r>
          </a:p>
          <a:p>
            <a:pPr lvl="1"/>
            <a:r>
              <a:rPr lang="en-US" dirty="0"/>
              <a:t>The silent killer</a:t>
            </a:r>
          </a:p>
          <a:p>
            <a:pPr lvl="1"/>
            <a:r>
              <a:rPr lang="en-US" dirty="0"/>
              <a:t>Symptoms may take a decade to diagnose</a:t>
            </a:r>
          </a:p>
          <a:p>
            <a:r>
              <a:rPr lang="en-US" dirty="0"/>
              <a:t>Results in kidney failure</a:t>
            </a:r>
          </a:p>
          <a:p>
            <a:pPr lvl="1"/>
            <a:r>
              <a:rPr lang="en-US" dirty="0"/>
              <a:t>May be preventable if caught early!</a:t>
            </a:r>
          </a:p>
        </p:txBody>
      </p:sp>
    </p:spTree>
    <p:extLst>
      <p:ext uri="{BB962C8B-B14F-4D97-AF65-F5344CB8AC3E}">
        <p14:creationId xmlns:p14="http://schemas.microsoft.com/office/powerpoint/2010/main" val="20812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03C9-4A83-E08B-7FFD-CE1A95F0B81E}"/>
              </a:ext>
            </a:extLst>
          </p:cNvPr>
          <p:cNvSpPr>
            <a:spLocks noGrp="1"/>
          </p:cNvSpPr>
          <p:nvPr>
            <p:ph type="title"/>
          </p:nvPr>
        </p:nvSpPr>
        <p:spPr>
          <a:xfrm>
            <a:off x="540000" y="540000"/>
            <a:ext cx="11101135" cy="967958"/>
          </a:xfrm>
        </p:spPr>
        <p:txBody>
          <a:bodyPr/>
          <a:lstStyle/>
          <a:p>
            <a:pPr algn="ctr"/>
            <a:r>
              <a:rPr lang="en-US" dirty="0"/>
              <a:t>Overview of Study</a:t>
            </a:r>
          </a:p>
        </p:txBody>
      </p:sp>
      <p:sp>
        <p:nvSpPr>
          <p:cNvPr id="3" name="Content Placeholder 2">
            <a:extLst>
              <a:ext uri="{FF2B5EF4-FFF2-40B4-BE49-F238E27FC236}">
                <a16:creationId xmlns:a16="http://schemas.microsoft.com/office/drawing/2014/main" id="{18B1BFE4-3B21-1AE6-D674-D7B61834856E}"/>
              </a:ext>
            </a:extLst>
          </p:cNvPr>
          <p:cNvSpPr>
            <a:spLocks noGrp="1"/>
          </p:cNvSpPr>
          <p:nvPr>
            <p:ph idx="1"/>
          </p:nvPr>
        </p:nvSpPr>
        <p:spPr>
          <a:xfrm>
            <a:off x="540000" y="1668379"/>
            <a:ext cx="11101136" cy="4640345"/>
          </a:xfrm>
        </p:spPr>
        <p:txBody>
          <a:bodyPr/>
          <a:lstStyle/>
          <a:p>
            <a:r>
              <a:rPr lang="en-US" dirty="0"/>
              <a:t>Data mining techniques </a:t>
            </a:r>
          </a:p>
          <a:p>
            <a:pPr lvl="1"/>
            <a:r>
              <a:rPr lang="en-US" dirty="0"/>
              <a:t>Pima Indians Diabetes data set </a:t>
            </a:r>
          </a:p>
          <a:p>
            <a:pPr lvl="1"/>
            <a:r>
              <a:rPr lang="en-US" dirty="0"/>
              <a:t>Clean data set for analysis</a:t>
            </a:r>
          </a:p>
          <a:p>
            <a:pPr lvl="1"/>
            <a:r>
              <a:rPr lang="en-US" dirty="0"/>
              <a:t>R, SAS, and Tableau</a:t>
            </a:r>
          </a:p>
          <a:p>
            <a:r>
              <a:rPr lang="en-US" dirty="0"/>
              <a:t>Descriptive and predictive analysis</a:t>
            </a:r>
          </a:p>
          <a:p>
            <a:pPr lvl="1"/>
            <a:r>
              <a:rPr lang="en-US" dirty="0"/>
              <a:t>Summary statistics</a:t>
            </a:r>
          </a:p>
          <a:p>
            <a:pPr lvl="1"/>
            <a:r>
              <a:rPr lang="en-US" dirty="0"/>
              <a:t>Correlation Matrix</a:t>
            </a:r>
          </a:p>
          <a:p>
            <a:pPr lvl="1"/>
            <a:r>
              <a:rPr lang="en-US" dirty="0"/>
              <a:t>Classification Tree</a:t>
            </a:r>
          </a:p>
          <a:p>
            <a:pPr lvl="1"/>
            <a:r>
              <a:rPr lang="en-US" dirty="0"/>
              <a:t>Confusion table </a:t>
            </a:r>
          </a:p>
          <a:p>
            <a:pPr lvl="1"/>
            <a:endParaRPr lang="en-US" dirty="0"/>
          </a:p>
        </p:txBody>
      </p:sp>
    </p:spTree>
    <p:extLst>
      <p:ext uri="{BB962C8B-B14F-4D97-AF65-F5344CB8AC3E}">
        <p14:creationId xmlns:p14="http://schemas.microsoft.com/office/powerpoint/2010/main" val="204970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222-9F6C-AE0B-B65A-936DD4A58F86}"/>
              </a:ext>
            </a:extLst>
          </p:cNvPr>
          <p:cNvSpPr>
            <a:spLocks noGrp="1"/>
          </p:cNvSpPr>
          <p:nvPr>
            <p:ph type="title"/>
          </p:nvPr>
        </p:nvSpPr>
        <p:spPr>
          <a:xfrm>
            <a:off x="540000" y="540000"/>
            <a:ext cx="11101135" cy="1176505"/>
          </a:xfrm>
        </p:spPr>
        <p:txBody>
          <a:bodyPr/>
          <a:lstStyle/>
          <a:p>
            <a:pPr algn="ctr"/>
            <a:r>
              <a:rPr lang="en-US" dirty="0"/>
              <a:t>Research Questions &amp; Hypothesis</a:t>
            </a:r>
          </a:p>
        </p:txBody>
      </p:sp>
      <p:sp>
        <p:nvSpPr>
          <p:cNvPr id="3" name="Content Placeholder 2">
            <a:extLst>
              <a:ext uri="{FF2B5EF4-FFF2-40B4-BE49-F238E27FC236}">
                <a16:creationId xmlns:a16="http://schemas.microsoft.com/office/drawing/2014/main" id="{CF7109E2-FFF8-8708-231F-F40148D7B164}"/>
              </a:ext>
            </a:extLst>
          </p:cNvPr>
          <p:cNvSpPr>
            <a:spLocks noGrp="1"/>
          </p:cNvSpPr>
          <p:nvPr>
            <p:ph idx="1"/>
          </p:nvPr>
        </p:nvSpPr>
        <p:spPr>
          <a:xfrm>
            <a:off x="540000" y="1716505"/>
            <a:ext cx="11101136" cy="4592219"/>
          </a:xfrm>
        </p:spPr>
        <p:txBody>
          <a:bodyPr>
            <a:normAutofit/>
          </a:bodyPr>
          <a:lstStyle/>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What independent variables have a correlation with the outcome variable? </a:t>
            </a:r>
          </a:p>
          <a:p>
            <a:pPr marL="450000" lvl="1">
              <a:lnSpc>
                <a:spcPct val="200000"/>
              </a:lnSpc>
              <a:spcBef>
                <a:spcPts val="0"/>
              </a:spcBef>
            </a:pPr>
            <a:r>
              <a:rPr lang="en-US" dirty="0">
                <a:effectLst/>
                <a:latin typeface="Calibri" panose="020F0502020204030204" pitchFamily="34" charset="0"/>
                <a:ea typeface="Calibri" panose="020F0502020204030204" pitchFamily="34" charset="0"/>
                <a:cs typeface="Calibri" panose="020F0502020204030204" pitchFamily="34" charset="0"/>
              </a:rPr>
              <a:t> H1: The independent variables will not have a positive correlation coefficient with the dependent outcome variable. </a:t>
            </a:r>
            <a:endParaRPr lang="en-US" dirty="0">
              <a:effectLst/>
              <a:latin typeface="Calibri" panose="020F0502020204030204" pitchFamily="34" charset="0"/>
              <a:ea typeface="Calibri" panose="020F0502020204030204" pitchFamily="34" charset="0"/>
            </a:endParaRPr>
          </a:p>
          <a:p>
            <a:pPr marL="450000" lvl="1">
              <a:lnSpc>
                <a:spcPct val="200000"/>
              </a:lnSpc>
              <a:spcBef>
                <a:spcPts val="0"/>
              </a:spcBef>
            </a:pPr>
            <a:r>
              <a:rPr lang="en-US" dirty="0">
                <a:effectLst/>
                <a:latin typeface="Calibri" panose="020F0502020204030204" pitchFamily="34" charset="0"/>
                <a:ea typeface="Calibri" panose="020F0502020204030204" pitchFamily="34" charset="0"/>
                <a:cs typeface="Calibri" panose="020F0502020204030204" pitchFamily="34" charset="0"/>
              </a:rPr>
              <a:t>H2: The independent variables will have a positive correlation coefficient with the dependent outcome variable.</a:t>
            </a:r>
            <a:endParaRPr lang="en-US" dirty="0">
              <a:effectLst/>
              <a:latin typeface="Calibri" panose="020F0502020204030204" pitchFamily="34" charset="0"/>
              <a:ea typeface="Calibri" panose="020F0502020204030204" pitchFamily="34" charset="0"/>
            </a:endParaRP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What independent variables predict the outcome variable?</a:t>
            </a:r>
          </a:p>
          <a:p>
            <a:pPr marL="450000" lvl="1">
              <a:lnSpc>
                <a:spcPct val="200000"/>
              </a:lnSpc>
              <a:spcBef>
                <a:spcPts val="0"/>
              </a:spcBef>
            </a:pPr>
            <a:r>
              <a:rPr lang="en-US" dirty="0">
                <a:effectLst/>
                <a:latin typeface="Calibri" panose="020F0502020204030204" pitchFamily="34" charset="0"/>
                <a:ea typeface="Calibri" panose="020F0502020204030204" pitchFamily="34" charset="0"/>
                <a:cs typeface="Calibri" panose="020F0502020204030204" pitchFamily="34" charset="0"/>
              </a:rPr>
              <a:t>H1:  None of the independent variables will predict the dependent variable.</a:t>
            </a:r>
            <a:endParaRPr lang="en-US" dirty="0">
              <a:effectLst/>
              <a:latin typeface="Calibri" panose="020F0502020204030204" pitchFamily="34" charset="0"/>
              <a:ea typeface="Calibri" panose="020F0502020204030204" pitchFamily="34" charset="0"/>
            </a:endParaRPr>
          </a:p>
          <a:p>
            <a:pPr marL="450000" lvl="1">
              <a:lnSpc>
                <a:spcPct val="200000"/>
              </a:lnSpc>
              <a:spcBef>
                <a:spcPts val="0"/>
              </a:spcBef>
            </a:pPr>
            <a:r>
              <a:rPr lang="en-US" dirty="0">
                <a:effectLst/>
                <a:latin typeface="Calibri" panose="020F0502020204030204" pitchFamily="34" charset="0"/>
                <a:ea typeface="Calibri" panose="020F0502020204030204" pitchFamily="34" charset="0"/>
                <a:cs typeface="Calibri" panose="020F0502020204030204" pitchFamily="34" charset="0"/>
              </a:rPr>
              <a:t>H2:  An independent variable will be found to predict the dependent variable. </a:t>
            </a:r>
            <a:endParaRPr lang="en-US"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8274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8F1E-3150-9F4B-32F8-BE3933701045}"/>
              </a:ext>
            </a:extLst>
          </p:cNvPr>
          <p:cNvSpPr>
            <a:spLocks noGrp="1"/>
          </p:cNvSpPr>
          <p:nvPr>
            <p:ph type="title"/>
          </p:nvPr>
        </p:nvSpPr>
        <p:spPr>
          <a:xfrm>
            <a:off x="540000" y="540000"/>
            <a:ext cx="11101135" cy="1000042"/>
          </a:xfrm>
        </p:spPr>
        <p:txBody>
          <a:bodyPr/>
          <a:lstStyle/>
          <a:p>
            <a:pPr algn="ctr"/>
            <a:r>
              <a:rPr lang="en-US" dirty="0"/>
              <a:t>Literature Review</a:t>
            </a:r>
          </a:p>
        </p:txBody>
      </p:sp>
      <p:sp>
        <p:nvSpPr>
          <p:cNvPr id="3" name="Content Placeholder 2">
            <a:extLst>
              <a:ext uri="{FF2B5EF4-FFF2-40B4-BE49-F238E27FC236}">
                <a16:creationId xmlns:a16="http://schemas.microsoft.com/office/drawing/2014/main" id="{4E18E600-F8B5-372C-14FE-7480E690A3AB}"/>
              </a:ext>
            </a:extLst>
          </p:cNvPr>
          <p:cNvSpPr>
            <a:spLocks noGrp="1"/>
          </p:cNvSpPr>
          <p:nvPr>
            <p:ph idx="1"/>
          </p:nvPr>
        </p:nvSpPr>
        <p:spPr>
          <a:xfrm>
            <a:off x="540000" y="1540043"/>
            <a:ext cx="11101136" cy="4768682"/>
          </a:xfrm>
        </p:spPr>
        <p:txBody>
          <a:bodyPr/>
          <a:lstStyle/>
          <a:p>
            <a:r>
              <a:rPr lang="en-US" dirty="0"/>
              <a:t>Diabetes research is incorporating data mining </a:t>
            </a:r>
          </a:p>
          <a:p>
            <a:pPr lvl="1"/>
            <a:r>
              <a:rPr lang="en-US" dirty="0"/>
              <a:t>Medical community hasn’t trusted the research </a:t>
            </a:r>
          </a:p>
          <a:p>
            <a:pPr lvl="1"/>
            <a:r>
              <a:rPr lang="en-US" dirty="0"/>
              <a:t>Create easy to interpret models</a:t>
            </a:r>
          </a:p>
          <a:p>
            <a:r>
              <a:rPr lang="en-US" dirty="0"/>
              <a:t>Successful models include Artificial Neural Networks, K-nearest neighbor, logistic regression, Naïve Bayes</a:t>
            </a:r>
          </a:p>
          <a:p>
            <a:r>
              <a:rPr lang="en-US" dirty="0"/>
              <a:t>Each model provides insight &amp; the performance is dependent on the data</a:t>
            </a:r>
          </a:p>
          <a:p>
            <a:r>
              <a:rPr lang="en-US" dirty="0"/>
              <a:t>More studies are required and encouraged</a:t>
            </a:r>
          </a:p>
          <a:p>
            <a:pPr marL="0" indent="0">
              <a:buNone/>
            </a:pPr>
            <a:endParaRPr lang="en-US" dirty="0"/>
          </a:p>
          <a:p>
            <a:endParaRPr lang="en-US" dirty="0"/>
          </a:p>
          <a:p>
            <a:pPr lvl="1"/>
            <a:endParaRPr lang="en-US" dirty="0"/>
          </a:p>
        </p:txBody>
      </p:sp>
    </p:spTree>
    <p:extLst>
      <p:ext uri="{BB962C8B-B14F-4D97-AF65-F5344CB8AC3E}">
        <p14:creationId xmlns:p14="http://schemas.microsoft.com/office/powerpoint/2010/main" val="142558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A3A8-2B28-0CFC-7543-870FCD5056D1}"/>
              </a:ext>
            </a:extLst>
          </p:cNvPr>
          <p:cNvSpPr>
            <a:spLocks noGrp="1"/>
          </p:cNvSpPr>
          <p:nvPr>
            <p:ph type="title"/>
          </p:nvPr>
        </p:nvSpPr>
        <p:spPr>
          <a:xfrm>
            <a:off x="540000" y="540000"/>
            <a:ext cx="11101135" cy="1304842"/>
          </a:xfrm>
        </p:spPr>
        <p:txBody>
          <a:bodyPr/>
          <a:lstStyle/>
          <a:p>
            <a:pPr algn="ctr"/>
            <a:r>
              <a:rPr lang="en-US" dirty="0"/>
              <a:t>Research Design &amp; Methods</a:t>
            </a:r>
          </a:p>
        </p:txBody>
      </p:sp>
      <p:sp>
        <p:nvSpPr>
          <p:cNvPr id="3" name="Content Placeholder 2">
            <a:extLst>
              <a:ext uri="{FF2B5EF4-FFF2-40B4-BE49-F238E27FC236}">
                <a16:creationId xmlns:a16="http://schemas.microsoft.com/office/drawing/2014/main" id="{4818E479-307E-AF18-912F-A647326DFABF}"/>
              </a:ext>
            </a:extLst>
          </p:cNvPr>
          <p:cNvSpPr>
            <a:spLocks noGrp="1"/>
          </p:cNvSpPr>
          <p:nvPr>
            <p:ph idx="1"/>
          </p:nvPr>
        </p:nvSpPr>
        <p:spPr>
          <a:xfrm>
            <a:off x="540000" y="2133601"/>
            <a:ext cx="11101136" cy="4175124"/>
          </a:xfrm>
        </p:spPr>
        <p:txBody>
          <a:bodyPr/>
          <a:lstStyle/>
          <a:p>
            <a:r>
              <a:rPr lang="en-US" dirty="0"/>
              <a:t>The Pima Indians Diabetes data set</a:t>
            </a:r>
          </a:p>
          <a:p>
            <a:r>
              <a:rPr lang="en-US" dirty="0"/>
              <a:t>Contains “diagnostic measurements”</a:t>
            </a:r>
          </a:p>
          <a:p>
            <a:pPr lvl="1"/>
            <a:r>
              <a:rPr lang="en-US" dirty="0"/>
              <a:t>9 variables</a:t>
            </a:r>
          </a:p>
          <a:p>
            <a:pPr lvl="1"/>
            <a:r>
              <a:rPr lang="en-US" dirty="0"/>
              <a:t>768 rows</a:t>
            </a:r>
          </a:p>
          <a:p>
            <a:r>
              <a:rPr lang="en-US" dirty="0"/>
              <a:t>Tools used:</a:t>
            </a:r>
          </a:p>
          <a:p>
            <a:pPr lvl="1"/>
            <a:r>
              <a:rPr lang="en-US" dirty="0"/>
              <a:t>RStudio</a:t>
            </a:r>
          </a:p>
          <a:p>
            <a:pPr lvl="1"/>
            <a:r>
              <a:rPr lang="en-US" dirty="0"/>
              <a:t>SAS</a:t>
            </a:r>
          </a:p>
          <a:p>
            <a:pPr lvl="1"/>
            <a:r>
              <a:rPr lang="en-US" dirty="0"/>
              <a:t>Tableau</a:t>
            </a:r>
          </a:p>
          <a:p>
            <a:pPr lvl="1"/>
            <a:endParaRPr lang="en-US" dirty="0"/>
          </a:p>
          <a:p>
            <a:pPr lvl="1"/>
            <a:endParaRPr lang="en-US" dirty="0"/>
          </a:p>
          <a:p>
            <a:endParaRPr lang="en-US" dirty="0"/>
          </a:p>
        </p:txBody>
      </p:sp>
    </p:spTree>
    <p:extLst>
      <p:ext uri="{BB962C8B-B14F-4D97-AF65-F5344CB8AC3E}">
        <p14:creationId xmlns:p14="http://schemas.microsoft.com/office/powerpoint/2010/main" val="162972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1E3-CD93-9BF9-6A3A-C10D38A99F69}"/>
              </a:ext>
            </a:extLst>
          </p:cNvPr>
          <p:cNvSpPr>
            <a:spLocks noGrp="1"/>
          </p:cNvSpPr>
          <p:nvPr>
            <p:ph type="title"/>
          </p:nvPr>
        </p:nvSpPr>
        <p:spPr/>
        <p:txBody>
          <a:bodyPr/>
          <a:lstStyle/>
          <a:p>
            <a:r>
              <a:rPr lang="en-US" dirty="0"/>
              <a:t>Data Dictionary</a:t>
            </a:r>
          </a:p>
        </p:txBody>
      </p:sp>
      <p:pic>
        <p:nvPicPr>
          <p:cNvPr id="4" name="Content Placeholder 3" descr="A table of medical data&#10;&#10;Description automatically generated">
            <a:extLst>
              <a:ext uri="{FF2B5EF4-FFF2-40B4-BE49-F238E27FC236}">
                <a16:creationId xmlns:a16="http://schemas.microsoft.com/office/drawing/2014/main" id="{6177876D-3E59-1CE1-F81D-51800499AADE}"/>
              </a:ext>
            </a:extLst>
          </p:cNvPr>
          <p:cNvPicPr>
            <a:picLocks noGrp="1" noChangeAspect="1"/>
          </p:cNvPicPr>
          <p:nvPr>
            <p:ph idx="1"/>
          </p:nvPr>
        </p:nvPicPr>
        <p:blipFill>
          <a:blip r:embed="rId3"/>
          <a:stretch>
            <a:fillRect/>
          </a:stretch>
        </p:blipFill>
        <p:spPr>
          <a:xfrm>
            <a:off x="3449885" y="2903621"/>
            <a:ext cx="5281118" cy="2441095"/>
          </a:xfrm>
          <a:prstGeom prst="rect">
            <a:avLst/>
          </a:prstGeom>
        </p:spPr>
      </p:pic>
    </p:spTree>
    <p:extLst>
      <p:ext uri="{BB962C8B-B14F-4D97-AF65-F5344CB8AC3E}">
        <p14:creationId xmlns:p14="http://schemas.microsoft.com/office/powerpoint/2010/main" val="2319643487"/>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3963</TotalTime>
  <Words>2587</Words>
  <Application>Microsoft Office PowerPoint</Application>
  <PresentationFormat>Widescreen</PresentationFormat>
  <Paragraphs>156</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Bell MT</vt:lpstr>
      <vt:lpstr>Calibri</vt:lpstr>
      <vt:lpstr>Times New Roman</vt:lpstr>
      <vt:lpstr>GlowVTI</vt:lpstr>
      <vt:lpstr>Discovering the Predictive Attributes of Diabetes Mellitus in the Pima Indian Population  </vt:lpstr>
      <vt:lpstr>Purpose</vt:lpstr>
      <vt:lpstr>Why research diabetes?</vt:lpstr>
      <vt:lpstr>What is Diabetes?</vt:lpstr>
      <vt:lpstr>Overview of Study</vt:lpstr>
      <vt:lpstr>Research Questions &amp; Hypothesis</vt:lpstr>
      <vt:lpstr>Literature Review</vt:lpstr>
      <vt:lpstr>Research Design &amp; Methods</vt:lpstr>
      <vt:lpstr>Data Dictionary</vt:lpstr>
      <vt:lpstr>Results</vt:lpstr>
      <vt:lpstr>Train Partition Classification Tree</vt:lpstr>
      <vt:lpstr>Test Partition Classification Tree</vt:lpstr>
      <vt:lpstr>Discussion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the Predictive Attributes of Diabetes Mellitus in the Pima Indian Population  </dc:title>
  <dc:creator>Maurica Nez</dc:creator>
  <cp:lastModifiedBy>Maurica Nez</cp:lastModifiedBy>
  <cp:revision>10</cp:revision>
  <dcterms:created xsi:type="dcterms:W3CDTF">2023-10-05T22:00:20Z</dcterms:created>
  <dcterms:modified xsi:type="dcterms:W3CDTF">2023-10-08T16:03:33Z</dcterms:modified>
</cp:coreProperties>
</file>