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2" autoAdjust="0"/>
    <p:restoredTop sz="94627" autoAdjust="0"/>
  </p:normalViewPr>
  <p:slideViewPr>
    <p:cSldViewPr snapToGrid="0">
      <p:cViewPr varScale="1">
        <p:scale>
          <a:sx n="73" d="100"/>
          <a:sy n="73" d="100"/>
        </p:scale>
        <p:origin x="762" y="66"/>
      </p:cViewPr>
      <p:guideLst/>
    </p:cSldViewPr>
  </p:slideViewPr>
  <p:outlineViewPr>
    <p:cViewPr>
      <p:scale>
        <a:sx n="33" d="100"/>
        <a:sy n="33" d="100"/>
      </p:scale>
      <p:origin x="0" y="-564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5B97B-B493-4893-8DB4-A39F87D8378A}" type="datetimeFigureOut">
              <a:rPr lang="en-US" smtClean="0"/>
              <a:t>5/16/2016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A83B8-2ADD-447D-8094-BEFBE835C76A}" type="slidenum">
              <a:rPr lang="en-US" smtClean="0"/>
              <a:t>‹#›</a:t>
            </a:fld>
            <a:endParaRPr lang="en-US"/>
          </a:p>
        </p:txBody>
      </p:sp>
    </p:spTree>
    <p:extLst>
      <p:ext uri="{BB962C8B-B14F-4D97-AF65-F5344CB8AC3E}">
        <p14:creationId xmlns:p14="http://schemas.microsoft.com/office/powerpoint/2010/main" val="3488296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157726-C5BB-48DE-9FCA-C30D5894FAA2}"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0BFD4-0555-46D1-A701-151140EAAEAE}" type="slidenum">
              <a:rPr lang="en-US" smtClean="0"/>
              <a:t>‹#›</a:t>
            </a:fld>
            <a:endParaRPr lang="en-US"/>
          </a:p>
        </p:txBody>
      </p:sp>
    </p:spTree>
    <p:extLst>
      <p:ext uri="{BB962C8B-B14F-4D97-AF65-F5344CB8AC3E}">
        <p14:creationId xmlns:p14="http://schemas.microsoft.com/office/powerpoint/2010/main" val="571459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157726-C5BB-48DE-9FCA-C30D5894FAA2}"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0BFD4-0555-46D1-A701-151140EAAEAE}" type="slidenum">
              <a:rPr lang="en-US" smtClean="0"/>
              <a:t>‹#›</a:t>
            </a:fld>
            <a:endParaRPr lang="en-US"/>
          </a:p>
        </p:txBody>
      </p:sp>
    </p:spTree>
    <p:extLst>
      <p:ext uri="{BB962C8B-B14F-4D97-AF65-F5344CB8AC3E}">
        <p14:creationId xmlns:p14="http://schemas.microsoft.com/office/powerpoint/2010/main" val="286907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157726-C5BB-48DE-9FCA-C30D5894FAA2}"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0BFD4-0555-46D1-A701-151140EAAEAE}" type="slidenum">
              <a:rPr lang="en-US" smtClean="0"/>
              <a:t>‹#›</a:t>
            </a:fld>
            <a:endParaRPr lang="en-US"/>
          </a:p>
        </p:txBody>
      </p:sp>
    </p:spTree>
    <p:extLst>
      <p:ext uri="{BB962C8B-B14F-4D97-AF65-F5344CB8AC3E}">
        <p14:creationId xmlns:p14="http://schemas.microsoft.com/office/powerpoint/2010/main" val="1318349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157726-C5BB-48DE-9FCA-C30D5894FAA2}"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0BFD4-0555-46D1-A701-151140EAAEAE}" type="slidenum">
              <a:rPr lang="en-US" smtClean="0"/>
              <a:t>‹#›</a:t>
            </a:fld>
            <a:endParaRPr lang="en-US"/>
          </a:p>
        </p:txBody>
      </p:sp>
    </p:spTree>
    <p:extLst>
      <p:ext uri="{BB962C8B-B14F-4D97-AF65-F5344CB8AC3E}">
        <p14:creationId xmlns:p14="http://schemas.microsoft.com/office/powerpoint/2010/main" val="364072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157726-C5BB-48DE-9FCA-C30D5894FAA2}"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D0BFD4-0555-46D1-A701-151140EAAEAE}" type="slidenum">
              <a:rPr lang="en-US" smtClean="0"/>
              <a:t>‹#›</a:t>
            </a:fld>
            <a:endParaRPr lang="en-US"/>
          </a:p>
        </p:txBody>
      </p:sp>
    </p:spTree>
    <p:extLst>
      <p:ext uri="{BB962C8B-B14F-4D97-AF65-F5344CB8AC3E}">
        <p14:creationId xmlns:p14="http://schemas.microsoft.com/office/powerpoint/2010/main" val="2138998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157726-C5BB-48DE-9FCA-C30D5894FAA2}" type="datetimeFigureOut">
              <a:rPr lang="en-US" smtClean="0"/>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D0BFD4-0555-46D1-A701-151140EAAEAE}" type="slidenum">
              <a:rPr lang="en-US" smtClean="0"/>
              <a:t>‹#›</a:t>
            </a:fld>
            <a:endParaRPr lang="en-US"/>
          </a:p>
        </p:txBody>
      </p:sp>
    </p:spTree>
    <p:extLst>
      <p:ext uri="{BB962C8B-B14F-4D97-AF65-F5344CB8AC3E}">
        <p14:creationId xmlns:p14="http://schemas.microsoft.com/office/powerpoint/2010/main" val="3091742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157726-C5BB-48DE-9FCA-C30D5894FAA2}" type="datetimeFigureOut">
              <a:rPr lang="en-US" smtClean="0"/>
              <a:t>5/16/2016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D0BFD4-0555-46D1-A701-151140EAAEAE}" type="slidenum">
              <a:rPr lang="en-US" smtClean="0"/>
              <a:t>‹#›</a:t>
            </a:fld>
            <a:endParaRPr lang="en-US"/>
          </a:p>
        </p:txBody>
      </p:sp>
    </p:spTree>
    <p:extLst>
      <p:ext uri="{BB962C8B-B14F-4D97-AF65-F5344CB8AC3E}">
        <p14:creationId xmlns:p14="http://schemas.microsoft.com/office/powerpoint/2010/main" val="1229713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157726-C5BB-48DE-9FCA-C30D5894FAA2}" type="datetimeFigureOut">
              <a:rPr lang="en-US" smtClean="0"/>
              <a:t>5/16/2016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D0BFD4-0555-46D1-A701-151140EAAEAE}" type="slidenum">
              <a:rPr lang="en-US" smtClean="0"/>
              <a:t>‹#›</a:t>
            </a:fld>
            <a:endParaRPr lang="en-US"/>
          </a:p>
        </p:txBody>
      </p:sp>
    </p:spTree>
    <p:extLst>
      <p:ext uri="{BB962C8B-B14F-4D97-AF65-F5344CB8AC3E}">
        <p14:creationId xmlns:p14="http://schemas.microsoft.com/office/powerpoint/2010/main" val="54615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57726-C5BB-48DE-9FCA-C30D5894FAA2}" type="datetimeFigureOut">
              <a:rPr lang="en-US" smtClean="0"/>
              <a:t>5/16/2016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D0BFD4-0555-46D1-A701-151140EAAEAE}" type="slidenum">
              <a:rPr lang="en-US" smtClean="0"/>
              <a:t>‹#›</a:t>
            </a:fld>
            <a:endParaRPr lang="en-US"/>
          </a:p>
        </p:txBody>
      </p:sp>
    </p:spTree>
    <p:extLst>
      <p:ext uri="{BB962C8B-B14F-4D97-AF65-F5344CB8AC3E}">
        <p14:creationId xmlns:p14="http://schemas.microsoft.com/office/powerpoint/2010/main" val="2374561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157726-C5BB-48DE-9FCA-C30D5894FAA2}" type="datetimeFigureOut">
              <a:rPr lang="en-US" smtClean="0"/>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D0BFD4-0555-46D1-A701-151140EAAEAE}" type="slidenum">
              <a:rPr lang="en-US" smtClean="0"/>
              <a:t>‹#›</a:t>
            </a:fld>
            <a:endParaRPr lang="en-US"/>
          </a:p>
        </p:txBody>
      </p:sp>
    </p:spTree>
    <p:extLst>
      <p:ext uri="{BB962C8B-B14F-4D97-AF65-F5344CB8AC3E}">
        <p14:creationId xmlns:p14="http://schemas.microsoft.com/office/powerpoint/2010/main" val="3975554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157726-C5BB-48DE-9FCA-C30D5894FAA2}" type="datetimeFigureOut">
              <a:rPr lang="en-US" smtClean="0"/>
              <a:t>5/16/2016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D0BFD4-0555-46D1-A701-151140EAAEAE}" type="slidenum">
              <a:rPr lang="en-US" smtClean="0"/>
              <a:t>‹#›</a:t>
            </a:fld>
            <a:endParaRPr lang="en-US"/>
          </a:p>
        </p:txBody>
      </p:sp>
    </p:spTree>
    <p:extLst>
      <p:ext uri="{BB962C8B-B14F-4D97-AF65-F5344CB8AC3E}">
        <p14:creationId xmlns:p14="http://schemas.microsoft.com/office/powerpoint/2010/main" val="4065780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57726-C5BB-48DE-9FCA-C30D5894FAA2}" type="datetimeFigureOut">
              <a:rPr lang="en-US" smtClean="0"/>
              <a:t>5/16/2016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D0BFD4-0555-46D1-A701-151140EAAEAE}" type="slidenum">
              <a:rPr lang="en-US" smtClean="0"/>
              <a:t>‹#›</a:t>
            </a:fld>
            <a:endParaRPr lang="en-US"/>
          </a:p>
        </p:txBody>
      </p:sp>
    </p:spTree>
    <p:extLst>
      <p:ext uri="{BB962C8B-B14F-4D97-AF65-F5344CB8AC3E}">
        <p14:creationId xmlns:p14="http://schemas.microsoft.com/office/powerpoint/2010/main" val="4252614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Random Forests in R</a:t>
            </a:r>
            <a:endParaRPr lang="en-US" dirty="0"/>
          </a:p>
        </p:txBody>
      </p:sp>
      <p:sp>
        <p:nvSpPr>
          <p:cNvPr id="3" name="Subtitle 2"/>
          <p:cNvSpPr>
            <a:spLocks noGrp="1"/>
          </p:cNvSpPr>
          <p:nvPr>
            <p:ph type="subTitle" idx="1"/>
          </p:nvPr>
        </p:nvSpPr>
        <p:spPr/>
        <p:txBody>
          <a:bodyPr/>
          <a:lstStyle/>
          <a:p>
            <a:r>
              <a:rPr lang="en-US" dirty="0" smtClean="0"/>
              <a:t>Examining Hazard Score and Health Score</a:t>
            </a:r>
            <a:endParaRPr lang="en-US" dirty="0"/>
          </a:p>
        </p:txBody>
      </p:sp>
    </p:spTree>
    <p:extLst>
      <p:ext uri="{BB962C8B-B14F-4D97-AF65-F5344CB8AC3E}">
        <p14:creationId xmlns:p14="http://schemas.microsoft.com/office/powerpoint/2010/main" val="3407063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Variable Importance for </a:t>
            </a:r>
            <a:r>
              <a:rPr lang="en-US" dirty="0" err="1" smtClean="0"/>
              <a:t>stHealthScore</a:t>
            </a:r>
            <a:endParaRPr lang="en-US" dirty="0"/>
          </a:p>
        </p:txBody>
      </p:sp>
      <p:sp>
        <p:nvSpPr>
          <p:cNvPr id="3" name="Content Placeholder 2"/>
          <p:cNvSpPr>
            <a:spLocks noGrp="1"/>
          </p:cNvSpPr>
          <p:nvPr>
            <p:ph idx="1"/>
          </p:nvPr>
        </p:nvSpPr>
        <p:spPr/>
        <p:txBody>
          <a:bodyPr>
            <a:normAutofit lnSpcReduction="10000"/>
          </a:bodyPr>
          <a:lstStyle/>
          <a:p>
            <a:r>
              <a:rPr lang="en-US" dirty="0" err="1" smtClean="0"/>
              <a:t>tract_crisk</a:t>
            </a:r>
            <a:r>
              <a:rPr lang="en-US" dirty="0"/>
              <a:t>,</a:t>
            </a:r>
            <a:r>
              <a:rPr lang="en-US" dirty="0" smtClean="0"/>
              <a:t> </a:t>
            </a:r>
            <a:r>
              <a:rPr lang="en-US" dirty="0" err="1" smtClean="0"/>
              <a:t>tract_rhaz</a:t>
            </a:r>
            <a:r>
              <a:rPr lang="en-US" dirty="0" smtClean="0"/>
              <a:t>, and pm25 are correlated, so it is possible that each variables true importance is being obscured by the other’s presence. However, pesticides does not suffer from the same problem, so I feel comfortable emphasizing how important pesticides is to the </a:t>
            </a:r>
            <a:r>
              <a:rPr lang="en-US" dirty="0" err="1" smtClean="0"/>
              <a:t>stHealthScore</a:t>
            </a:r>
            <a:r>
              <a:rPr lang="en-US" dirty="0" smtClean="0"/>
              <a:t> result.</a:t>
            </a:r>
          </a:p>
          <a:p>
            <a:r>
              <a:rPr lang="en-US" dirty="0" smtClean="0"/>
              <a:t>The variables in question are far from being too correlated to make the variable importance measure useless, but another recommendation I feel comfortable making based on these results is that if similar measures with less correlation could be found and collected at a lower cost, that would likely improve the quality of the </a:t>
            </a:r>
            <a:r>
              <a:rPr lang="en-US" dirty="0" err="1" smtClean="0"/>
              <a:t>stHealthScore</a:t>
            </a:r>
            <a:r>
              <a:rPr lang="en-US" dirty="0" smtClean="0"/>
              <a:t> measure and save resources.</a:t>
            </a:r>
            <a:endParaRPr lang="en-US" dirty="0"/>
          </a:p>
        </p:txBody>
      </p:sp>
    </p:spTree>
    <p:extLst>
      <p:ext uri="{BB962C8B-B14F-4D97-AF65-F5344CB8AC3E}">
        <p14:creationId xmlns:p14="http://schemas.microsoft.com/office/powerpoint/2010/main" val="3100059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Dependence Plot Definitions</a:t>
            </a:r>
            <a:endParaRPr lang="en-US" dirty="0"/>
          </a:p>
        </p:txBody>
      </p:sp>
      <p:sp>
        <p:nvSpPr>
          <p:cNvPr id="3" name="Content Placeholder 2"/>
          <p:cNvSpPr>
            <a:spLocks noGrp="1"/>
          </p:cNvSpPr>
          <p:nvPr>
            <p:ph idx="1"/>
          </p:nvPr>
        </p:nvSpPr>
        <p:spPr/>
        <p:txBody>
          <a:bodyPr>
            <a:normAutofit lnSpcReduction="10000"/>
          </a:bodyPr>
          <a:lstStyle/>
          <a:p>
            <a:r>
              <a:rPr lang="en-US" dirty="0" smtClean="0"/>
              <a:t>Partial Dependence Plots (PDP) or Marginal Dependence are formed by taking the average predicted draw at each value of the predictor averaged across the rest of the other predictors. </a:t>
            </a:r>
          </a:p>
          <a:p>
            <a:r>
              <a:rPr lang="en-US" dirty="0" smtClean="0"/>
              <a:t>I will discuss some of the usefulness of PDP’s later, but it is the shape of the PDP that is most vital. The x-axis will typically take the range of the predictor variable, but the y-axis is much more difficult to interpret, so one must be careful not to draw too many conclusions from one PDP. </a:t>
            </a:r>
          </a:p>
          <a:p>
            <a:r>
              <a:rPr lang="en-US" dirty="0" smtClean="0"/>
              <a:t>Do note that as the values increase along the x-axis in the following graphs, the y-axis takes a lower value. This can be clearly interpreted as our Health Score dropping as our pollutants, hazards, etc. increase.</a:t>
            </a:r>
            <a:endParaRPr lang="en-US" dirty="0"/>
          </a:p>
        </p:txBody>
      </p:sp>
    </p:spTree>
    <p:extLst>
      <p:ext uri="{BB962C8B-B14F-4D97-AF65-F5344CB8AC3E}">
        <p14:creationId xmlns:p14="http://schemas.microsoft.com/office/powerpoint/2010/main" val="1012029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Dependence Plots</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90688"/>
            <a:ext cx="6137753" cy="4396603"/>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7753" y="1690688"/>
            <a:ext cx="6054247" cy="4396603"/>
          </a:xfrm>
          <a:prstGeom prst="rect">
            <a:avLst/>
          </a:prstGeom>
        </p:spPr>
      </p:pic>
    </p:spTree>
    <p:extLst>
      <p:ext uri="{BB962C8B-B14F-4D97-AF65-F5344CB8AC3E}">
        <p14:creationId xmlns:p14="http://schemas.microsoft.com/office/powerpoint/2010/main" val="2021895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Dependence Plots Pt. 2</a:t>
            </a:r>
            <a:endParaRPr lang="en-US" dirty="0"/>
          </a:p>
        </p:txBody>
      </p:sp>
      <p:sp>
        <p:nvSpPr>
          <p:cNvPr id="3" name="Content Placeholder 2"/>
          <p:cNvSpPr>
            <a:spLocks noGrp="1"/>
          </p:cNvSpPr>
          <p:nvPr>
            <p:ph idx="1"/>
          </p:nvPr>
        </p:nvSpPr>
        <p:spPr/>
        <p:txBody>
          <a:bodyPr/>
          <a:lstStyle/>
          <a:p>
            <a:r>
              <a:rPr lang="en-US" dirty="0" smtClean="0"/>
              <a:t>As I mentioned before, I made another dataset with 100 ranks instead of 5, which allows the health score to be treated more like a continuous variable. In the 5 rank </a:t>
            </a:r>
            <a:r>
              <a:rPr lang="en-US" dirty="0" err="1" smtClean="0"/>
              <a:t>tract_ozone</a:t>
            </a:r>
            <a:r>
              <a:rPr lang="en-US" dirty="0" smtClean="0"/>
              <a:t>, we see a small increase after a sharp decrease, which is not present in the 100 rank </a:t>
            </a:r>
            <a:r>
              <a:rPr lang="en-US" dirty="0" err="1" smtClean="0"/>
              <a:t>tract_ozone</a:t>
            </a:r>
            <a:r>
              <a:rPr lang="en-US" dirty="0" smtClean="0"/>
              <a:t> plot. Transformations of the dependent variable such as this can help correct or expose strange variable activity.</a:t>
            </a:r>
          </a:p>
          <a:p>
            <a:r>
              <a:rPr lang="en-US" dirty="0" smtClean="0"/>
              <a:t>Remember that the usefulness of RF’s lie in data exploration. Though cutting outliers can be a tricky business when performing a rigorous regression, you can see here that many variables </a:t>
            </a:r>
            <a:r>
              <a:rPr lang="en-US" dirty="0" err="1" smtClean="0"/>
              <a:t>flatline</a:t>
            </a:r>
            <a:r>
              <a:rPr lang="en-US" dirty="0" smtClean="0"/>
              <a:t> as they move towards the right.</a:t>
            </a:r>
            <a:endParaRPr lang="en-US" dirty="0"/>
          </a:p>
        </p:txBody>
      </p:sp>
    </p:spTree>
    <p:extLst>
      <p:ext uri="{BB962C8B-B14F-4D97-AF65-F5344CB8AC3E}">
        <p14:creationId xmlns:p14="http://schemas.microsoft.com/office/powerpoint/2010/main" val="2972752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Dependence Plots Pt. 3</a:t>
            </a:r>
            <a:endParaRPr lang="en-US" dirty="0"/>
          </a:p>
        </p:txBody>
      </p:sp>
      <p:sp>
        <p:nvSpPr>
          <p:cNvPr id="3" name="Content Placeholder 2"/>
          <p:cNvSpPr>
            <a:spLocks noGrp="1"/>
          </p:cNvSpPr>
          <p:nvPr>
            <p:ph idx="1"/>
          </p:nvPr>
        </p:nvSpPr>
        <p:spPr/>
        <p:txBody>
          <a:bodyPr/>
          <a:lstStyle/>
          <a:p>
            <a:r>
              <a:rPr lang="en-US" dirty="0" smtClean="0"/>
              <a:t>Eliminating outliers can often better reveal the shape of the partial dependence plot, and is not discouraged like it might be with other methods of analysis. </a:t>
            </a:r>
          </a:p>
          <a:p>
            <a:r>
              <a:rPr lang="en-US" dirty="0" smtClean="0"/>
              <a:t>It should also be noted that by running more trees in the RF calculation, you can sometimes smooth a curve, though in this case I ran 500 OOB samples. Both PDP’s show a jump at about .3 in tract ozone. Whether this is an issue of common levels, measurement capabilities, or elements of randomness, this is another example of the type of data a RF reveals.</a:t>
            </a:r>
            <a:endParaRPr lang="en-US" dirty="0"/>
          </a:p>
        </p:txBody>
      </p:sp>
    </p:spTree>
    <p:extLst>
      <p:ext uri="{BB962C8B-B14F-4D97-AF65-F5344CB8AC3E}">
        <p14:creationId xmlns:p14="http://schemas.microsoft.com/office/powerpoint/2010/main" val="368055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PDP for PM 25</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90688"/>
            <a:ext cx="5734594" cy="383490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4594" y="1690688"/>
            <a:ext cx="6457406" cy="3834901"/>
          </a:xfrm>
          <a:prstGeom prst="rect">
            <a:avLst/>
          </a:prstGeom>
        </p:spPr>
      </p:pic>
    </p:spTree>
    <p:extLst>
      <p:ext uri="{BB962C8B-B14F-4D97-AF65-F5344CB8AC3E}">
        <p14:creationId xmlns:p14="http://schemas.microsoft.com/office/powerpoint/2010/main" val="2115691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err="1" smtClean="0"/>
              <a:t>stHealthScore</a:t>
            </a:r>
            <a:r>
              <a:rPr lang="en-US" dirty="0" smtClean="0"/>
              <a:t> PDP Interpretations</a:t>
            </a:r>
            <a:endParaRPr lang="en-US" dirty="0"/>
          </a:p>
        </p:txBody>
      </p:sp>
      <p:sp>
        <p:nvSpPr>
          <p:cNvPr id="3" name="Content Placeholder 2"/>
          <p:cNvSpPr>
            <a:spLocks noGrp="1"/>
          </p:cNvSpPr>
          <p:nvPr>
            <p:ph idx="1"/>
          </p:nvPr>
        </p:nvSpPr>
        <p:spPr/>
        <p:txBody>
          <a:bodyPr/>
          <a:lstStyle/>
          <a:p>
            <a:r>
              <a:rPr lang="en-US" dirty="0" smtClean="0"/>
              <a:t>One interesting thing to note is that PM25 has a sigmoidal curve, suggesting a log, logit, or </a:t>
            </a:r>
            <a:r>
              <a:rPr lang="en-US" dirty="0" err="1" smtClean="0"/>
              <a:t>probit</a:t>
            </a:r>
            <a:r>
              <a:rPr lang="en-US" dirty="0" smtClean="0"/>
              <a:t> approach might be effective. While in the context of developing a ranking such a transformation would not be useful, in developing a regression, such a shape would save a great deal of exploratory effort.</a:t>
            </a:r>
            <a:endParaRPr lang="en-US" dirty="0"/>
          </a:p>
        </p:txBody>
      </p:sp>
    </p:spTree>
    <p:extLst>
      <p:ext uri="{BB962C8B-B14F-4D97-AF65-F5344CB8AC3E}">
        <p14:creationId xmlns:p14="http://schemas.microsoft.com/office/powerpoint/2010/main" val="3602601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err="1" smtClean="0"/>
              <a:t>stHealthScore</a:t>
            </a:r>
            <a:r>
              <a:rPr lang="en-US" dirty="0" smtClean="0"/>
              <a:t> PDP Interpretations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90688"/>
            <a:ext cx="6191794"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793" y="1690688"/>
            <a:ext cx="6000207" cy="4351338"/>
          </a:xfrm>
          <a:prstGeom prst="rect">
            <a:avLst/>
          </a:prstGeom>
        </p:spPr>
      </p:pic>
    </p:spTree>
    <p:extLst>
      <p:ext uri="{BB962C8B-B14F-4D97-AF65-F5344CB8AC3E}">
        <p14:creationId xmlns:p14="http://schemas.microsoft.com/office/powerpoint/2010/main" val="1952249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a:t>
            </a:r>
            <a:r>
              <a:rPr lang="en-US" dirty="0" err="1" smtClean="0"/>
              <a:t>stHealthScore</a:t>
            </a:r>
            <a:endParaRPr lang="en-US" dirty="0"/>
          </a:p>
        </p:txBody>
      </p:sp>
      <p:sp>
        <p:nvSpPr>
          <p:cNvPr id="3" name="Content Placeholder 2"/>
          <p:cNvSpPr>
            <a:spLocks noGrp="1"/>
          </p:cNvSpPr>
          <p:nvPr>
            <p:ph idx="1"/>
          </p:nvPr>
        </p:nvSpPr>
        <p:spPr/>
        <p:txBody>
          <a:bodyPr/>
          <a:lstStyle/>
          <a:p>
            <a:r>
              <a:rPr lang="en-US" dirty="0" smtClean="0"/>
              <a:t>Finally, our last two graphs are consistent with our previous graphs. As it is </a:t>
            </a:r>
            <a:r>
              <a:rPr lang="en-US" dirty="0" err="1" smtClean="0"/>
              <a:t>meanDecreaseAccuracy</a:t>
            </a:r>
            <a:r>
              <a:rPr lang="en-US" dirty="0" smtClean="0"/>
              <a:t> that is our most important variable importance measure, and we saw consistent results in the 5 and the 100 ranking, most variables should clearly be included in the model. It is questionable that </a:t>
            </a:r>
            <a:r>
              <a:rPr lang="en-US" dirty="0" err="1" smtClean="0"/>
              <a:t>tract_crisk</a:t>
            </a:r>
            <a:r>
              <a:rPr lang="en-US" dirty="0" smtClean="0"/>
              <a:t> should be, given that it comes in low twice in </a:t>
            </a:r>
            <a:r>
              <a:rPr lang="en-US" dirty="0" err="1" smtClean="0"/>
              <a:t>meanDecreaseAccuracy</a:t>
            </a:r>
            <a:r>
              <a:rPr lang="en-US" dirty="0" smtClean="0"/>
              <a:t> (which again means that removing it from the model does less to make the predictions less accurate), because it does have a high value in </a:t>
            </a:r>
            <a:r>
              <a:rPr lang="en-US" dirty="0" err="1" smtClean="0"/>
              <a:t>meanDecreaseGini</a:t>
            </a:r>
            <a:r>
              <a:rPr lang="en-US" dirty="0" smtClean="0"/>
              <a:t>, and also the correlation between </a:t>
            </a:r>
            <a:r>
              <a:rPr lang="en-US" dirty="0" err="1" smtClean="0"/>
              <a:t>tract_crisk</a:t>
            </a:r>
            <a:r>
              <a:rPr lang="en-US" dirty="0" smtClean="0"/>
              <a:t> and other variables may be obscuring it’s true variable importance.</a:t>
            </a:r>
            <a:endParaRPr lang="en-US" dirty="0"/>
          </a:p>
        </p:txBody>
      </p:sp>
    </p:spTree>
    <p:extLst>
      <p:ext uri="{BB962C8B-B14F-4D97-AF65-F5344CB8AC3E}">
        <p14:creationId xmlns:p14="http://schemas.microsoft.com/office/powerpoint/2010/main" val="341707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a:t>
            </a:r>
            <a:r>
              <a:rPr lang="en-US" dirty="0" err="1" smtClean="0"/>
              <a:t>stHealthScore</a:t>
            </a:r>
            <a:r>
              <a:rPr lang="en-US" dirty="0" smtClean="0"/>
              <a:t> Pt. 2</a:t>
            </a:r>
            <a:endParaRPr lang="en-US" dirty="0"/>
          </a:p>
        </p:txBody>
      </p:sp>
      <p:sp>
        <p:nvSpPr>
          <p:cNvPr id="3" name="Content Placeholder 2"/>
          <p:cNvSpPr>
            <a:spLocks noGrp="1"/>
          </p:cNvSpPr>
          <p:nvPr>
            <p:ph idx="1"/>
          </p:nvPr>
        </p:nvSpPr>
        <p:spPr/>
        <p:txBody>
          <a:bodyPr/>
          <a:lstStyle/>
          <a:p>
            <a:r>
              <a:rPr lang="en-US" dirty="0" smtClean="0"/>
              <a:t>However, </a:t>
            </a:r>
            <a:r>
              <a:rPr lang="en-US" dirty="0" err="1" smtClean="0"/>
              <a:t>tract_toxcon</a:t>
            </a:r>
            <a:r>
              <a:rPr lang="en-US" dirty="0" smtClean="0"/>
              <a:t> performs poorly in every variable importance measure, and is not highly correlated with any other measure. If one wanted to simplify the model, or found the data to expensive to collect, it would be my suggestion to drop this variable. If running a regression, the introduction of bias into the error term would be smallest by dropping this variable, and finally, the extremely large range this variable takes on, while appearing to be linear, might still introduce difficulty with outliers or tracts getting more weight than they ought to.</a:t>
            </a:r>
            <a:endParaRPr lang="en-US" dirty="0"/>
          </a:p>
        </p:txBody>
      </p:sp>
    </p:spTree>
    <p:extLst>
      <p:ext uri="{BB962C8B-B14F-4D97-AF65-F5344CB8AC3E}">
        <p14:creationId xmlns:p14="http://schemas.microsoft.com/office/powerpoint/2010/main" val="1272844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Refresher on Random Forest Results</a:t>
            </a:r>
            <a:endParaRPr lang="en-US" dirty="0"/>
          </a:p>
        </p:txBody>
      </p:sp>
      <p:sp>
        <p:nvSpPr>
          <p:cNvPr id="3" name="Content Placeholder 2"/>
          <p:cNvSpPr>
            <a:spLocks noGrp="1"/>
          </p:cNvSpPr>
          <p:nvPr>
            <p:ph idx="1"/>
          </p:nvPr>
        </p:nvSpPr>
        <p:spPr/>
        <p:txBody>
          <a:bodyPr/>
          <a:lstStyle/>
          <a:p>
            <a:r>
              <a:rPr lang="en-US" dirty="0" smtClean="0"/>
              <a:t>There are three measures we will look at</a:t>
            </a:r>
          </a:p>
          <a:p>
            <a:pPr lvl="1"/>
            <a:r>
              <a:rPr lang="en-US" dirty="0" smtClean="0"/>
              <a:t>Variable Importance Plots</a:t>
            </a:r>
          </a:p>
          <a:p>
            <a:pPr lvl="1"/>
            <a:r>
              <a:rPr lang="en-US" dirty="0" smtClean="0"/>
              <a:t>Partial Dependence Plots</a:t>
            </a:r>
          </a:p>
          <a:p>
            <a:pPr lvl="1"/>
            <a:r>
              <a:rPr lang="en-US" dirty="0" smtClean="0"/>
              <a:t>Correlation Plots</a:t>
            </a:r>
          </a:p>
          <a:p>
            <a:r>
              <a:rPr lang="en-US" dirty="0" smtClean="0"/>
              <a:t>These measures need to be taken into consideration together, instead of each individually</a:t>
            </a:r>
          </a:p>
          <a:p>
            <a:r>
              <a:rPr lang="en-US" dirty="0" smtClean="0"/>
              <a:t>For example, a Variable Importance Plot may be misleading if the variables of interest are highly correlated*</a:t>
            </a:r>
          </a:p>
        </p:txBody>
      </p:sp>
      <p:sp>
        <p:nvSpPr>
          <p:cNvPr id="4" name="Footer Placeholder 3"/>
          <p:cNvSpPr>
            <a:spLocks noGrp="1"/>
          </p:cNvSpPr>
          <p:nvPr>
            <p:ph type="ftr" sz="quarter" idx="11"/>
          </p:nvPr>
        </p:nvSpPr>
        <p:spPr/>
        <p:txBody>
          <a:bodyPr/>
          <a:lstStyle/>
          <a:p>
            <a:r>
              <a:rPr lang="en-US" smtClean="0"/>
              <a:t>*More information in RF documentation</a:t>
            </a:r>
            <a:endParaRPr lang="en-US"/>
          </a:p>
        </p:txBody>
      </p:sp>
    </p:spTree>
    <p:extLst>
      <p:ext uri="{BB962C8B-B14F-4D97-AF65-F5344CB8AC3E}">
        <p14:creationId xmlns:p14="http://schemas.microsoft.com/office/powerpoint/2010/main" val="3385923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stHazScore</a:t>
            </a:r>
            <a:endParaRPr lang="en-US" dirty="0"/>
          </a:p>
        </p:txBody>
      </p:sp>
      <p:sp>
        <p:nvSpPr>
          <p:cNvPr id="3" name="Content Placeholder 2"/>
          <p:cNvSpPr>
            <a:spLocks noGrp="1"/>
          </p:cNvSpPr>
          <p:nvPr>
            <p:ph idx="1"/>
          </p:nvPr>
        </p:nvSpPr>
        <p:spPr/>
        <p:txBody>
          <a:bodyPr/>
          <a:lstStyle/>
          <a:p>
            <a:r>
              <a:rPr lang="en-US" dirty="0" smtClean="0"/>
              <a:t>I have covered many of the things to look for in the previous section, so I will be more brief in those areas, but there are significant differences between this score and the previous, so I will be focusing on those.</a:t>
            </a:r>
            <a:endParaRPr lang="en-US" dirty="0"/>
          </a:p>
        </p:txBody>
      </p:sp>
    </p:spTree>
    <p:extLst>
      <p:ext uri="{BB962C8B-B14F-4D97-AF65-F5344CB8AC3E}">
        <p14:creationId xmlns:p14="http://schemas.microsoft.com/office/powerpoint/2010/main" val="3678496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stHazScore</a:t>
            </a:r>
            <a:r>
              <a:rPr lang="en-US" dirty="0" smtClean="0"/>
              <a:t> Correlation Plot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90688"/>
            <a:ext cx="6011471" cy="451416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814" y="1690687"/>
            <a:ext cx="6499644" cy="4514169"/>
          </a:xfrm>
          <a:prstGeom prst="rect">
            <a:avLst/>
          </a:prstGeom>
        </p:spPr>
      </p:pic>
    </p:spTree>
    <p:extLst>
      <p:ext uri="{BB962C8B-B14F-4D97-AF65-F5344CB8AC3E}">
        <p14:creationId xmlns:p14="http://schemas.microsoft.com/office/powerpoint/2010/main" val="785055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Correlation in </a:t>
            </a:r>
            <a:r>
              <a:rPr lang="en-US" dirty="0" err="1" smtClean="0"/>
              <a:t>stHazScore</a:t>
            </a:r>
            <a:r>
              <a:rPr lang="en-US" dirty="0" smtClean="0"/>
              <a:t> Variables</a:t>
            </a:r>
            <a:endParaRPr lang="en-US" dirty="0"/>
          </a:p>
        </p:txBody>
      </p:sp>
      <p:sp>
        <p:nvSpPr>
          <p:cNvPr id="3" name="Content Placeholder 2"/>
          <p:cNvSpPr>
            <a:spLocks noGrp="1"/>
          </p:cNvSpPr>
          <p:nvPr>
            <p:ph idx="1"/>
          </p:nvPr>
        </p:nvSpPr>
        <p:spPr/>
        <p:txBody>
          <a:bodyPr/>
          <a:lstStyle/>
          <a:p>
            <a:r>
              <a:rPr lang="en-US" dirty="0" smtClean="0"/>
              <a:t>It’s clear that most of the variables used to calculate this score are heavily correlated. This is the type of correlation matrix that warrants taking the VIP with a bit more skepticism.</a:t>
            </a:r>
          </a:p>
          <a:p>
            <a:r>
              <a:rPr lang="en-US" dirty="0" smtClean="0"/>
              <a:t>We can see </a:t>
            </a:r>
            <a:r>
              <a:rPr lang="en-US" dirty="0" err="1" smtClean="0"/>
              <a:t>tr_sl_popwt_senslu</a:t>
            </a:r>
            <a:r>
              <a:rPr lang="en-US" dirty="0" smtClean="0"/>
              <a:t> and tr_sl_popwt_traffic_top10pct are the least correlated in the group, so we can be a bit more trusting of their standing in the plot.</a:t>
            </a:r>
            <a:endParaRPr lang="en-US" dirty="0"/>
          </a:p>
        </p:txBody>
      </p:sp>
    </p:spTree>
    <p:extLst>
      <p:ext uri="{BB962C8B-B14F-4D97-AF65-F5344CB8AC3E}">
        <p14:creationId xmlns:p14="http://schemas.microsoft.com/office/powerpoint/2010/main" val="2209057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stHazScore</a:t>
            </a:r>
            <a:r>
              <a:rPr lang="en-US" dirty="0" smtClean="0"/>
              <a:t> Variable Importance Plot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90688"/>
            <a:ext cx="6061166" cy="4351338"/>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166" y="1690687"/>
            <a:ext cx="6130834" cy="4392097"/>
          </a:xfrm>
          <a:prstGeom prst="rect">
            <a:avLst/>
          </a:prstGeom>
        </p:spPr>
      </p:pic>
    </p:spTree>
    <p:extLst>
      <p:ext uri="{BB962C8B-B14F-4D97-AF65-F5344CB8AC3E}">
        <p14:creationId xmlns:p14="http://schemas.microsoft.com/office/powerpoint/2010/main" val="134211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Importance Plot Interpretation</a:t>
            </a:r>
            <a:endParaRPr lang="en-US" dirty="0"/>
          </a:p>
        </p:txBody>
      </p:sp>
      <p:sp>
        <p:nvSpPr>
          <p:cNvPr id="3" name="Content Placeholder 2"/>
          <p:cNvSpPr>
            <a:spLocks noGrp="1"/>
          </p:cNvSpPr>
          <p:nvPr>
            <p:ph idx="1"/>
          </p:nvPr>
        </p:nvSpPr>
        <p:spPr/>
        <p:txBody>
          <a:bodyPr/>
          <a:lstStyle/>
          <a:p>
            <a:r>
              <a:rPr lang="en-US" dirty="0" smtClean="0"/>
              <a:t>Unfortunately, this VIP is going to be less clear. There are a few generalizations we can make, however. </a:t>
            </a:r>
          </a:p>
          <a:p>
            <a:r>
              <a:rPr lang="en-US" dirty="0" smtClean="0"/>
              <a:t>Remember that having correlated variables fairly accurately states the importance of one correlated variable, then “robs” some of the importance of the following correlated variables. </a:t>
            </a:r>
          </a:p>
          <a:p>
            <a:r>
              <a:rPr lang="en-US" dirty="0" smtClean="0"/>
              <a:t>Population weighted sensitive land use does not perform well in these plots, and could be a good contender for removal.</a:t>
            </a:r>
          </a:p>
          <a:p>
            <a:r>
              <a:rPr lang="en-US" dirty="0" smtClean="0"/>
              <a:t>One good insight is that distance weighted measures perform better than populations weighted measures in accurately predicting the outcome of </a:t>
            </a:r>
            <a:r>
              <a:rPr lang="en-US" dirty="0" err="1" smtClean="0"/>
              <a:t>stHazScore</a:t>
            </a:r>
            <a:endParaRPr lang="en-US" dirty="0" smtClean="0"/>
          </a:p>
          <a:p>
            <a:endParaRPr lang="en-US" dirty="0"/>
          </a:p>
        </p:txBody>
      </p:sp>
    </p:spTree>
    <p:extLst>
      <p:ext uri="{BB962C8B-B14F-4D97-AF65-F5344CB8AC3E}">
        <p14:creationId xmlns:p14="http://schemas.microsoft.com/office/powerpoint/2010/main" val="1811512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tr_sl_popwt_senslu</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90687"/>
            <a:ext cx="8778240" cy="4809699"/>
          </a:xfr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1020" r="36251" b="-1"/>
          <a:stretch/>
        </p:blipFill>
        <p:spPr>
          <a:xfrm>
            <a:off x="5169190" y="1690687"/>
            <a:ext cx="5228844" cy="4809699"/>
          </a:xfrm>
          <a:prstGeom prst="rect">
            <a:avLst/>
          </a:prstGeom>
        </p:spPr>
      </p:pic>
    </p:spTree>
    <p:extLst>
      <p:ext uri="{BB962C8B-B14F-4D97-AF65-F5344CB8AC3E}">
        <p14:creationId xmlns:p14="http://schemas.microsoft.com/office/powerpoint/2010/main" val="3413720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tr_sl_popwt_senslu</a:t>
            </a:r>
            <a:r>
              <a:rPr lang="en-US" dirty="0" smtClean="0"/>
              <a:t> PDP Interpretation</a:t>
            </a:r>
            <a:endParaRPr lang="en-US" dirty="0"/>
          </a:p>
        </p:txBody>
      </p:sp>
      <p:sp>
        <p:nvSpPr>
          <p:cNvPr id="3" name="Content Placeholder 2"/>
          <p:cNvSpPr>
            <a:spLocks noGrp="1"/>
          </p:cNvSpPr>
          <p:nvPr>
            <p:ph idx="1"/>
          </p:nvPr>
        </p:nvSpPr>
        <p:spPr/>
        <p:txBody>
          <a:bodyPr/>
          <a:lstStyle/>
          <a:p>
            <a:r>
              <a:rPr lang="en-US" dirty="0" smtClean="0"/>
              <a:t>In my opinion, this is one of the best examples of doing the 5 rank and 100 rank. It does not make intuitive sense to me that there would be a sharp drop followed by a sharp increase as sensitive land uses in a tract increase.</a:t>
            </a:r>
            <a:endParaRPr lang="en-US" dirty="0"/>
          </a:p>
        </p:txBody>
      </p:sp>
    </p:spTree>
    <p:extLst>
      <p:ext uri="{BB962C8B-B14F-4D97-AF65-F5344CB8AC3E}">
        <p14:creationId xmlns:p14="http://schemas.microsoft.com/office/powerpoint/2010/main" val="545359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weighted traffic and </a:t>
            </a:r>
            <a:r>
              <a:rPr lang="en-US" dirty="0" err="1" smtClean="0"/>
              <a:t>senslu</a:t>
            </a:r>
            <a:r>
              <a:rPr lang="en-US" dirty="0" smtClean="0"/>
              <a:t> </a:t>
            </a:r>
            <a:r>
              <a:rPr lang="en-US" dirty="0" err="1" smtClean="0"/>
              <a:t>vars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90688"/>
            <a:ext cx="6061166"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167" y="1690688"/>
            <a:ext cx="6130834" cy="4351338"/>
          </a:xfrm>
          <a:prstGeom prst="rect">
            <a:avLst/>
          </a:prstGeom>
        </p:spPr>
      </p:pic>
    </p:spTree>
    <p:extLst>
      <p:ext uri="{BB962C8B-B14F-4D97-AF65-F5344CB8AC3E}">
        <p14:creationId xmlns:p14="http://schemas.microsoft.com/office/powerpoint/2010/main" val="2769890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a:t>
            </a:r>
            <a:endParaRPr lang="en-US" dirty="0"/>
          </a:p>
        </p:txBody>
      </p:sp>
      <p:sp>
        <p:nvSpPr>
          <p:cNvPr id="3" name="Content Placeholder 2"/>
          <p:cNvSpPr>
            <a:spLocks noGrp="1"/>
          </p:cNvSpPr>
          <p:nvPr>
            <p:ph idx="1"/>
          </p:nvPr>
        </p:nvSpPr>
        <p:spPr/>
        <p:txBody>
          <a:bodyPr/>
          <a:lstStyle/>
          <a:p>
            <a:r>
              <a:rPr lang="en-US" dirty="0" smtClean="0"/>
              <a:t>We already know these variables are useful, but here we can see by its shape that there are some outliers on the left and likely missing or low values on the right. Both the 5 and 100 rank have very similar shapes, so this would be a case where cutting out the left and right tails would tell us more about what these variables are doing where they between the values of 0 and 2.</a:t>
            </a:r>
            <a:endParaRPr lang="en-US" dirty="0"/>
          </a:p>
        </p:txBody>
      </p:sp>
    </p:spTree>
    <p:extLst>
      <p:ext uri="{BB962C8B-B14F-4D97-AF65-F5344CB8AC3E}">
        <p14:creationId xmlns:p14="http://schemas.microsoft.com/office/powerpoint/2010/main" val="1972927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10pct Traffic and </a:t>
            </a:r>
            <a:r>
              <a:rPr lang="en-US" dirty="0" err="1" smtClean="0"/>
              <a:t>HazCount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30128"/>
            <a:ext cx="5630091"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1349" y="1930128"/>
            <a:ext cx="5834090" cy="4351338"/>
          </a:xfrm>
          <a:prstGeom prst="rect">
            <a:avLst/>
          </a:prstGeom>
        </p:spPr>
      </p:pic>
    </p:spTree>
    <p:extLst>
      <p:ext uri="{BB962C8B-B14F-4D97-AF65-F5344CB8AC3E}">
        <p14:creationId xmlns:p14="http://schemas.microsoft.com/office/powerpoint/2010/main" val="298144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Refresher Pt. 2</a:t>
            </a:r>
            <a:endParaRPr lang="en-US" dirty="0"/>
          </a:p>
        </p:txBody>
      </p:sp>
      <p:sp>
        <p:nvSpPr>
          <p:cNvPr id="3" name="Content Placeholder 2"/>
          <p:cNvSpPr>
            <a:spLocks noGrp="1"/>
          </p:cNvSpPr>
          <p:nvPr>
            <p:ph idx="1"/>
          </p:nvPr>
        </p:nvSpPr>
        <p:spPr/>
        <p:txBody>
          <a:bodyPr/>
          <a:lstStyle/>
          <a:p>
            <a:r>
              <a:rPr lang="en-US" dirty="0" smtClean="0"/>
              <a:t>Through my research, I’ve found the ideal use for Random Forests is the following:</a:t>
            </a:r>
          </a:p>
          <a:p>
            <a:pPr lvl="1"/>
            <a:r>
              <a:rPr lang="en-US" dirty="0" smtClean="0"/>
              <a:t>Providing insight into possible specifications for a model that has yet to be finalized</a:t>
            </a:r>
          </a:p>
          <a:p>
            <a:pPr lvl="1"/>
            <a:r>
              <a:rPr lang="en-US" dirty="0" smtClean="0"/>
              <a:t>Verifying that a model is including variables that truly relate to the outcome</a:t>
            </a:r>
          </a:p>
          <a:p>
            <a:pPr lvl="1"/>
            <a:r>
              <a:rPr lang="en-US" dirty="0" smtClean="0"/>
              <a:t>With Partial Dependence Plots, we can visualize if a relationship between our predicted and predictor variables is linear, exponential, etc.</a:t>
            </a:r>
          </a:p>
          <a:p>
            <a:pPr lvl="1"/>
            <a:r>
              <a:rPr lang="en-US" dirty="0" smtClean="0"/>
              <a:t>We can also get a picture of over what range our predictors have an effect and possibly the degree of an effect</a:t>
            </a:r>
            <a:endParaRPr lang="en-US" dirty="0"/>
          </a:p>
        </p:txBody>
      </p:sp>
    </p:spTree>
    <p:extLst>
      <p:ext uri="{BB962C8B-B14F-4D97-AF65-F5344CB8AC3E}">
        <p14:creationId xmlns:p14="http://schemas.microsoft.com/office/powerpoint/2010/main" val="3752971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10pct Traffic and </a:t>
            </a:r>
            <a:r>
              <a:rPr lang="en-US" dirty="0" err="1" smtClean="0"/>
              <a:t>HazCount</a:t>
            </a:r>
            <a:r>
              <a:rPr lang="en-US" dirty="0" smtClean="0"/>
              <a:t> Interpretation</a:t>
            </a:r>
            <a:endParaRPr lang="en-US" dirty="0"/>
          </a:p>
        </p:txBody>
      </p:sp>
      <p:sp>
        <p:nvSpPr>
          <p:cNvPr id="3" name="Content Placeholder 2"/>
          <p:cNvSpPr>
            <a:spLocks noGrp="1"/>
          </p:cNvSpPr>
          <p:nvPr>
            <p:ph idx="1"/>
          </p:nvPr>
        </p:nvSpPr>
        <p:spPr/>
        <p:txBody>
          <a:bodyPr/>
          <a:lstStyle/>
          <a:p>
            <a:r>
              <a:rPr lang="en-US" dirty="0" smtClean="0"/>
              <a:t>There are more peaks at the .2/2 level, though more pronounced in the 100 rank plot. Unfortunately, I don’t have access to all the original datasets, but this might turn up something interesting.</a:t>
            </a:r>
            <a:endParaRPr lang="en-US" dirty="0"/>
          </a:p>
        </p:txBody>
      </p:sp>
    </p:spTree>
    <p:extLst>
      <p:ext uri="{BB962C8B-B14F-4D97-AF65-F5344CB8AC3E}">
        <p14:creationId xmlns:p14="http://schemas.microsoft.com/office/powerpoint/2010/main" val="3451832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weighted </a:t>
            </a:r>
            <a:r>
              <a:rPr lang="en-US" dirty="0" err="1" smtClean="0"/>
              <a:t>senslu</a:t>
            </a:r>
            <a:r>
              <a:rPr lang="en-US" dirty="0" smtClean="0"/>
              <a:t> and </a:t>
            </a:r>
            <a:r>
              <a:rPr lang="en-US" dirty="0" err="1" smtClean="0"/>
              <a:t>hazcount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246" y="1690688"/>
            <a:ext cx="6213365"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611" y="1690688"/>
            <a:ext cx="5682143" cy="4351338"/>
          </a:xfrm>
          <a:prstGeom prst="rect">
            <a:avLst/>
          </a:prstGeom>
        </p:spPr>
      </p:pic>
    </p:spTree>
    <p:extLst>
      <p:ext uri="{BB962C8B-B14F-4D97-AF65-F5344CB8AC3E}">
        <p14:creationId xmlns:p14="http://schemas.microsoft.com/office/powerpoint/2010/main" val="498608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Interpretation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These shapes are very similar to many of the previous variables we’ve looked at. It’s not unexpected that they would move together given the high level of correlation.</a:t>
            </a:r>
          </a:p>
          <a:p>
            <a:r>
              <a:rPr lang="en-US" dirty="0" smtClean="0"/>
              <a:t>In my estimation, the correlation and variable importance plots provided the most important information; distance weighting influences the end rankings more than those that are just population weighted. If I remember correctly, the distance weighting required ArcGIS distance banding, which was likely time intensive, but calculating the population weighted variables takes only a little more effort, so eliminating them would be unwise. </a:t>
            </a:r>
            <a:r>
              <a:rPr lang="en-US" dirty="0" err="1" smtClean="0"/>
              <a:t>tr_sl_popwt_senslu</a:t>
            </a:r>
            <a:r>
              <a:rPr lang="en-US" dirty="0" smtClean="0"/>
              <a:t> would probably be the only variable that could be dropped and affect the ranking outcome as little as possible.</a:t>
            </a:r>
          </a:p>
          <a:p>
            <a:endParaRPr lang="en-US" dirty="0"/>
          </a:p>
        </p:txBody>
      </p:sp>
    </p:spTree>
    <p:extLst>
      <p:ext uri="{BB962C8B-B14F-4D97-AF65-F5344CB8AC3E}">
        <p14:creationId xmlns:p14="http://schemas.microsoft.com/office/powerpoint/2010/main" val="1419241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More in-depth information is provided in the documentation and VIP .doc, but this ideally provided a good visual example of how to interpret some of the RF results. There are other tests and plots that can be made, but these three plots, taken in conjunction with each other, tell us a great deal about what should and shouldn’t be included in a model. Finally, even though this was a good test of what variables were the most and least important in the EJSM ranking, I hope that its usefulness in creating a regression or other type of model has been shown </a:t>
            </a:r>
            <a:r>
              <a:rPr lang="en-US" smtClean="0"/>
              <a:t>as well.</a:t>
            </a:r>
            <a:endParaRPr lang="en-US"/>
          </a:p>
        </p:txBody>
      </p:sp>
    </p:spTree>
    <p:extLst>
      <p:ext uri="{BB962C8B-B14F-4D97-AF65-F5344CB8AC3E}">
        <p14:creationId xmlns:p14="http://schemas.microsoft.com/office/powerpoint/2010/main" val="1897920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Random Forests</a:t>
            </a:r>
            <a:endParaRPr lang="en-US" dirty="0"/>
          </a:p>
        </p:txBody>
      </p:sp>
      <p:sp>
        <p:nvSpPr>
          <p:cNvPr id="3" name="Content Placeholder 2"/>
          <p:cNvSpPr>
            <a:spLocks noGrp="1"/>
          </p:cNvSpPr>
          <p:nvPr>
            <p:ph idx="1"/>
          </p:nvPr>
        </p:nvSpPr>
        <p:spPr/>
        <p:txBody>
          <a:bodyPr/>
          <a:lstStyle/>
          <a:p>
            <a:r>
              <a:rPr lang="en-US" dirty="0" smtClean="0"/>
              <a:t>The Variable Importance Plots will be misleading if too many predictors are correlated: one variable will seem to be very important, and will take some degree of importance from the next correlated variable, and so on</a:t>
            </a:r>
          </a:p>
          <a:p>
            <a:r>
              <a:rPr lang="en-US" dirty="0" smtClean="0"/>
              <a:t>The X and Y axis of Partial Dependence Plots are very difficult to interpret. The shape is most often the most useful result from this test. Partial Dependence Plots are not affected by correlated variables.</a:t>
            </a:r>
            <a:endParaRPr lang="en-US" dirty="0"/>
          </a:p>
        </p:txBody>
      </p:sp>
    </p:spTree>
    <p:extLst>
      <p:ext uri="{BB962C8B-B14F-4D97-AF65-F5344CB8AC3E}">
        <p14:creationId xmlns:p14="http://schemas.microsoft.com/office/powerpoint/2010/main" val="1406696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on the Following Analysis</a:t>
            </a:r>
            <a:endParaRPr lang="en-US" dirty="0"/>
          </a:p>
        </p:txBody>
      </p:sp>
      <p:sp>
        <p:nvSpPr>
          <p:cNvPr id="3" name="Content Placeholder 2"/>
          <p:cNvSpPr>
            <a:spLocks noGrp="1"/>
          </p:cNvSpPr>
          <p:nvPr>
            <p:ph idx="1"/>
          </p:nvPr>
        </p:nvSpPr>
        <p:spPr/>
        <p:txBody>
          <a:bodyPr/>
          <a:lstStyle/>
          <a:p>
            <a:r>
              <a:rPr lang="en-US" dirty="0" smtClean="0"/>
              <a:t>In addition to using the </a:t>
            </a:r>
            <a:r>
              <a:rPr lang="en-US" dirty="0" err="1" smtClean="0"/>
              <a:t>stHealthScore</a:t>
            </a:r>
            <a:r>
              <a:rPr lang="en-US" dirty="0" smtClean="0"/>
              <a:t> and </a:t>
            </a:r>
            <a:r>
              <a:rPr lang="en-US" dirty="0" err="1" smtClean="0"/>
              <a:t>stHazScore</a:t>
            </a:r>
            <a:r>
              <a:rPr lang="en-US" dirty="0" smtClean="0"/>
              <a:t> and their five potential rankings for the Random Forest, I also made a dataset with 100 potential rankings of these two scores to see if this changed the outcomes at all.</a:t>
            </a:r>
          </a:p>
          <a:p>
            <a:pPr lvl="1"/>
            <a:r>
              <a:rPr lang="en-US" dirty="0" smtClean="0"/>
              <a:t>For example, if we were to plot the new dataset like the normal EJSM, there would be 100 colors for each layer instead of just 5</a:t>
            </a:r>
          </a:p>
          <a:p>
            <a:pPr lvl="1"/>
            <a:r>
              <a:rPr lang="en-US" dirty="0" smtClean="0"/>
              <a:t>Because there are more potential “buckets” for our predictions to fall into (and miss) we can expect error to rise, but we would like every other measure to stay more or less the same. </a:t>
            </a:r>
          </a:p>
          <a:p>
            <a:pPr lvl="1"/>
            <a:r>
              <a:rPr lang="en-US" dirty="0" smtClean="0"/>
              <a:t>When possible, I will show the two side by side and offer an interpretation</a:t>
            </a:r>
            <a:endParaRPr lang="en-US" dirty="0"/>
          </a:p>
        </p:txBody>
      </p:sp>
    </p:spTree>
    <p:extLst>
      <p:ext uri="{BB962C8B-B14F-4D97-AF65-F5344CB8AC3E}">
        <p14:creationId xmlns:p14="http://schemas.microsoft.com/office/powerpoint/2010/main" val="3231680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stHealthScore</a:t>
            </a:r>
            <a:r>
              <a:rPr lang="en-US" dirty="0" smtClean="0"/>
              <a:t> 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62225"/>
            <a:ext cx="6388274" cy="400022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666" y="1478945"/>
            <a:ext cx="6046464" cy="3883501"/>
          </a:xfrm>
          <a:prstGeom prst="rect">
            <a:avLst/>
          </a:prstGeom>
        </p:spPr>
      </p:pic>
      <p:sp>
        <p:nvSpPr>
          <p:cNvPr id="6" name="Footer Placeholder 5"/>
          <p:cNvSpPr>
            <a:spLocks noGrp="1"/>
          </p:cNvSpPr>
          <p:nvPr>
            <p:ph type="ftr" sz="quarter" idx="11"/>
          </p:nvPr>
        </p:nvSpPr>
        <p:spPr/>
        <p:txBody>
          <a:bodyPr/>
          <a:lstStyle/>
          <a:p>
            <a:r>
              <a:rPr lang="en-US" smtClean="0"/>
              <a:t>Unless otherwise stated, the normal 5 ranking dataset will be on the left and the 100 ranking dataset will be on the right</a:t>
            </a:r>
            <a:endParaRPr lang="en-US"/>
          </a:p>
        </p:txBody>
      </p:sp>
    </p:spTree>
    <p:extLst>
      <p:ext uri="{BB962C8B-B14F-4D97-AF65-F5344CB8AC3E}">
        <p14:creationId xmlns:p14="http://schemas.microsoft.com/office/powerpoint/2010/main" val="274110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stHealthScore</a:t>
            </a:r>
            <a:r>
              <a:rPr lang="en-US" dirty="0" smtClean="0"/>
              <a:t> Results</a:t>
            </a:r>
            <a:endParaRPr lang="en-US" dirty="0"/>
          </a:p>
        </p:txBody>
      </p:sp>
      <p:sp>
        <p:nvSpPr>
          <p:cNvPr id="3" name="Content Placeholder 2"/>
          <p:cNvSpPr>
            <a:spLocks noGrp="1"/>
          </p:cNvSpPr>
          <p:nvPr>
            <p:ph idx="1"/>
          </p:nvPr>
        </p:nvSpPr>
        <p:spPr/>
        <p:txBody>
          <a:bodyPr/>
          <a:lstStyle/>
          <a:p>
            <a:r>
              <a:rPr lang="en-US" dirty="0" smtClean="0"/>
              <a:t>Naturally, the two correlation plots are identical</a:t>
            </a:r>
          </a:p>
          <a:p>
            <a:r>
              <a:rPr lang="en-US" dirty="0" smtClean="0"/>
              <a:t>Every variable is correlated with the outcome with the exception of </a:t>
            </a:r>
            <a:r>
              <a:rPr lang="en-US" dirty="0" err="1" smtClean="0"/>
              <a:t>tract_pesticides</a:t>
            </a:r>
            <a:endParaRPr lang="en-US" dirty="0" smtClean="0"/>
          </a:p>
          <a:p>
            <a:r>
              <a:rPr lang="en-US" dirty="0" err="1" smtClean="0"/>
              <a:t>tract_crisk</a:t>
            </a:r>
            <a:r>
              <a:rPr lang="en-US" dirty="0" smtClean="0"/>
              <a:t> and </a:t>
            </a:r>
            <a:r>
              <a:rPr lang="en-US" dirty="0" err="1" smtClean="0"/>
              <a:t>tract_rhaz</a:t>
            </a:r>
            <a:r>
              <a:rPr lang="en-US" dirty="0" smtClean="0"/>
              <a:t> are both highly positively correlated with the outcome, but they are also correlated with each other. We might expect one variable to have a higher variable importance because one </a:t>
            </a:r>
            <a:r>
              <a:rPr lang="en-US" dirty="0" err="1" smtClean="0"/>
              <a:t>tract_crisk</a:t>
            </a:r>
            <a:r>
              <a:rPr lang="en-US" dirty="0" smtClean="0"/>
              <a:t> or </a:t>
            </a:r>
            <a:r>
              <a:rPr lang="en-US" dirty="0" err="1" smtClean="0"/>
              <a:t>tract_rhaz</a:t>
            </a:r>
            <a:r>
              <a:rPr lang="en-US" dirty="0" smtClean="0"/>
              <a:t> might “borrow” some of the other variable’s importance</a:t>
            </a:r>
          </a:p>
          <a:p>
            <a:endParaRPr lang="en-US" dirty="0"/>
          </a:p>
        </p:txBody>
      </p:sp>
    </p:spTree>
    <p:extLst>
      <p:ext uri="{BB962C8B-B14F-4D97-AF65-F5344CB8AC3E}">
        <p14:creationId xmlns:p14="http://schemas.microsoft.com/office/powerpoint/2010/main" val="334132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stHealthScore</a:t>
            </a:r>
            <a:r>
              <a:rPr lang="en-US" dirty="0" smtClean="0"/>
              <a:t> 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841" y="1690688"/>
            <a:ext cx="5827813" cy="42257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2654" y="1690688"/>
            <a:ext cx="5444089" cy="4225752"/>
          </a:xfrm>
          <a:prstGeom prst="rect">
            <a:avLst/>
          </a:prstGeom>
        </p:spPr>
      </p:pic>
    </p:spTree>
    <p:extLst>
      <p:ext uri="{BB962C8B-B14F-4D97-AF65-F5344CB8AC3E}">
        <p14:creationId xmlns:p14="http://schemas.microsoft.com/office/powerpoint/2010/main" val="334501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MeanDecreaseAccuracy</a:t>
            </a:r>
            <a:r>
              <a:rPr lang="en-US" dirty="0" smtClean="0"/>
              <a:t> and </a:t>
            </a:r>
            <a:r>
              <a:rPr lang="en-US" dirty="0" err="1" smtClean="0"/>
              <a:t>MeanDecreaseGini</a:t>
            </a:r>
            <a:endParaRPr lang="en-US" dirty="0"/>
          </a:p>
        </p:txBody>
      </p:sp>
      <p:sp>
        <p:nvSpPr>
          <p:cNvPr id="3" name="Content Placeholder 2"/>
          <p:cNvSpPr>
            <a:spLocks noGrp="1"/>
          </p:cNvSpPr>
          <p:nvPr>
            <p:ph idx="1"/>
          </p:nvPr>
        </p:nvSpPr>
        <p:spPr/>
        <p:txBody>
          <a:bodyPr/>
          <a:lstStyle/>
          <a:p>
            <a:r>
              <a:rPr lang="en-US" dirty="0" smtClean="0"/>
              <a:t>Though it might seem strange that pesticides tops the accuracy measure and is at the bottom of the Gini measure, it’s important to specify what each means</a:t>
            </a:r>
          </a:p>
          <a:p>
            <a:pPr lvl="1"/>
            <a:r>
              <a:rPr lang="en-US" dirty="0" err="1" smtClean="0"/>
              <a:t>MeanDecreaseAccuracy</a:t>
            </a:r>
            <a:r>
              <a:rPr lang="en-US" dirty="0" smtClean="0"/>
              <a:t> gives us a measure of how much worse the model performs if a variable is removed from the model. In this case, is the most important variable in the model; if removed, our results would be far less accurate</a:t>
            </a:r>
          </a:p>
          <a:p>
            <a:pPr lvl="1"/>
            <a:r>
              <a:rPr lang="en-US" dirty="0" err="1" smtClean="0"/>
              <a:t>MeanDecreaseGini</a:t>
            </a:r>
            <a:r>
              <a:rPr lang="en-US" dirty="0" smtClean="0"/>
              <a:t> measures how much better or worse our predictions are when we move a split on the tree. In this case, pesticides is vital to a good prediction, but there is likely a wide range of values pesticides can take that allow for good predictions, so moving the split is not as detrimental to our variable importance measure.</a:t>
            </a:r>
            <a:endParaRPr lang="en-US" dirty="0"/>
          </a:p>
        </p:txBody>
      </p:sp>
    </p:spTree>
    <p:extLst>
      <p:ext uri="{BB962C8B-B14F-4D97-AF65-F5344CB8AC3E}">
        <p14:creationId xmlns:p14="http://schemas.microsoft.com/office/powerpoint/2010/main" val="1774342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2044</Words>
  <Application>Microsoft Office PowerPoint</Application>
  <PresentationFormat>Widescreen</PresentationFormat>
  <Paragraphs>84</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Random Forests in R</vt:lpstr>
      <vt:lpstr>Quick Refresher on Random Forest Results</vt:lpstr>
      <vt:lpstr>Quick Refresher Pt. 2</vt:lpstr>
      <vt:lpstr>Limitations of Random Forests</vt:lpstr>
      <vt:lpstr>Notes on the Following Analysis</vt:lpstr>
      <vt:lpstr>stHealthScore Results</vt:lpstr>
      <vt:lpstr>stHealthScore Results</vt:lpstr>
      <vt:lpstr>stHealthScore Results</vt:lpstr>
      <vt:lpstr>MeanDecreaseAccuracy and MeanDecreaseGini</vt:lpstr>
      <vt:lpstr>Summary of Variable Importance for stHealthScore</vt:lpstr>
      <vt:lpstr>Partial Dependence Plot Definitions</vt:lpstr>
      <vt:lpstr>Partial Dependence Plots</vt:lpstr>
      <vt:lpstr>Partial Dependence Plots Pt. 2</vt:lpstr>
      <vt:lpstr>Partial Dependence Plots Pt. 3</vt:lpstr>
      <vt:lpstr>PDP for PM 25</vt:lpstr>
      <vt:lpstr>More stHealthScore PDP Interpretations</vt:lpstr>
      <vt:lpstr>More stHealthScore PDP Interpretations</vt:lpstr>
      <vt:lpstr>Summary of stHealthScore</vt:lpstr>
      <vt:lpstr>Summary of stHealthScore Pt. 2</vt:lpstr>
      <vt:lpstr>stHazScore</vt:lpstr>
      <vt:lpstr>stHazScore Correlation Plot</vt:lpstr>
      <vt:lpstr>High Correlation in stHazScore Variables</vt:lpstr>
      <vt:lpstr>stHazScore Variable Importance Plot</vt:lpstr>
      <vt:lpstr>Variable Importance Plot Interpretation</vt:lpstr>
      <vt:lpstr>tr_sl_popwt_senslu</vt:lpstr>
      <vt:lpstr>tr_sl_popwt_senslu PDP Interpretation</vt:lpstr>
      <vt:lpstr>Distance weighted traffic and senslu vars</vt:lpstr>
      <vt:lpstr>Interpretation</vt:lpstr>
      <vt:lpstr>Top 10pct Traffic and HazCount</vt:lpstr>
      <vt:lpstr>Top 10pct Traffic and HazCount Interpretation</vt:lpstr>
      <vt:lpstr>Pop weighted senslu and hazcount</vt:lpstr>
      <vt:lpstr>Final Interpretation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Forests in R</dc:title>
  <dc:creator>Matthew Norris</dc:creator>
  <cp:lastModifiedBy>Matthew Norris</cp:lastModifiedBy>
  <cp:revision>20</cp:revision>
  <dcterms:created xsi:type="dcterms:W3CDTF">2016-05-16T17:55:09Z</dcterms:created>
  <dcterms:modified xsi:type="dcterms:W3CDTF">2016-05-16T22:53:30Z</dcterms:modified>
</cp:coreProperties>
</file>