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JetBrains Mono Bold" charset="1" panose="02010809030102050004"/>
      <p:regular r:id="rId18"/>
    </p:embeddedFont>
    <p:embeddedFont>
      <p:font typeface="League Spartan" charset="1" panose="00000800000000000000"/>
      <p:regular r:id="rId19"/>
    </p:embeddedFont>
    <p:embeddedFont>
      <p:font typeface="Open Sans" charset="1" panose="020B0606030504020204"/>
      <p:regular r:id="rId20"/>
    </p:embeddedFont>
    <p:embeddedFont>
      <p:font typeface="Gagalin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https://www.youtube.com/watch?v=OAgtP9pzkaA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189255" y="1457006"/>
            <a:ext cx="9613370" cy="214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32"/>
              </a:lnSpc>
            </a:pPr>
            <a:r>
              <a:rPr lang="en-US" sz="7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Умное сельское хозяйство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4767795"/>
            <a:ext cx="1624123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Обсуждение плюсов и минусов внедрения умного сельского хозяйства.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Как умное сельское хозяйство может помочь решать глобальные продовольственные проблемы.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Перспективы развития умных технологий в сельском хозяйстве.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6768" y="-171450"/>
            <a:ext cx="14194463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Заключение: Подведение итогов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-100000" r="-62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92542" y="2213819"/>
            <a:ext cx="1190291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Thx for ur attention!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05195" y="4166846"/>
            <a:ext cx="1239263" cy="123926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524368" y="4166846"/>
            <a:ext cx="1239263" cy="123926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43542" y="4166846"/>
            <a:ext cx="1239263" cy="123926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10287000"/>
            <a:chOff x="0" y="0"/>
            <a:chExt cx="1007038" cy="566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7038" cy="566459"/>
            </a:xfrm>
            <a:custGeom>
              <a:avLst/>
              <a:gdLst/>
              <a:ahLst/>
              <a:cxnLst/>
              <a:rect r="r" b="b" t="t" l="l"/>
              <a:pathLst>
                <a:path h="566459" w="1007038">
                  <a:moveTo>
                    <a:pt x="0" y="0"/>
                  </a:moveTo>
                  <a:lnTo>
                    <a:pt x="1007038" y="0"/>
                  </a:lnTo>
                  <a:lnTo>
                    <a:pt x="1007038" y="566459"/>
                  </a:lnTo>
                  <a:lnTo>
                    <a:pt x="0" y="5664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3712371" y="0"/>
            <a:ext cx="10863257" cy="365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Над презентацией работали студенты CS12-24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4798" y="6134079"/>
            <a:ext cx="4580058" cy="113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2"/>
              </a:lnSpc>
            </a:pPr>
            <a:r>
              <a:rPr lang="en-US" b="true" sz="40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Абдикаримов Тимур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69340" y="6134079"/>
            <a:ext cx="4149320" cy="113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52"/>
              </a:lnSpc>
              <a:spcBef>
                <a:spcPct val="0"/>
              </a:spcBef>
            </a:pPr>
            <a:r>
              <a:rPr lang="en-US" b="true" sz="40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Мидинов Илияр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73145" y="6134079"/>
            <a:ext cx="4580058" cy="113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52"/>
              </a:lnSpc>
              <a:spcBef>
                <a:spcPct val="0"/>
              </a:spcBef>
            </a:pPr>
            <a:r>
              <a:rPr lang="en-US" b="true" sz="40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Сатымкулов Адилхан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05195" y="4074833"/>
            <a:ext cx="1239263" cy="1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319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24368" y="4074833"/>
            <a:ext cx="1239263" cy="1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319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43542" y="4074833"/>
            <a:ext cx="1239263" cy="1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319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601" r="0" b="-5217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5888" y="2163342"/>
            <a:ext cx="4554038" cy="5960317"/>
            <a:chOff x="0" y="0"/>
            <a:chExt cx="3525957" cy="46147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12221" y="3221000"/>
            <a:ext cx="1061372" cy="106137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866981" y="2163342"/>
            <a:ext cx="4554038" cy="5960317"/>
            <a:chOff x="0" y="0"/>
            <a:chExt cx="3525957" cy="46147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606842" y="3221000"/>
            <a:ext cx="1061372" cy="106137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68075" y="2163342"/>
            <a:ext cx="4554038" cy="5960317"/>
            <a:chOff x="0" y="0"/>
            <a:chExt cx="3525957" cy="46147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614408" y="3221000"/>
            <a:ext cx="1061372" cy="106137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03311" y="5210970"/>
            <a:ext cx="3879192" cy="198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Что такое умное сельское хозяйство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12221" y="3355256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b="true" sz="3600" spc="-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04404" y="5210970"/>
            <a:ext cx="3879192" cy="198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Почему технологии важны для СХ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13314" y="3307150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spc="-8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05498" y="5210970"/>
            <a:ext cx="3879192" cy="264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Краткий обзор, как технологии помогают СХ</a:t>
            </a:r>
          </a:p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750" spc="-9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www.youtube.com/watch?v=OAgtP9pzkaA"/>
              </a:rPr>
              <a:t>ютуб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14408" y="3307150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spc="-8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46173" y="8767146"/>
            <a:ext cx="8257026" cy="88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СХ - сельское хозяйство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12179" y="159728"/>
            <a:ext cx="11335044" cy="15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1.Введение в тему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0" y="5776721"/>
            <a:ext cx="18288000" cy="288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40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Технологии играют ключевую роль в сельском хозяйстве, так как они помогают повысить эффективность, устойчивость и производительность в условиях глобальных вызовов, таких как изменение климата, нехватка ресурсов и рост населения.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586821"/>
            <a:ext cx="18288000" cy="273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9"/>
              </a:lnSpc>
            </a:pPr>
            <a:r>
              <a:rPr lang="en-US" sz="38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Умное сельское хозяйство — это использование цифровых технологий, таких как датчики, дроны, ИИ и большие данные, для оптимизации процессов выращивания, повышения урожайности, экономии ресурсов и устойчивости к климатическим изменениям.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601" r="0" b="-5217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5888" y="2163342"/>
            <a:ext cx="4554038" cy="5960317"/>
            <a:chOff x="0" y="0"/>
            <a:chExt cx="3525957" cy="46147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12221" y="3221000"/>
            <a:ext cx="1061372" cy="106137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866981" y="2163342"/>
            <a:ext cx="4554038" cy="5960317"/>
            <a:chOff x="0" y="0"/>
            <a:chExt cx="3525957" cy="46147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606842" y="3221000"/>
            <a:ext cx="1061372" cy="106137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68075" y="2163342"/>
            <a:ext cx="4554038" cy="5960317"/>
            <a:chOff x="0" y="0"/>
            <a:chExt cx="3525957" cy="46147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25957" cy="4614767"/>
            </a:xfrm>
            <a:custGeom>
              <a:avLst/>
              <a:gdLst/>
              <a:ahLst/>
              <a:cxnLst/>
              <a:rect r="r" b="b" t="t" l="l"/>
              <a:pathLst>
                <a:path h="4614767" w="352595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88A20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614408" y="3221000"/>
            <a:ext cx="1061372" cy="106137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2F5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03311" y="5210970"/>
            <a:ext cx="387919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612221" y="3355256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b="true" sz="3600" spc="-8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04404" y="5782470"/>
            <a:ext cx="387919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Дроны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13314" y="3307150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spc="-8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05498" y="5210970"/>
            <a:ext cx="387919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Автономные системы полива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14408" y="3307150"/>
            <a:ext cx="1061372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spc="-8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18095" y="561389"/>
            <a:ext cx="15778162" cy="165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2.Технологии для управления урожаем и почвой</a:t>
            </a:r>
          </a:p>
          <a:p>
            <a:pPr algn="ctr">
              <a:lnSpc>
                <a:spcPts val="670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203311" y="5782470"/>
            <a:ext cx="387919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Датчики почвы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542555" y="3547098"/>
            <a:ext cx="3937537" cy="5711202"/>
          </a:xfrm>
          <a:custGeom>
            <a:avLst/>
            <a:gdLst/>
            <a:ahLst/>
            <a:cxnLst/>
            <a:rect r="r" b="b" t="t" l="l"/>
            <a:pathLst>
              <a:path h="5711202" w="3937537">
                <a:moveTo>
                  <a:pt x="0" y="0"/>
                </a:moveTo>
                <a:lnTo>
                  <a:pt x="3937537" y="0"/>
                </a:lnTo>
                <a:lnTo>
                  <a:pt x="3937537" y="5711202"/>
                </a:lnTo>
                <a:lnTo>
                  <a:pt x="0" y="5711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40905" y="3547098"/>
            <a:ext cx="5772484" cy="5711202"/>
          </a:xfrm>
          <a:custGeom>
            <a:avLst/>
            <a:gdLst/>
            <a:ahLst/>
            <a:cxnLst/>
            <a:rect r="r" b="b" t="t" l="l"/>
            <a:pathLst>
              <a:path h="5711202" w="5772484">
                <a:moveTo>
                  <a:pt x="0" y="0"/>
                </a:moveTo>
                <a:lnTo>
                  <a:pt x="5772485" y="0"/>
                </a:lnTo>
                <a:lnTo>
                  <a:pt x="5772485" y="5711202"/>
                </a:lnTo>
                <a:lnTo>
                  <a:pt x="0" y="5711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7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74203" y="4157549"/>
            <a:ext cx="5994782" cy="4490300"/>
          </a:xfrm>
          <a:custGeom>
            <a:avLst/>
            <a:gdLst/>
            <a:ahLst/>
            <a:cxnLst/>
            <a:rect r="r" b="b" t="t" l="l"/>
            <a:pathLst>
              <a:path h="4490300" w="5994782">
                <a:moveTo>
                  <a:pt x="0" y="0"/>
                </a:moveTo>
                <a:lnTo>
                  <a:pt x="5994783" y="0"/>
                </a:lnTo>
                <a:lnTo>
                  <a:pt x="5994783" y="4490300"/>
                </a:lnTo>
                <a:lnTo>
                  <a:pt x="0" y="4490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515023"/>
            <a:ext cx="18288000" cy="3406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9"/>
              </a:lnSpc>
            </a:pPr>
            <a:r>
              <a:rPr lang="en-US" sz="38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Датчики почвы: Измеряют влажность, кислотность, температуру и содержание питательных веществ. Это позволяет оптимизировать полив и внесение удобрений для повышения урожайности.</a:t>
            </a:r>
          </a:p>
          <a:p>
            <a:pPr algn="ctr">
              <a:lnSpc>
                <a:spcPts val="5439"/>
              </a:lnSpc>
            </a:pPr>
          </a:p>
          <a:p>
            <a:pPr algn="ctr">
              <a:lnSpc>
                <a:spcPts val="543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467622" y="4039211"/>
            <a:ext cx="9278381" cy="5219089"/>
          </a:xfrm>
          <a:custGeom>
            <a:avLst/>
            <a:gdLst/>
            <a:ahLst/>
            <a:cxnLst/>
            <a:rect r="r" b="b" t="t" l="l"/>
            <a:pathLst>
              <a:path h="5219089" w="9278381">
                <a:moveTo>
                  <a:pt x="0" y="0"/>
                </a:moveTo>
                <a:lnTo>
                  <a:pt x="9278380" y="0"/>
                </a:lnTo>
                <a:lnTo>
                  <a:pt x="9278380" y="5219089"/>
                </a:lnTo>
                <a:lnTo>
                  <a:pt x="0" y="5219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93498" y="4039211"/>
            <a:ext cx="7414706" cy="5219089"/>
          </a:xfrm>
          <a:custGeom>
            <a:avLst/>
            <a:gdLst/>
            <a:ahLst/>
            <a:cxnLst/>
            <a:rect r="r" b="b" t="t" l="l"/>
            <a:pathLst>
              <a:path h="5219089" w="7414706">
                <a:moveTo>
                  <a:pt x="0" y="0"/>
                </a:moveTo>
                <a:lnTo>
                  <a:pt x="7414706" y="0"/>
                </a:lnTo>
                <a:lnTo>
                  <a:pt x="7414706" y="5219089"/>
                </a:lnTo>
                <a:lnTo>
                  <a:pt x="0" y="5219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102717"/>
            <a:ext cx="18288000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Дроны: Используются для мониторинга полей, выявления вредителей и оценки состояния растений. С их помощью можно своевременно обнаружить проблемы и принять меры.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028700" y="3385396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7898" y="3385396"/>
            <a:ext cx="10127470" cy="6172200"/>
          </a:xfrm>
          <a:custGeom>
            <a:avLst/>
            <a:gdLst/>
            <a:ahLst/>
            <a:cxnLst/>
            <a:rect r="r" b="b" t="t" l="l"/>
            <a:pathLst>
              <a:path h="6172200" w="10127470">
                <a:moveTo>
                  <a:pt x="0" y="0"/>
                </a:moveTo>
                <a:lnTo>
                  <a:pt x="10127470" y="0"/>
                </a:lnTo>
                <a:lnTo>
                  <a:pt x="1012747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654" t="-78262" r="-27654" b="-7657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952500"/>
            <a:ext cx="18288000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750" spc="-9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Автономные системы полива: Автоматически управляют орошением на основе данных с датчиков. Это обеспечивает точный полив, снижает расход воды и улучшает здоровье растений.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5359" t="0" r="15359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4184806" y="1884855"/>
            <a:ext cx="3074494" cy="2843907"/>
          </a:xfrm>
          <a:custGeom>
            <a:avLst/>
            <a:gdLst/>
            <a:ahLst/>
            <a:cxnLst/>
            <a:rect r="r" b="b" t="t" l="l"/>
            <a:pathLst>
              <a:path h="2843907" w="3074494">
                <a:moveTo>
                  <a:pt x="0" y="0"/>
                </a:moveTo>
                <a:lnTo>
                  <a:pt x="3074494" y="0"/>
                </a:lnTo>
                <a:lnTo>
                  <a:pt x="3074494" y="2843907"/>
                </a:lnTo>
                <a:lnTo>
                  <a:pt x="0" y="284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8833" y="4728762"/>
            <a:ext cx="2586441" cy="2495915"/>
          </a:xfrm>
          <a:custGeom>
            <a:avLst/>
            <a:gdLst/>
            <a:ahLst/>
            <a:cxnLst/>
            <a:rect r="r" b="b" t="t" l="l"/>
            <a:pathLst>
              <a:path h="2495915" w="2586441">
                <a:moveTo>
                  <a:pt x="0" y="0"/>
                </a:moveTo>
                <a:lnTo>
                  <a:pt x="2586440" y="0"/>
                </a:lnTo>
                <a:lnTo>
                  <a:pt x="2586440" y="2495915"/>
                </a:lnTo>
                <a:lnTo>
                  <a:pt x="0" y="2495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11837" y="7640720"/>
            <a:ext cx="2503436" cy="2173122"/>
          </a:xfrm>
          <a:custGeom>
            <a:avLst/>
            <a:gdLst/>
            <a:ahLst/>
            <a:cxnLst/>
            <a:rect r="r" b="b" t="t" l="l"/>
            <a:pathLst>
              <a:path h="2173122" w="2503436">
                <a:moveTo>
                  <a:pt x="0" y="0"/>
                </a:moveTo>
                <a:lnTo>
                  <a:pt x="2503436" y="0"/>
                </a:lnTo>
                <a:lnTo>
                  <a:pt x="2503436" y="2173122"/>
                </a:lnTo>
                <a:lnTo>
                  <a:pt x="0" y="2173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7400" y="377908"/>
            <a:ext cx="15765515" cy="17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6"/>
              </a:lnSpc>
            </a:pPr>
            <a:r>
              <a:rPr lang="en-US" sz="493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Технологии для животноводства и автоматизации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7197" y="2491022"/>
            <a:ext cx="1022869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Системы мониторинга животных: GPS-трекеры и устройства слежения для контроля состояния здоровья, активности и положения животных.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62087"/>
            <a:ext cx="1022869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Роботизированные системы для доения и кормления: Автоматизация кормления и доения для повышения эффективности и улучшения условий для животных.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7197" y="7433227"/>
            <a:ext cx="1025993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Автономные сельскохозяйственные машины: Тракторы и комбайны, управляемые программным обеспечением, которые выполняют задачи без участия человека.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DAGWdNBy6uo</dc:identifier>
  <dcterms:modified xsi:type="dcterms:W3CDTF">2011-08-01T06:04:30Z</dcterms:modified>
  <cp:revision>1</cp:revision>
  <dc:title>Умное сельское хозяйство</dc:title>
</cp:coreProperties>
</file>