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c7e8f0a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c7e8f0a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7e8f0a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7e8f0a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7e8f0a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7e8f0a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dd46888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dd46888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dd46888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dd46888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d46888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dd46888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jpg"/><Relationship Id="rId5" Type="http://schemas.openxmlformats.org/officeDocument/2006/relationships/image" Target="../media/image17.jp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6775" y="300225"/>
            <a:ext cx="85206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BFNet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6775" y="124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Predict Bodyfat % From Images using AI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714575" y="3345933"/>
            <a:ext cx="1725000" cy="29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650" y="2694300"/>
            <a:ext cx="665000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875" y="2694325"/>
            <a:ext cx="665000" cy="15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944750" y="3221263"/>
            <a:ext cx="22023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20.3% BF</a:t>
            </a:r>
            <a:endParaRPr sz="3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6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predictors are </a:t>
            </a:r>
            <a:r>
              <a:rPr lang="en" u="sng"/>
              <a:t>inaccessible</a:t>
            </a:r>
            <a:r>
              <a:rPr lang="en"/>
              <a:t>, AND </a:t>
            </a:r>
            <a:r>
              <a:rPr lang="en" u="sng"/>
              <a:t>inaccurate</a:t>
            </a:r>
            <a:r>
              <a:rPr lang="en"/>
              <a:t>!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100" y="889700"/>
            <a:ext cx="1572050" cy="245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725" y="1159077"/>
            <a:ext cx="3225342" cy="21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720600" y="3649250"/>
            <a:ext cx="19950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-height? (ok) 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-weight? (ok)    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4"/>
          <p:cNvSpPr txBox="1"/>
          <p:nvPr>
            <p:ph idx="4294967295" type="subTitle"/>
          </p:nvPr>
        </p:nvSpPr>
        <p:spPr>
          <a:xfrm>
            <a:off x="2752500" y="3649250"/>
            <a:ext cx="19950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-age? (ok) 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-sex? (ok)    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" name="Google Shape;69;p14"/>
          <p:cNvSpPr txBox="1"/>
          <p:nvPr>
            <p:ph idx="4294967295" type="subTitle"/>
          </p:nvPr>
        </p:nvSpPr>
        <p:spPr>
          <a:xfrm>
            <a:off x="5229450" y="3649250"/>
            <a:ext cx="34857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electric current ???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… we can do better !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BFNet is an accessible way to predict bodyfat % (1/2)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5114" t="0"/>
          <a:stretch/>
        </p:blipFill>
        <p:spPr>
          <a:xfrm>
            <a:off x="920725" y="1289875"/>
            <a:ext cx="5108326" cy="141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5114" t="0"/>
          <a:stretch/>
        </p:blipFill>
        <p:spPr>
          <a:xfrm>
            <a:off x="920750" y="2969875"/>
            <a:ext cx="5108326" cy="141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25" y="1044500"/>
            <a:ext cx="665000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25" y="2969875"/>
            <a:ext cx="665000" cy="159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stCxn id="77" idx="3"/>
            <a:endCxn id="75" idx="1"/>
          </p:cNvCxnSpPr>
          <p:nvPr/>
        </p:nvCxnSpPr>
        <p:spPr>
          <a:xfrm>
            <a:off x="779225" y="1842513"/>
            <a:ext cx="141600" cy="1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8" idx="3"/>
            <a:endCxn id="76" idx="1"/>
          </p:cNvCxnSpPr>
          <p:nvPr/>
        </p:nvCxnSpPr>
        <p:spPr>
          <a:xfrm flipH="1" rot="10800000">
            <a:off x="779225" y="3675775"/>
            <a:ext cx="1416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5955250" y="1682525"/>
            <a:ext cx="442800" cy="21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955250" y="3399375"/>
            <a:ext cx="442800" cy="21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5"/>
          <p:cNvCxnSpPr>
            <a:stCxn id="75" idx="3"/>
            <a:endCxn id="84" idx="1"/>
          </p:cNvCxnSpPr>
          <p:nvPr/>
        </p:nvCxnSpPr>
        <p:spPr>
          <a:xfrm>
            <a:off x="6029051" y="1995725"/>
            <a:ext cx="11880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6" idx="3"/>
            <a:endCxn id="84" idx="1"/>
          </p:cNvCxnSpPr>
          <p:nvPr/>
        </p:nvCxnSpPr>
        <p:spPr>
          <a:xfrm flipH="1" rot="10800000">
            <a:off x="6029076" y="2796725"/>
            <a:ext cx="1188000" cy="8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7217125" y="1343075"/>
            <a:ext cx="1712100" cy="290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-Neck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-Chest -Abdomen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-Hip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-Thigh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-Knee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-Ankle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-Biceps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-Forearm -Wrist</a:t>
            </a:r>
            <a:endParaRPr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7217125" y="4339125"/>
            <a:ext cx="1712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Circumference in cm.</a:t>
            </a:r>
            <a:endParaRPr sz="1100"/>
          </a:p>
        </p:txBody>
      </p:sp>
      <p:sp>
        <p:nvSpPr>
          <p:cNvPr id="87" name="Google Shape;87;p15"/>
          <p:cNvSpPr txBox="1"/>
          <p:nvPr/>
        </p:nvSpPr>
        <p:spPr>
          <a:xfrm>
            <a:off x="1508225" y="4565875"/>
            <a:ext cx="3933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Camera is 2.4 m (7.874 ft) away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and 1.6 m (5.25 ft) high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BFNet is an accessible way to predict bodyfat % (2/2)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955250" y="1682525"/>
            <a:ext cx="442800" cy="21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955250" y="3399375"/>
            <a:ext cx="442800" cy="21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11700" y="745350"/>
            <a:ext cx="1712100" cy="40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-Sex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-Age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-Weight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-Height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-Neck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-Chest -Abdomen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-Hip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-Thigh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-Knee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-Ankle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-Biceps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-Forearm -Wrist</a:t>
            </a:r>
            <a:endParaRPr sz="18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675" y="1363663"/>
            <a:ext cx="3626650" cy="2792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>
            <a:stCxn id="95" idx="3"/>
            <a:endCxn id="96" idx="1"/>
          </p:cNvCxnSpPr>
          <p:nvPr/>
        </p:nvCxnSpPr>
        <p:spPr>
          <a:xfrm>
            <a:off x="2023800" y="2760000"/>
            <a:ext cx="7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7120200" y="2557050"/>
            <a:ext cx="12915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20.3% bf</a:t>
            </a:r>
            <a:endParaRPr sz="1800"/>
          </a:p>
        </p:txBody>
      </p:sp>
      <p:cxnSp>
        <p:nvCxnSpPr>
          <p:cNvPr id="99" name="Google Shape;99;p16"/>
          <p:cNvCxnSpPr>
            <a:stCxn id="96" idx="3"/>
            <a:endCxn id="98" idx="1"/>
          </p:cNvCxnSpPr>
          <p:nvPr/>
        </p:nvCxnSpPr>
        <p:spPr>
          <a:xfrm>
            <a:off x="6385325" y="2759999"/>
            <a:ext cx="7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5" y="620313"/>
            <a:ext cx="783875" cy="18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963" y="620300"/>
            <a:ext cx="783875" cy="188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3038" y="620300"/>
            <a:ext cx="783875" cy="18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1725" y="620300"/>
            <a:ext cx="783875" cy="1881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662" y="68700"/>
            <a:ext cx="45696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r>
              <a:rPr lang="en"/>
              <a:t> ~17,000 pairs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936787" y="68700"/>
            <a:ext cx="45696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</a:t>
            </a:r>
            <a:r>
              <a:rPr lang="en"/>
              <a:t>: ~4000 pairs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1150" y="620300"/>
            <a:ext cx="783875" cy="188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8100" y="620300"/>
            <a:ext cx="783875" cy="18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2745100"/>
            <a:ext cx="91440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error per model (cm)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2553050" y="3332700"/>
            <a:ext cx="17637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Neck: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Chest: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Abdomen: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Hip: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Thigh: </a:t>
            </a:r>
            <a:endParaRPr sz="2000"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4634250" y="3332700"/>
            <a:ext cx="20811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Knee: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Ankle: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Biceps: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Forearm: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Wrist:      </a:t>
            </a:r>
            <a:endParaRPr sz="2000"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3813600" y="3332700"/>
            <a:ext cx="19803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3.8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8.0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9.8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5.6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4.2</a:t>
            </a:r>
            <a:endParaRPr sz="2000"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5793900" y="3332700"/>
            <a:ext cx="9066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2.8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1.1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4639" y="68700"/>
            <a:ext cx="91440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~400 points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-95925" y="3483025"/>
            <a:ext cx="91440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from 10-Fold Cross Validation (% bf): </a:t>
            </a:r>
            <a:r>
              <a:rPr b="1" lang="en" u="sng"/>
              <a:t>3.27%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7475"/>
            <a:ext cx="8839200" cy="15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00" y="3532250"/>
            <a:ext cx="4130600" cy="7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00" y="801825"/>
            <a:ext cx="1775750" cy="23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4250" y="801825"/>
            <a:ext cx="1775758" cy="23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9675" y="801825"/>
            <a:ext cx="3324574" cy="23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9675" y="3765749"/>
            <a:ext cx="3324575" cy="238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title"/>
          </p:nvPr>
        </p:nvSpPr>
        <p:spPr>
          <a:xfrm>
            <a:off x="5209662" y="4117800"/>
            <a:ext cx="33246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results to other methods </a:t>
            </a:r>
            <a:r>
              <a:rPr lang="en">
                <a:solidFill>
                  <a:srgbClr val="FF0000"/>
                </a:solidFill>
              </a:rPr>
              <a:t>!</a:t>
            </a:r>
            <a:r>
              <a:rPr lang="en">
                <a:solidFill>
                  <a:srgbClr val="FF9900"/>
                </a:solidFill>
              </a:rPr>
              <a:t>!</a:t>
            </a:r>
            <a:r>
              <a:rPr lang="en">
                <a:solidFill>
                  <a:srgbClr val="FFFF00"/>
                </a:solidFill>
              </a:rPr>
              <a:t>!</a:t>
            </a:r>
            <a:r>
              <a:rPr lang="en">
                <a:solidFill>
                  <a:srgbClr val="00FF00"/>
                </a:solidFill>
              </a:rPr>
              <a:t>!</a:t>
            </a:r>
            <a:r>
              <a:rPr lang="en">
                <a:solidFill>
                  <a:srgbClr val="0000FF"/>
                </a:solidFill>
              </a:rPr>
              <a:t>!</a:t>
            </a:r>
            <a:r>
              <a:rPr lang="en">
                <a:solidFill>
                  <a:srgbClr val="9900FF"/>
                </a:solidFill>
              </a:rPr>
              <a:t>!</a:t>
            </a:r>
            <a:r>
              <a:rPr lang="en">
                <a:solidFill>
                  <a:srgbClr val="FF00FF"/>
                </a:solidFill>
              </a:rPr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