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5f3951a2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5f3951a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5f3951a2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5f3951a2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5f3951a2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5f3951a2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dd46888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dd46888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f3951a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f3951a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5f3951a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5f3951a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5f3951a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5f3951a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5f3951a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5f3951a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f3951a2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f3951a2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5f3951a2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5f3951a2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5f3951a2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5f3951a2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LATfbhfR-GMM_bDzGrFiZaQsgTQqpXU/view" TargetMode="External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4.jpg"/><Relationship Id="rId5" Type="http://schemas.openxmlformats.org/officeDocument/2006/relationships/image" Target="../media/image23.jp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5" y="300225"/>
            <a:ext cx="91440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ICUNet: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5" y="12486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Personalized Detection Pipeline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25" y="47697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Lexend"/>
                <a:ea typeface="Lexend"/>
                <a:cs typeface="Lexend"/>
                <a:sym typeface="Lexend"/>
              </a:rPr>
              <a:t>By Matthew Do, Daniel Lee, &amp; Alvin Nguyen</a:t>
            </a:r>
            <a:endParaRPr sz="1500">
              <a:solidFill>
                <a:srgbClr val="EFEFE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88" y="2041200"/>
            <a:ext cx="7299613" cy="2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2: Training Results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0" y="1616100"/>
            <a:ext cx="9004148" cy="34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000" y="1288150"/>
            <a:ext cx="4822175" cy="13647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2"/>
          <p:cNvSpPr txBox="1"/>
          <p:nvPr/>
        </p:nvSpPr>
        <p:spPr>
          <a:xfrm>
            <a:off x="204675" y="2833725"/>
            <a:ext cx="8722500" cy="45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3: Image Segmentation from Live Video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9" name="Google Shape;179;p23" title="imgseg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60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ctrTitle"/>
          </p:nvPr>
        </p:nvSpPr>
        <p:spPr>
          <a:xfrm>
            <a:off x="-25" y="300225"/>
            <a:ext cx="91440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Thank You !!!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36875" y="42512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Questions?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88" y="1561900"/>
            <a:ext cx="7299613" cy="2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0" y="3967625"/>
            <a:ext cx="4130600" cy="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00" y="1387925"/>
            <a:ext cx="1775750" cy="23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0450" y="1387913"/>
            <a:ext cx="1775758" cy="23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9675" y="1387925"/>
            <a:ext cx="3324574" cy="23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9675" y="4207674"/>
            <a:ext cx="3324575" cy="23826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0" y="2302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Previous Work: BFNet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0" y="2302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BFNet Limitations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1093900"/>
            <a:ext cx="91440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Fixed distance training images</a:t>
            </a:r>
            <a:br>
              <a:rPr lang="en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Fixed pose</a:t>
            </a:r>
            <a:br>
              <a:rPr lang="en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Not enough data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0" y="3821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⇒ Not personalized!!!</a:t>
            </a:r>
            <a:endParaRPr sz="3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225" y="1093900"/>
            <a:ext cx="665000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800" y="1093900"/>
            <a:ext cx="665000" cy="15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906375" y="2760975"/>
            <a:ext cx="393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Camera is 2.4 m (7.874 ft) away</a:t>
            </a:r>
            <a:endParaRPr sz="11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 and 1.6 m (5.25 ft) high</a:t>
            </a:r>
            <a:endParaRPr sz="11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0" y="2302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Can we make something that learns about you specifically?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20258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29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YES!</a:t>
            </a:r>
            <a:endParaRPr sz="4029">
              <a:solidFill>
                <a:srgbClr val="00FF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0" y="3821500"/>
            <a:ext cx="91440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 will demonstrate this through </a:t>
            </a:r>
            <a:b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23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</a:t>
            </a:r>
            <a:r>
              <a:rPr lang="en" sz="23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inary image segmentation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a live video feed.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Project Pipeline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040300" y="1096850"/>
            <a:ext cx="22200" cy="4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940250" y="1114200"/>
            <a:ext cx="22200" cy="4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0" y="1114200"/>
            <a:ext cx="306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1 :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Personalized Data Collection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5" y="3021950"/>
            <a:ext cx="937199" cy="93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862" y="3793550"/>
            <a:ext cx="1067974" cy="10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861" y="2198472"/>
            <a:ext cx="1067974" cy="106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>
            <a:stCxn id="93" idx="3"/>
            <a:endCxn id="95" idx="1"/>
          </p:cNvCxnSpPr>
          <p:nvPr/>
        </p:nvCxnSpPr>
        <p:spPr>
          <a:xfrm flipH="1" rot="10800000">
            <a:off x="1040474" y="2732450"/>
            <a:ext cx="484500" cy="75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93" idx="3"/>
            <a:endCxn id="94" idx="1"/>
          </p:cNvCxnSpPr>
          <p:nvPr/>
        </p:nvCxnSpPr>
        <p:spPr>
          <a:xfrm>
            <a:off x="1040474" y="3490550"/>
            <a:ext cx="484500" cy="837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7"/>
          <p:cNvPicPr preferRelativeResize="0"/>
          <p:nvPr/>
        </p:nvPicPr>
        <p:blipFill rotWithShape="1">
          <a:blip r:embed="rId6">
            <a:alphaModFix/>
          </a:blip>
          <a:srcRect b="0" l="0" r="5114" t="0"/>
          <a:stretch/>
        </p:blipFill>
        <p:spPr>
          <a:xfrm>
            <a:off x="3165150" y="2983102"/>
            <a:ext cx="3672438" cy="101488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3062500" y="1114200"/>
            <a:ext cx="38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2 : </a:t>
            </a:r>
            <a:b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Training model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00" name="Google Shape;100;p17"/>
          <p:cNvCxnSpPr>
            <a:stCxn id="95" idx="3"/>
            <a:endCxn id="98" idx="1"/>
          </p:cNvCxnSpPr>
          <p:nvPr/>
        </p:nvCxnSpPr>
        <p:spPr>
          <a:xfrm>
            <a:off x="2592835" y="2732459"/>
            <a:ext cx="572400" cy="75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4" idx="3"/>
            <a:endCxn id="98" idx="1"/>
          </p:cNvCxnSpPr>
          <p:nvPr/>
        </p:nvCxnSpPr>
        <p:spPr>
          <a:xfrm flipH="1" rot="10800000">
            <a:off x="2592836" y="3490537"/>
            <a:ext cx="572400" cy="837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6940400" y="1067250"/>
            <a:ext cx="2181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3:</a:t>
            </a:r>
            <a:b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Predict person from live video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03" name="Google Shape;103;p17"/>
          <p:cNvCxnSpPr>
            <a:stCxn id="98" idx="3"/>
            <a:endCxn id="104" idx="1"/>
          </p:cNvCxnSpPr>
          <p:nvPr/>
        </p:nvCxnSpPr>
        <p:spPr>
          <a:xfrm>
            <a:off x="6837588" y="3490545"/>
            <a:ext cx="336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7" title="image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4375" y="2552175"/>
            <a:ext cx="1876750" cy="18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7144375" y="4428925"/>
            <a:ext cx="18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Person = clear,</a:t>
            </a:r>
            <a:endParaRPr sz="11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Background</a:t>
            </a:r>
            <a:r>
              <a:rPr lang="en" sz="1100">
                <a:solidFill>
                  <a:srgbClr val="D9D9D9"/>
                </a:solidFill>
              </a:rPr>
              <a:t> = blurry</a:t>
            </a:r>
            <a:endParaRPr sz="11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13" y="4510000"/>
            <a:ext cx="21767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1: Collecting your data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1380" r="1371" t="0"/>
          <a:stretch/>
        </p:blipFill>
        <p:spPr>
          <a:xfrm>
            <a:off x="140200" y="2346675"/>
            <a:ext cx="2176775" cy="21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4294967295" type="subTitle"/>
          </p:nvPr>
        </p:nvSpPr>
        <p:spPr>
          <a:xfrm>
            <a:off x="140200" y="1092375"/>
            <a:ext cx="466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Computer Vision Techniques:</a:t>
            </a:r>
            <a:b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Edge &amp; Contour Detection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2334" r="0" t="2524"/>
          <a:stretch/>
        </p:blipFill>
        <p:spPr>
          <a:xfrm>
            <a:off x="2632325" y="2346675"/>
            <a:ext cx="2176775" cy="21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492125" y="1884975"/>
            <a:ext cx="819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Edge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3069850" y="2184750"/>
            <a:ext cx="494400" cy="538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3311200" y="4796700"/>
            <a:ext cx="819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Contour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490300" y="1092375"/>
            <a:ext cx="22200" cy="4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 title="174666489724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6225" y="3377275"/>
            <a:ext cx="1567025" cy="15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6225" y="1670637"/>
            <a:ext cx="1567025" cy="15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4294967295" type="subTitle"/>
          </p:nvPr>
        </p:nvSpPr>
        <p:spPr>
          <a:xfrm>
            <a:off x="5512488" y="1092375"/>
            <a:ext cx="35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saved frame &amp; its mask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2: Training A Neural Network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00" y="1399953"/>
            <a:ext cx="1163100" cy="1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4294967295" type="subTitle"/>
          </p:nvPr>
        </p:nvSpPr>
        <p:spPr>
          <a:xfrm>
            <a:off x="2553100" y="832900"/>
            <a:ext cx="154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512x512 </a:t>
            </a:r>
            <a:b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RGB frame</a:t>
            </a:r>
            <a:endParaRPr sz="1400">
              <a:solidFill>
                <a:srgbClr val="D9D9D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25" y="725713"/>
            <a:ext cx="1640776" cy="15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4294967295" type="subTitle"/>
          </p:nvPr>
        </p:nvSpPr>
        <p:spPr>
          <a:xfrm>
            <a:off x="41738" y="1882600"/>
            <a:ext cx="173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as a dataloader</a:t>
            </a:r>
            <a:endParaRPr sz="1400">
              <a:solidFill>
                <a:srgbClr val="D9D9D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1859488" y="1785600"/>
            <a:ext cx="693600" cy="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>
            <p:ph idx="4294967295" type="subTitle"/>
          </p:nvPr>
        </p:nvSpPr>
        <p:spPr>
          <a:xfrm>
            <a:off x="3646925" y="1785600"/>
            <a:ext cx="95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+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4" name="Google Shape;134;p19" title="174666489724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275" y="1399950"/>
            <a:ext cx="1163100" cy="1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421825" y="832900"/>
            <a:ext cx="3000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512x512</a:t>
            </a:r>
            <a:r>
              <a:rPr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binary mask</a:t>
            </a:r>
            <a:endParaRPr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421825" y="2505338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1 = person, </a:t>
            </a:r>
            <a:b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0 = background</a:t>
            </a:r>
            <a:endParaRPr sz="1000">
              <a:solidFill>
                <a:srgbClr val="D9D9D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5856588" y="1785600"/>
            <a:ext cx="693600" cy="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7084325" y="1044400"/>
            <a:ext cx="1476000" cy="16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NETWORK</a:t>
            </a:r>
            <a:endParaRPr b="1"/>
          </a:p>
        </p:txBody>
      </p:sp>
      <p:cxnSp>
        <p:nvCxnSpPr>
          <p:cNvPr id="139" name="Google Shape;139;p19"/>
          <p:cNvCxnSpPr/>
          <p:nvPr/>
        </p:nvCxnSpPr>
        <p:spPr>
          <a:xfrm rot="5400000">
            <a:off x="7475513" y="3085038"/>
            <a:ext cx="693600" cy="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775" y="3495200"/>
            <a:ext cx="1163100" cy="1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322325" y="4569750"/>
            <a:ext cx="30000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512x512</a:t>
            </a:r>
            <a:r>
              <a:rPr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n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odel output</a:t>
            </a:r>
            <a:endParaRPr>
              <a:solidFill>
                <a:srgbClr val="98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 rot="10800000">
            <a:off x="5856593" y="4076593"/>
            <a:ext cx="693600" cy="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>
            <p:ph idx="4294967295" type="subTitle"/>
          </p:nvPr>
        </p:nvSpPr>
        <p:spPr>
          <a:xfrm>
            <a:off x="863425" y="3680450"/>
            <a:ext cx="45015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Compare </a:t>
            </a:r>
            <a:r>
              <a:rPr lang="en" sz="1400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predicted model output</a:t>
            </a:r>
            <a:r>
              <a:rPr lang="en" sz="14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against</a:t>
            </a:r>
            <a:br>
              <a:rPr lang="en" sz="14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4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4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rue binary mask</a:t>
            </a:r>
            <a:r>
              <a:rPr lang="en" sz="14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4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to train the model’s parameters</a:t>
            </a:r>
            <a:br>
              <a:rPr lang="en" sz="14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4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4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003525" y="4391650"/>
            <a:ext cx="4361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Since we only predict 1 for person and 0 for background, </a:t>
            </a:r>
            <a:b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 sz="1000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e use </a:t>
            </a:r>
            <a:r>
              <a:rPr lang="en" sz="1000" u="sng">
                <a:solidFill>
                  <a:srgbClr val="D9D9D9"/>
                </a:solidFill>
                <a:latin typeface="Lexend"/>
                <a:ea typeface="Lexend"/>
                <a:cs typeface="Lexend"/>
                <a:sym typeface="Lexend"/>
              </a:rPr>
              <a:t>binary cross entropy loss</a:t>
            </a:r>
            <a:endParaRPr sz="1000" u="sng">
              <a:solidFill>
                <a:srgbClr val="D9D9D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2: Why Spark?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0" y="1014000"/>
            <a:ext cx="91440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Images == lots of data! </a:t>
            </a:r>
            <a:br>
              <a:rPr lang="en" sz="2400">
                <a:solidFill>
                  <a:srgbClr val="D9D9D9"/>
                </a:solidFill>
              </a:rPr>
            </a:br>
            <a:br>
              <a:rPr lang="en" sz="2400">
                <a:solidFill>
                  <a:srgbClr val="D9D9D9"/>
                </a:solidFill>
              </a:rPr>
            </a:b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Spark uses </a:t>
            </a:r>
            <a:r>
              <a:rPr lang="en" sz="2400" u="sng">
                <a:solidFill>
                  <a:srgbClr val="D9D9D9"/>
                </a:solidFill>
              </a:rPr>
              <a:t>distributed</a:t>
            </a:r>
            <a:r>
              <a:rPr lang="en" sz="2400" u="sng">
                <a:solidFill>
                  <a:srgbClr val="D9D9D9"/>
                </a:solidFill>
              </a:rPr>
              <a:t> processing</a:t>
            </a:r>
            <a:r>
              <a:rPr lang="en" sz="2400">
                <a:solidFill>
                  <a:srgbClr val="D9D9D9"/>
                </a:solidFill>
              </a:rPr>
              <a:t> to load &amp; process ALL the data </a:t>
            </a:r>
            <a:r>
              <a:rPr lang="en" sz="2400" u="sng">
                <a:solidFill>
                  <a:srgbClr val="D9D9D9"/>
                </a:solidFill>
              </a:rPr>
              <a:t>in parallel</a:t>
            </a:r>
            <a:r>
              <a:rPr lang="en" sz="2400">
                <a:solidFill>
                  <a:srgbClr val="D9D9D9"/>
                </a:solidFill>
              </a:rPr>
              <a:t> across multiple workers </a:t>
            </a:r>
            <a:br>
              <a:rPr lang="en" sz="2400">
                <a:solidFill>
                  <a:srgbClr val="D9D9D9"/>
                </a:solidFill>
              </a:rPr>
            </a:br>
            <a:br>
              <a:rPr lang="en" sz="2400">
                <a:solidFill>
                  <a:srgbClr val="D9D9D9"/>
                </a:solidFill>
              </a:rPr>
            </a:b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Spark scales! 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4294967295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2: Model Architecture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-638950" y="856025"/>
            <a:ext cx="4126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(1) Pretrained MobileNetV3-large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941075" y="1095750"/>
            <a:ext cx="32028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Convolutional Neural Network</a:t>
            </a:r>
            <a:br>
              <a:rPr lang="en" sz="1200">
                <a:solidFill>
                  <a:srgbClr val="D9D9D9"/>
                </a:solidFill>
              </a:rPr>
            </a:br>
            <a:endParaRPr sz="1200">
              <a:solidFill>
                <a:srgbClr val="D9D9D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Efficient due to:</a:t>
            </a:r>
            <a:br>
              <a:rPr lang="en" sz="1200">
                <a:solidFill>
                  <a:srgbClr val="D9D9D9"/>
                </a:solidFill>
              </a:rPr>
            </a:b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Inverted Residual Blocks</a:t>
            </a:r>
            <a:endParaRPr sz="1200">
              <a:solidFill>
                <a:srgbClr val="D9D9D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■"/>
            </a:pPr>
            <a:r>
              <a:rPr lang="en" sz="1200">
                <a:solidFill>
                  <a:srgbClr val="D9D9D9"/>
                </a:solidFill>
              </a:rPr>
              <a:t>Depthwise Convolutions</a:t>
            </a:r>
            <a:endParaRPr sz="1200">
              <a:solidFill>
                <a:srgbClr val="D9D9D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■"/>
            </a:pPr>
            <a:r>
              <a:rPr lang="en" sz="1200">
                <a:solidFill>
                  <a:srgbClr val="D9D9D9"/>
                </a:solidFill>
              </a:rPr>
              <a:t>Linear Bottleneck </a:t>
            </a:r>
            <a:br>
              <a:rPr lang="en" sz="1200">
                <a:solidFill>
                  <a:srgbClr val="D9D9D9"/>
                </a:solidFill>
              </a:rPr>
            </a:b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Squeeze-and-Excitation Block</a:t>
            </a:r>
            <a:endParaRPr sz="1200">
              <a:solidFill>
                <a:srgbClr val="D9D9D9"/>
              </a:solidFill>
            </a:endParaRPr>
          </a:p>
        </p:txBody>
      </p:sp>
      <p:pic>
        <p:nvPicPr>
          <p:cNvPr id="158" name="Google Shape;158;p21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0" y="1284125"/>
            <a:ext cx="2455750" cy="15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 flipH="1" rot="10800000">
            <a:off x="-18125" y="3106825"/>
            <a:ext cx="9121200" cy="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-638950" y="3121525"/>
            <a:ext cx="4126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(2) Atrous Spatial Pyramid Pooling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03825" y="3559250"/>
            <a:ext cx="32028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More feature processing!</a:t>
            </a:r>
            <a:br>
              <a:rPr lang="en" sz="1200">
                <a:solidFill>
                  <a:srgbClr val="D9D9D9"/>
                </a:solidFill>
              </a:rPr>
            </a:br>
            <a:endParaRPr sz="1200">
              <a:solidFill>
                <a:srgbClr val="D9D9D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Learns features at multiple scales </a:t>
            </a:r>
            <a:br>
              <a:rPr lang="en" sz="1200">
                <a:solidFill>
                  <a:srgbClr val="D9D9D9"/>
                </a:solidFill>
              </a:rPr>
            </a:br>
            <a:endParaRPr sz="1200">
              <a:solidFill>
                <a:srgbClr val="D9D9D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Does not change feature map shape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 flipH="1">
            <a:off x="3357375" y="3106825"/>
            <a:ext cx="14700" cy="205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065950" y="3101725"/>
            <a:ext cx="4126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(3) Upsampling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4" name="Google Shape;164;p21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487550" y="3529825"/>
            <a:ext cx="2455750" cy="15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6294450" y="3660900"/>
            <a:ext cx="32028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Makes output 512x512</a:t>
            </a:r>
            <a:br>
              <a:rPr lang="en" sz="1200">
                <a:solidFill>
                  <a:srgbClr val="D9D9D9"/>
                </a:solidFill>
              </a:rPr>
            </a:br>
            <a:endParaRPr sz="1200">
              <a:solidFill>
                <a:srgbClr val="D9D9D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Trainable!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