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5" r:id="rId12"/>
    <p:sldId id="263" r:id="rId13"/>
    <p:sldId id="264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Rate of</a:t>
            </a:r>
            <a:r>
              <a:rPr lang="en-US" baseline="0"/>
              <a:t> Increase of Total Spending on Healthcare Per Person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Sheet1!$C$3:$C$5</c:f>
              <c:strCache>
                <c:ptCount val="3"/>
                <c:pt idx="0">
                  <c:v>2012-2014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3</c:v>
                </c:pt>
                <c:pt idx="1">
                  <c:v>4.0999999999999996</c:v>
                </c:pt>
                <c:pt idx="2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5-46BA-A652-17741CC63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9063760"/>
        <c:axId val="509054248"/>
      </c:barChart>
      <c:catAx>
        <c:axId val="50906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54248"/>
        <c:crosses val="autoZero"/>
        <c:auto val="1"/>
        <c:lblAlgn val="ctr"/>
        <c:lblOffset val="100"/>
        <c:noMultiLvlLbl val="0"/>
      </c:catAx>
      <c:valAx>
        <c:axId val="50905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Increase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6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71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1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3167F1-C0DD-4F46-815C-7F5D8D08F5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6A52-587B-4BDF-8121-1623CDEE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240" y="1829231"/>
            <a:ext cx="8901520" cy="1786515"/>
          </a:xfrm>
        </p:spPr>
        <p:txBody>
          <a:bodyPr anchor="t">
            <a:normAutofit/>
          </a:bodyPr>
          <a:lstStyle/>
          <a:p>
            <a:r>
              <a:rPr lang="en-US" sz="3400" dirty="0"/>
              <a:t>Predicting Hospital Readmission of Diabetes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CA0FB-6AE5-41CE-B3D6-85DE29096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973" y="3138191"/>
            <a:ext cx="3658053" cy="477556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Minh Quan Do</a:t>
            </a:r>
          </a:p>
        </p:txBody>
      </p:sp>
    </p:spTree>
    <p:extLst>
      <p:ext uri="{BB962C8B-B14F-4D97-AF65-F5344CB8AC3E}">
        <p14:creationId xmlns:p14="http://schemas.microsoft.com/office/powerpoint/2010/main" val="157468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92F55-15BC-4FC2-A77E-21D9226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5160"/>
          </a:xfrm>
        </p:spPr>
        <p:txBody>
          <a:bodyPr/>
          <a:lstStyle/>
          <a:p>
            <a:r>
              <a:rPr lang="en-US" dirty="0"/>
              <a:t>Clustering did not work…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289AE-2B10-4C24-B748-6B5A39CA39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426314"/>
            <a:ext cx="4168180" cy="3424107"/>
          </a:xfrm>
        </p:spPr>
        <p:txBody>
          <a:bodyPr/>
          <a:lstStyle/>
          <a:p>
            <a:r>
              <a:rPr lang="en-US" dirty="0"/>
              <a:t>Too many point were being misclassified</a:t>
            </a:r>
          </a:p>
          <a:p>
            <a:r>
              <a:rPr lang="en-US" dirty="0"/>
              <a:t>Data is too convoluted and clusters were not separable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A69989-2E58-4761-9FBE-1CDF5C540F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2587" r="7185" b="2704"/>
          <a:stretch/>
        </p:blipFill>
        <p:spPr>
          <a:xfrm>
            <a:off x="4976447" y="1283678"/>
            <a:ext cx="6606974" cy="3701560"/>
          </a:xfrm>
        </p:spPr>
      </p:pic>
    </p:spTree>
    <p:extLst>
      <p:ext uri="{BB962C8B-B14F-4D97-AF65-F5344CB8AC3E}">
        <p14:creationId xmlns:p14="http://schemas.microsoft.com/office/powerpoint/2010/main" val="28687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39FC63-CA63-4FEF-9C93-4771EABE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4629"/>
          </a:xfrm>
        </p:spPr>
        <p:txBody>
          <a:bodyPr/>
          <a:lstStyle/>
          <a:p>
            <a:r>
              <a:rPr lang="en-US" dirty="0"/>
              <a:t>Training accuracy</a:t>
            </a:r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F41A52FB-6941-4C04-A7F7-85C86E6602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3893" r="5710" b="2859"/>
          <a:stretch/>
        </p:blipFill>
        <p:spPr>
          <a:xfrm>
            <a:off x="913774" y="1225288"/>
            <a:ext cx="4757264" cy="4996509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487A9E-4357-474C-8215-88DD665510F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4570" r="5218" b="5329"/>
          <a:stretch/>
        </p:blipFill>
        <p:spPr>
          <a:xfrm>
            <a:off x="5922517" y="1242975"/>
            <a:ext cx="4710186" cy="4770964"/>
          </a:xfrm>
        </p:spPr>
      </p:pic>
    </p:spTree>
    <p:extLst>
      <p:ext uri="{BB962C8B-B14F-4D97-AF65-F5344CB8AC3E}">
        <p14:creationId xmlns:p14="http://schemas.microsoft.com/office/powerpoint/2010/main" val="325961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58D7-6A77-488C-8D18-D8EA110F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r>
              <a:rPr lang="en-US" dirty="0"/>
              <a:t>Approach 2: Hierarchical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7E12-E870-4F58-9F47-A25F08E82C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71600"/>
            <a:ext cx="4722095" cy="3424107"/>
          </a:xfrm>
        </p:spPr>
        <p:txBody>
          <a:bodyPr/>
          <a:lstStyle/>
          <a:p>
            <a:r>
              <a:rPr lang="en-US" dirty="0"/>
              <a:t>Ran into the exact same problem as k-Means</a:t>
            </a:r>
          </a:p>
          <a:p>
            <a:r>
              <a:rPr lang="en-US" dirty="0"/>
              <a:t>Data was extremely difficult to separate and therefore hard to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59E92-3A16-43A7-BFD3-38D1B61784F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3038" r="8725" b="3700"/>
          <a:stretch/>
        </p:blipFill>
        <p:spPr>
          <a:xfrm>
            <a:off x="5635869" y="1441939"/>
            <a:ext cx="5864469" cy="3266285"/>
          </a:xfrm>
        </p:spPr>
      </p:pic>
    </p:spTree>
    <p:extLst>
      <p:ext uri="{BB962C8B-B14F-4D97-AF65-F5344CB8AC3E}">
        <p14:creationId xmlns:p14="http://schemas.microsoft.com/office/powerpoint/2010/main" val="423405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DDBC-6221-456F-8D26-76AE8E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3: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A0DB-7E12-4A2A-A053-C4210853DF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74" y="1931874"/>
            <a:ext cx="5106026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classic KNN algorithm with standard Euclidean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</a:t>
            </a:r>
            <a:r>
              <a:rPr lang="en-US" dirty="0" err="1"/>
              <a:t>knn</a:t>
            </a:r>
            <a:r>
              <a:rPr lang="en-US" dirty="0"/>
              <a:t> on 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to predict data points in validation set and test set</a:t>
            </a:r>
          </a:p>
          <a:p>
            <a:pPr marL="0" indent="0">
              <a:buNone/>
            </a:pPr>
            <a:r>
              <a:rPr lang="en-US" dirty="0"/>
              <a:t>Unfortunately </a:t>
            </a:r>
            <a:r>
              <a:rPr lang="en-US" dirty="0" err="1"/>
              <a:t>knn</a:t>
            </a:r>
            <a:r>
              <a:rPr lang="en-US" dirty="0"/>
              <a:t> did not work either, too computationally expensive and accuracy was very 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8038F4B-2CB1-45C5-BFBE-0FC40E5236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1747"/>
            <a:ext cx="5432828" cy="2814506"/>
          </a:xfrm>
        </p:spPr>
      </p:pic>
    </p:spTree>
    <p:extLst>
      <p:ext uri="{BB962C8B-B14F-4D97-AF65-F5344CB8AC3E}">
        <p14:creationId xmlns:p14="http://schemas.microsoft.com/office/powerpoint/2010/main" val="205103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735C-C8BB-4568-BDB3-7A51D088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4: change class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4958-7C0A-492F-8A57-9C0AD5C0B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45089"/>
            <a:ext cx="5106026" cy="3424107"/>
          </a:xfrm>
        </p:spPr>
        <p:txBody>
          <a:bodyPr>
            <a:normAutofit/>
          </a:bodyPr>
          <a:lstStyle/>
          <a:p>
            <a:r>
              <a:rPr lang="en-US" dirty="0"/>
              <a:t>Change all values with class label “&gt;30” (readmitted after 30 days) to “NO” (not readmitted)</a:t>
            </a:r>
          </a:p>
          <a:p>
            <a:r>
              <a:rPr lang="en-US" dirty="0"/>
              <a:t>Damian mingle did the same method in his paper: </a:t>
            </a:r>
            <a:r>
              <a:rPr lang="en-US" i="1" dirty="0"/>
              <a:t>Predicting Diabetic Readmission Rates: Moving Beyond HbA1c </a:t>
            </a:r>
            <a:r>
              <a:rPr lang="en-US" dirty="0"/>
              <a:t>[3]</a:t>
            </a:r>
          </a:p>
          <a:p>
            <a:r>
              <a:rPr lang="en-US" u="sng" dirty="0">
                <a:solidFill>
                  <a:srgbClr val="FF0000"/>
                </a:solidFill>
              </a:rPr>
              <a:t>Totally not cheating</a:t>
            </a:r>
          </a:p>
          <a:p>
            <a:endParaRPr lang="en-US" dirty="0"/>
          </a:p>
        </p:txBody>
      </p:sp>
      <p:pic>
        <p:nvPicPr>
          <p:cNvPr id="1026" name="Picture 2" descr="Damian R. Mingle, MBA">
            <a:extLst>
              <a:ext uri="{FF2B5EF4-FFF2-40B4-BE49-F238E27FC236}">
                <a16:creationId xmlns:a16="http://schemas.microsoft.com/office/drawing/2014/main" id="{451953D0-D24A-493B-BD94-54B26A820482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23" y="1745089"/>
            <a:ext cx="34242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2F7F-1535-4B11-9446-FB490F7BFDD8}"/>
              </a:ext>
            </a:extLst>
          </p:cNvPr>
          <p:cNvSpPr txBox="1"/>
          <p:nvPr/>
        </p:nvSpPr>
        <p:spPr>
          <a:xfrm>
            <a:off x="7060223" y="5169196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Damian Mingle Chief Data Scientist &amp; Cofounder at </a:t>
            </a:r>
            <a:r>
              <a:rPr lang="en-US" dirty="0" err="1"/>
              <a:t>SwitchPoint</a:t>
            </a:r>
            <a:r>
              <a:rPr lang="en-US" dirty="0"/>
              <a:t> Ventures</a:t>
            </a:r>
          </a:p>
        </p:txBody>
      </p:sp>
    </p:spTree>
    <p:extLst>
      <p:ext uri="{BB962C8B-B14F-4D97-AF65-F5344CB8AC3E}">
        <p14:creationId xmlns:p14="http://schemas.microsoft.com/office/powerpoint/2010/main" val="3534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0F410-07B8-4D3C-BDD1-DEA8270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5E566-4952-4EEF-935F-6E952264A0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algorithm to classify data points in validation/test set</a:t>
            </a:r>
          </a:p>
          <a:p>
            <a:r>
              <a:rPr lang="en-US" dirty="0"/>
              <a:t>Set K = 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k = 1?</a:t>
            </a:r>
          </a:p>
          <a:p>
            <a:r>
              <a:rPr lang="en-US" dirty="0"/>
              <a:t>If k &gt; 15, Training accuracy could be as high has 89.1%</a:t>
            </a:r>
          </a:p>
          <a:p>
            <a:r>
              <a:rPr lang="en-US" dirty="0"/>
              <a:t>However, sensitivity would decrease to 2.02%</a:t>
            </a:r>
          </a:p>
        </p:txBody>
      </p:sp>
    </p:spTree>
    <p:extLst>
      <p:ext uri="{BB962C8B-B14F-4D97-AF65-F5344CB8AC3E}">
        <p14:creationId xmlns:p14="http://schemas.microsoft.com/office/powerpoint/2010/main" val="88007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D5C2-0A91-484E-83F8-BCD65267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2617-A8E7-4327-96FA-E1B2041E01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= 80.5%</a:t>
            </a:r>
          </a:p>
          <a:p>
            <a:pPr marL="0" indent="0">
              <a:buNone/>
            </a:pPr>
            <a:r>
              <a:rPr lang="en-US" dirty="0"/>
              <a:t>Sensitivity = 17.11%</a:t>
            </a:r>
          </a:p>
          <a:p>
            <a:pPr marL="0" indent="0">
              <a:buNone/>
            </a:pPr>
            <a:r>
              <a:rPr lang="en-US" dirty="0"/>
              <a:t>Specificity = 88.23%</a:t>
            </a:r>
          </a:p>
        </p:txBody>
      </p:sp>
    </p:spTree>
    <p:extLst>
      <p:ext uri="{BB962C8B-B14F-4D97-AF65-F5344CB8AC3E}">
        <p14:creationId xmlns:p14="http://schemas.microsoft.com/office/powerpoint/2010/main" val="39378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D69-DDEA-40DC-A61E-6AB4601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literature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412B5-C6CD-4EA5-B926-35FDA48D38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612" y="2214694"/>
            <a:ext cx="5106026" cy="3424107"/>
          </a:xfrm>
        </p:spPr>
        <p:txBody>
          <a:bodyPr/>
          <a:lstStyle/>
          <a:p>
            <a:r>
              <a:rPr lang="en-US" dirty="0"/>
              <a:t>Mingle used much more complex models</a:t>
            </a:r>
          </a:p>
          <a:p>
            <a:r>
              <a:rPr lang="en-US" dirty="0"/>
              <a:t>His model yielded:</a:t>
            </a:r>
          </a:p>
          <a:p>
            <a:pPr lvl="1"/>
            <a:r>
              <a:rPr lang="en-US" dirty="0"/>
              <a:t>Accuracy = 84.81%</a:t>
            </a:r>
          </a:p>
          <a:p>
            <a:pPr lvl="1"/>
            <a:r>
              <a:rPr lang="en-US" dirty="0"/>
              <a:t>Sensitivity = 49.78%</a:t>
            </a:r>
          </a:p>
          <a:p>
            <a:pPr lvl="1"/>
            <a:r>
              <a:rPr lang="en-US" dirty="0"/>
              <a:t>Specificity = 89.19%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29E73-888A-48C8-A8E5-8949C5D18E2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90419" y="1739910"/>
            <a:ext cx="7174969" cy="37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7B6A-F149-4183-BDDD-D5FBC3F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99E3F-E487-4C7C-8B69-1353D65642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Changing class labels allowed for a much better testing accuracy</a:t>
            </a:r>
          </a:p>
          <a:p>
            <a:r>
              <a:rPr lang="en-US" dirty="0"/>
              <a:t>A possible reason for this might be due to:</a:t>
            </a:r>
          </a:p>
          <a:p>
            <a:pPr lvl="1"/>
            <a:r>
              <a:rPr lang="en-US" dirty="0"/>
              <a:t>Over-representation of data points labeled ‘NO’ (not readmitted)</a:t>
            </a:r>
          </a:p>
          <a:p>
            <a:pPr lvl="1"/>
            <a:r>
              <a:rPr lang="en-US" dirty="0"/>
              <a:t>Points with class label ‘&gt;30’ was interfering with the prediction of points labeled “not readmitted” </a:t>
            </a:r>
          </a:p>
          <a:p>
            <a:pPr lvl="1"/>
            <a:r>
              <a:rPr lang="en-US" dirty="0"/>
              <a:t>Converting ‘&gt;30’ to “Not readmitted” helped increase the training accuracy because more points can now be correctly classified as “not readmitted” rather than ‘&gt;30’</a:t>
            </a:r>
          </a:p>
        </p:txBody>
      </p:sp>
    </p:spTree>
    <p:extLst>
      <p:ext uri="{BB962C8B-B14F-4D97-AF65-F5344CB8AC3E}">
        <p14:creationId xmlns:p14="http://schemas.microsoft.com/office/powerpoint/2010/main" val="35648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EC00-BF58-4C48-A919-670A28B0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51C6-C47E-4EE2-B4E7-4072386D5D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4.6% growth in 2016 compared to a 4.1% growth in 2015 which is also an increase from just over 3% growth from 2012-2014 [1]  </a:t>
            </a:r>
          </a:p>
          <a:p>
            <a:r>
              <a:rPr lang="en-US" dirty="0"/>
              <a:t>30.3 million people in the United States (9.4% of the U.S. population) has diabetes [2]</a:t>
            </a:r>
          </a:p>
          <a:p>
            <a:r>
              <a:rPr lang="en-US" dirty="0"/>
              <a:t>7.2 million patients discharged from hospitals were diagnosed with diabetes [2]</a:t>
            </a:r>
          </a:p>
          <a:p>
            <a:r>
              <a:rPr lang="en-US" dirty="0"/>
              <a:t>diabetes is the seventh leading cause of death in the United States in 2015 [2]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1094A4-BE0B-490E-98A8-7CC0A5F4A39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67185317"/>
              </p:ext>
            </p:extLst>
          </p:nvPr>
        </p:nvGraphicFramePr>
        <p:xfrm>
          <a:off x="61722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10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946F-F41B-4FF9-8104-66E0BFEB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7088-4E3C-4730-AD33-48393AACE9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Dataset: </a:t>
            </a:r>
            <a:r>
              <a:rPr lang="en-US" sz="2000" i="1" dirty="0">
                <a:solidFill>
                  <a:srgbClr val="000000"/>
                </a:solidFill>
              </a:rPr>
              <a:t>Diabetes 130-US hospitals for years 1999-2008 Data Set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Retrieved from </a:t>
            </a:r>
            <a:r>
              <a:rPr lang="en-US" sz="2000" i="1" dirty="0">
                <a:solidFill>
                  <a:srgbClr val="000000"/>
                </a:solidFill>
              </a:rPr>
              <a:t>UCI Machine Learning Repository</a:t>
            </a: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uci machine learning repository">
            <a:extLst>
              <a:ext uri="{FF2B5EF4-FFF2-40B4-BE49-F238E27FC236}">
                <a16:creationId xmlns:a16="http://schemas.microsoft.com/office/drawing/2014/main" id="{DDC5BCA6-EDE9-45CF-A60B-43939A53F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01" y="2758635"/>
            <a:ext cx="4942998" cy="15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ADC-2996-4CB7-8212-881195CA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Original Dataset had…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6B5A-5A8A-453B-908C-61DB7D2AC3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226" y="2011782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55 features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Class Labels: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‘NO’ = patient has not been readmitted into hospital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‘&lt;30’ = Readmitted into hospital within 30 days after leaving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‘&gt;30’ = Readmitted into hospital more than 30 days after leaving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101,766 data points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6089-432C-48D0-ADB6-ADCF99F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4873-CEEB-4B82-A3B9-9DD5DDE5E9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7995"/>
            <a:ext cx="10363826" cy="3424107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Reduced 55 attributes down to 6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Reduced number of instances down to 99,493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Split dataset into…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Training set (34,000 data points)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Validation set (34,000 data points)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Test set (31,491 data points)</a:t>
            </a:r>
          </a:p>
        </p:txBody>
      </p:sp>
      <p:pic>
        <p:nvPicPr>
          <p:cNvPr id="23" name="Graphic 22" descr="Bar chart">
            <a:extLst>
              <a:ext uri="{FF2B5EF4-FFF2-40B4-BE49-F238E27FC236}">
                <a16:creationId xmlns:a16="http://schemas.microsoft.com/office/drawing/2014/main" id="{488F607C-F9EC-46D5-8086-B9D9106C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131" y="1742081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755-4A47-4C80-99D7-5A1761BD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5662-722D-41EC-BE43-FE235FEDB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04384"/>
            <a:ext cx="10363826" cy="4587624"/>
          </a:xfrm>
        </p:spPr>
        <p:txBody>
          <a:bodyPr>
            <a:normAutofit/>
          </a:bodyPr>
          <a:lstStyle/>
          <a:p>
            <a:r>
              <a:rPr lang="en-US" sz="2400" dirty="0"/>
              <a:t>Age (ordinal)</a:t>
            </a:r>
          </a:p>
          <a:p>
            <a:r>
              <a:rPr lang="en-US" sz="2400" dirty="0"/>
              <a:t>Race (nominal)</a:t>
            </a:r>
          </a:p>
          <a:p>
            <a:r>
              <a:rPr lang="en-US" sz="2400" dirty="0"/>
              <a:t>Gender (nominal)</a:t>
            </a:r>
          </a:p>
          <a:p>
            <a:r>
              <a:rPr lang="en-US" sz="2400" dirty="0"/>
              <a:t>Number of emergency visits in the year preceding encounter (numeric)</a:t>
            </a:r>
          </a:p>
          <a:p>
            <a:r>
              <a:rPr lang="en-US" sz="2400" dirty="0"/>
              <a:t>Number of inpatient visits in the year preceding encounter (numeric)</a:t>
            </a:r>
          </a:p>
          <a:p>
            <a:r>
              <a:rPr lang="en-US" sz="2400" dirty="0"/>
              <a:t>Diabetic medication prescribed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8E05-4E24-4199-B24B-A5D2E6E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01AC-132D-4DCE-95AD-60F4FFFE92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‘&lt;30’ = readmitted within 30 days after being discharged</a:t>
            </a:r>
          </a:p>
          <a:p>
            <a:r>
              <a:rPr lang="en-US" dirty="0"/>
              <a:t>‘&gt;30’ = Readmitted after 30 days of being discharged</a:t>
            </a:r>
          </a:p>
          <a:p>
            <a:r>
              <a:rPr lang="en-US" dirty="0"/>
              <a:t>‘NO’ = Not readmitted</a:t>
            </a:r>
          </a:p>
        </p:txBody>
      </p:sp>
    </p:spTree>
    <p:extLst>
      <p:ext uri="{BB962C8B-B14F-4D97-AF65-F5344CB8AC3E}">
        <p14:creationId xmlns:p14="http://schemas.microsoft.com/office/powerpoint/2010/main" val="114818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C24-296B-465C-AF84-F36EF57F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92" y="738555"/>
            <a:ext cx="9864970" cy="1362808"/>
          </a:xfrm>
        </p:spPr>
        <p:txBody>
          <a:bodyPr>
            <a:normAutofit/>
          </a:bodyPr>
          <a:lstStyle/>
          <a:p>
            <a:r>
              <a:rPr lang="en-US" dirty="0"/>
              <a:t>Approach 1: k-means clustering &amp; ANN</a:t>
            </a:r>
            <a:r>
              <a:rPr lang="en-US" dirty="0">
                <a:solidFill>
                  <a:srgbClr val="FFFFFF"/>
                </a:solidFill>
              </a:rPr>
              <a:t>: Clustering &amp; ANN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CD09B-96C7-4191-9B54-7A5E3F9C6A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8992"/>
            <a:ext cx="10363826" cy="41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Training: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K-means clustering to form groups of patients with similar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data points in one group to train ANN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Predicting class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Classify data point into a particular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ANN to predict class label of that data point</a:t>
            </a:r>
          </a:p>
        </p:txBody>
      </p:sp>
    </p:spTree>
    <p:extLst>
      <p:ext uri="{BB962C8B-B14F-4D97-AF65-F5344CB8AC3E}">
        <p14:creationId xmlns:p14="http://schemas.microsoft.com/office/powerpoint/2010/main" val="14260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E7F0-E4FD-47F5-AEF5-409DC7E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6706"/>
          </a:xfrm>
        </p:spPr>
        <p:txBody>
          <a:bodyPr/>
          <a:lstStyle/>
          <a:p>
            <a:r>
              <a:rPr lang="en-US" dirty="0"/>
              <a:t>Model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0FF1C-97C1-4EE4-8813-2737A20DC8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47" y="1406770"/>
            <a:ext cx="7460706" cy="4471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9701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370</TotalTime>
  <Words>625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Droplet</vt:lpstr>
      <vt:lpstr>Predicting Hospital Readmission of Diabetes Patients</vt:lpstr>
      <vt:lpstr>Background</vt:lpstr>
      <vt:lpstr>Data </vt:lpstr>
      <vt:lpstr>Original Dataset had…</vt:lpstr>
      <vt:lpstr>Data Preprocessing</vt:lpstr>
      <vt:lpstr>features</vt:lpstr>
      <vt:lpstr>Class Labels</vt:lpstr>
      <vt:lpstr>Approach 1: k-means clustering &amp; ANN: Clustering &amp; ANN</vt:lpstr>
      <vt:lpstr>Model Diagram</vt:lpstr>
      <vt:lpstr>Clustering did not work…</vt:lpstr>
      <vt:lpstr>Training accuracy</vt:lpstr>
      <vt:lpstr>Approach 2: Hierarchical Clustering</vt:lpstr>
      <vt:lpstr>Approach 3: KNN</vt:lpstr>
      <vt:lpstr>Approach 4: change class labels </vt:lpstr>
      <vt:lpstr>About model</vt:lpstr>
      <vt:lpstr>Approach 4 results </vt:lpstr>
      <vt:lpstr>Comparison to other literature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Readmission of Diabetes Patients</dc:title>
  <dc:creator>mdo9</dc:creator>
  <cp:lastModifiedBy>mdo9</cp:lastModifiedBy>
  <cp:revision>31</cp:revision>
  <dcterms:created xsi:type="dcterms:W3CDTF">2018-11-30T22:58:32Z</dcterms:created>
  <dcterms:modified xsi:type="dcterms:W3CDTF">2018-12-05T01:17:10Z</dcterms:modified>
</cp:coreProperties>
</file>