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56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00E7-FEDD-8A4A-95B9-8AD8ECB8C01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B36D-3ACF-5047-8C1C-68FBD90F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8243-FAF8-224C-87E1-69D5AB15F0A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  <a:p>
            <a:pPr lvl="1"/>
            <a:r>
              <a:rPr lang="en-US" b="1" dirty="0" smtClean="0"/>
              <a:t>No office hours during fall break </a:t>
            </a:r>
            <a:r>
              <a:rPr lang="en-US" b="1" dirty="0" smtClean="0">
                <a:sym typeface="Wingdings"/>
              </a:rPr>
              <a:t>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dictionary = {}</a:t>
            </a:r>
          </a:p>
          <a:p>
            <a:pPr marL="0" indent="0">
              <a:buNone/>
            </a:pPr>
            <a:r>
              <a:rPr lang="en-US" dirty="0" smtClean="0"/>
              <a:t>for line in file: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 = </a:t>
            </a:r>
            <a:r>
              <a:rPr lang="en-US" dirty="0" err="1" smtClean="0"/>
              <a:t>line.strip</a:t>
            </a:r>
            <a:r>
              <a:rPr lang="en-US" dirty="0" smtClean="0"/>
              <a:t>()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cols = </a:t>
            </a:r>
            <a:r>
              <a:rPr lang="en-US" dirty="0" err="1" smtClean="0"/>
              <a:t>line.split</a:t>
            </a:r>
            <a:r>
              <a:rPr lang="en-US" dirty="0" smtClean="0"/>
              <a:t>()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cols[0] in dictionary: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print("Duplicate: " + cols[1])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dictionary[cols[0]] = cols[1]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dictionary[key]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Familiarize yourself with common data file formats</a:t>
            </a:r>
          </a:p>
          <a:p>
            <a:endParaRPr lang="en-US" dirty="0"/>
          </a:p>
          <a:p>
            <a:r>
              <a:rPr lang="en-US" dirty="0" smtClean="0"/>
              <a:t>Implement regular expressions to manipulate these data files</a:t>
            </a:r>
          </a:p>
          <a:p>
            <a:endParaRPr lang="en-US" dirty="0"/>
          </a:p>
          <a:p>
            <a:r>
              <a:rPr lang="en-US" dirty="0" smtClean="0"/>
              <a:t>Practice using a dictionary in python</a:t>
            </a:r>
          </a:p>
        </p:txBody>
      </p:sp>
    </p:spTree>
    <p:extLst>
      <p:ext uri="{BB962C8B-B14F-4D97-AF65-F5344CB8AC3E}">
        <p14:creationId xmlns:p14="http://schemas.microsoft.com/office/powerpoint/2010/main" val="64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own adventure!</a:t>
            </a:r>
          </a:p>
          <a:p>
            <a:endParaRPr lang="en-US" dirty="0"/>
          </a:p>
          <a:p>
            <a:r>
              <a:rPr lang="en-US" dirty="0" smtClean="0"/>
              <a:t>Optional resources available (use either/both/none):</a:t>
            </a:r>
          </a:p>
          <a:p>
            <a:pPr lvl="1"/>
            <a:r>
              <a:rPr lang="en-US" dirty="0" smtClean="0"/>
              <a:t>Annotated list of functions</a:t>
            </a:r>
          </a:p>
          <a:p>
            <a:pPr lvl="1"/>
            <a:r>
              <a:rPr lang="en-US" dirty="0" smtClean="0"/>
              <a:t>Detailed pseudocode</a:t>
            </a:r>
          </a:p>
          <a:p>
            <a:endParaRPr lang="en-US" dirty="0"/>
          </a:p>
          <a:p>
            <a:r>
              <a:rPr lang="en-US" dirty="0" smtClean="0"/>
              <a:t>Work through Exercise 8 in </a:t>
            </a:r>
            <a:r>
              <a:rPr lang="en-US" b="1" dirty="0" smtClean="0"/>
              <a:t>pairs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Fork </a:t>
            </a:r>
            <a:r>
              <a:rPr lang="en-US" dirty="0"/>
              <a:t>from </a:t>
            </a:r>
            <a:r>
              <a:rPr lang="en-US" dirty="0" err="1" smtClean="0"/>
              <a:t>mdoellma</a:t>
            </a:r>
            <a:r>
              <a:rPr lang="en-US" dirty="0" smtClean="0"/>
              <a:t>/Intro_Biocomp_ND_318_Tutorial8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9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After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 (10/23)</a:t>
            </a:r>
          </a:p>
          <a:p>
            <a:r>
              <a:rPr lang="en-US" dirty="0" smtClean="0"/>
              <a:t>Read Kelly </a:t>
            </a:r>
            <a:r>
              <a:rPr lang="en-US" i="1" dirty="0"/>
              <a:t>et al. </a:t>
            </a:r>
            <a:r>
              <a:rPr lang="en-US" dirty="0" smtClean="0"/>
              <a:t>2014</a:t>
            </a:r>
          </a:p>
          <a:p>
            <a:pPr lvl="1"/>
            <a:r>
              <a:rPr lang="en-US" dirty="0" smtClean="0"/>
              <a:t>Posted on Sakai</a:t>
            </a:r>
          </a:p>
          <a:p>
            <a:pPr lvl="1"/>
            <a:r>
              <a:rPr lang="en-US" dirty="0" smtClean="0"/>
              <a:t>Quiz </a:t>
            </a:r>
            <a:r>
              <a:rPr lang="en-US" dirty="0"/>
              <a:t>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 (10/27)</a:t>
            </a:r>
          </a:p>
          <a:p>
            <a:r>
              <a:rPr lang="en-US" dirty="0" smtClean="0"/>
              <a:t>Exercise </a:t>
            </a:r>
            <a:r>
              <a:rPr lang="en-US" dirty="0"/>
              <a:t>8</a:t>
            </a:r>
            <a:r>
              <a:rPr lang="en-US" dirty="0" smtClean="0"/>
              <a:t>: String manipulation with regex</a:t>
            </a:r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RADseq</a:t>
            </a:r>
            <a:r>
              <a:rPr lang="en-US" dirty="0"/>
              <a:t> </a:t>
            </a:r>
            <a:r>
              <a:rPr lang="en-US" dirty="0" smtClean="0"/>
              <a:t>Sequence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6534"/>
            <a:ext cx="6409267" cy="1971216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2048"/>
            <a:ext cx="4064000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08142"/>
            <a:ext cx="25019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95067" y="1778003"/>
            <a:ext cx="35136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Adaptor structure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green barcode unique to individual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Sequencing primer sits on pink adaptor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Resulting data sequence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7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Sequence Data (</a:t>
            </a:r>
            <a:r>
              <a:rPr lang="en-US" dirty="0" err="1" smtClean="0"/>
              <a:t>fastq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155"/>
            <a:ext cx="10515600" cy="298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@FCC638CACXX:5:1101:1207:1875#ATCNCGATC/1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>
                <a:solidFill>
                  <a:srgbClr val="92D050"/>
                </a:solidFill>
              </a:rPr>
              <a:t>ATCCAGAC</a:t>
            </a:r>
            <a:r>
              <a:rPr lang="en-US" dirty="0">
                <a:solidFill>
                  <a:srgbClr val="FF7E2A"/>
                </a:solidFill>
              </a:rPr>
              <a:t>AATTC</a:t>
            </a:r>
            <a:r>
              <a:rPr lang="en-US" dirty="0"/>
              <a:t>GCAAACATGTGTGGGTCAGCTGGGTTTACGTAAACCATCGTTAGATCGGAAGAGCACACGTCTGAACTCCAGTCACATCACGATCT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BP\cceeegcegghiihiiiiiihfhhiihiiiiiihigghiiiiiihifghiighigggggeeecddccccccc^bcccccccbcccY]_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bbcccc_W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2266" y="1690688"/>
            <a:ext cx="397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Info </a:t>
            </a:r>
            <a:r>
              <a:rPr lang="en-US" sz="2400" smtClean="0"/>
              <a:t>from sequencer (header)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232900" y="1846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we care about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19863" y="3842278"/>
            <a:ext cx="541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Another header (don’t worry about this)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25731" y="516083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Quality score for each </a:t>
            </a:r>
            <a:r>
              <a:rPr lang="en-US" sz="2400" dirty="0" err="1" smtClean="0"/>
              <a:t>bp</a:t>
            </a:r>
            <a:r>
              <a:rPr lang="en-US" sz="2400" dirty="0" smtClean="0"/>
              <a:t> (don’t worry about this!)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591733" y="1921521"/>
            <a:ext cx="880533" cy="53063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822267" y="2302133"/>
            <a:ext cx="410634" cy="67489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92764" y="4021693"/>
            <a:ext cx="927101" cy="3448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84800" y="4995333"/>
            <a:ext cx="1507066" cy="765666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v14.osb.014</a:t>
            </a:r>
          </a:p>
          <a:p>
            <a:pPr marL="0" indent="0">
              <a:buNone/>
            </a:pPr>
            <a:r>
              <a:rPr lang="en-US" dirty="0"/>
              <a:t>CGCTGCTTGCTAAATATGCATGCTACCACTTTGCAATGGGGTGCTGTCGTACTCTTCCGATTTTGGAAGAGAATTGCATTTCGTGCA</a:t>
            </a:r>
          </a:p>
          <a:p>
            <a:pPr marL="0" indent="0">
              <a:buNone/>
            </a:pPr>
            <a:r>
              <a:rPr lang="en-US" dirty="0"/>
              <a:t>&gt; V10.F.016</a:t>
            </a:r>
          </a:p>
          <a:p>
            <a:pPr marL="0" indent="0">
              <a:buNone/>
            </a:pPr>
            <a:r>
              <a:rPr lang="en-US" dirty="0"/>
              <a:t>TACTGCCTGAGGGTTATAATCCCTAAGTGCGGCCAAAGGCCGCCTACGCAGAAAGGTGTTCAGCCCCCCTTCTTTCGCAACACAGAA</a:t>
            </a:r>
          </a:p>
          <a:p>
            <a:pPr marL="0" indent="0">
              <a:buNone/>
            </a:pPr>
            <a:r>
              <a:rPr lang="en-US" dirty="0"/>
              <a:t>&gt; V10.F.013</a:t>
            </a:r>
          </a:p>
          <a:p>
            <a:pPr marL="0" indent="0">
              <a:buNone/>
            </a:pPr>
            <a:r>
              <a:rPr lang="en-US" dirty="0"/>
              <a:t>ACGTCGATGACACACCAAATCCGACGGCGAATAATCCCAAAATACTCGGAGTAACATTCGACAGCCTGCTCTCCGTCTCTGCGCACG</a:t>
            </a:r>
          </a:p>
          <a:p>
            <a:pPr marL="0" indent="0">
              <a:buNone/>
            </a:pPr>
            <a:r>
              <a:rPr lang="en-US" dirty="0"/>
              <a:t>&gt; V10.F.035</a:t>
            </a:r>
          </a:p>
          <a:p>
            <a:pPr marL="0" indent="0">
              <a:buNone/>
            </a:pPr>
            <a:r>
              <a:rPr lang="en-US" dirty="0"/>
              <a:t>AGGAGCGACACGCGCTCGTAGGCATAATGCAACAATTGCAACAATTTGTGCTTTAGATCGGAAGAGCACACGTCTGAACTCCAGTCA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Data (VCF format)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521"/>
            <a:ext cx="10515600" cy="3745282"/>
          </a:xfrm>
        </p:spPr>
      </p:pic>
      <p:sp>
        <p:nvSpPr>
          <p:cNvPr id="5" name="TextBox 4"/>
          <p:cNvSpPr txBox="1"/>
          <p:nvPr/>
        </p:nvSpPr>
        <p:spPr>
          <a:xfrm>
            <a:off x="2539999" y="1391846"/>
            <a:ext cx="648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Header (usually </a:t>
            </a:r>
            <a:r>
              <a:rPr lang="en-US" sz="2400" smtClean="0"/>
              <a:t>many more lines starting with ##)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48834" y="1622678"/>
            <a:ext cx="1291165" cy="28584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316632" y="1168400"/>
            <a:ext cx="391586" cy="87091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598" y="398026"/>
            <a:ext cx="342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Sample names </a:t>
            </a:r>
            <a:r>
              <a:rPr lang="en-US" sz="2400" dirty="0" smtClean="0"/>
              <a:t>we care about (line starts with #)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999" y="6070134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SNP positions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8831" y="6070134"/>
            <a:ext cx="289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 sample </a:t>
            </a:r>
            <a:r>
              <a:rPr lang="en-US" sz="2400" smtClean="0"/>
              <a:t>SNP  data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169462" y="5708813"/>
            <a:ext cx="79372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14504" y="5708813"/>
            <a:ext cx="503763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25467" y="5740130"/>
            <a:ext cx="79372" cy="40393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06538" y="5740130"/>
            <a:ext cx="67734" cy="383206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31298" y="6039356"/>
            <a:ext cx="3353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0/0:</a:t>
            </a:r>
            <a:r>
              <a:rPr lang="en-US" sz="2800" dirty="0" smtClean="0">
                <a:solidFill>
                  <a:srgbClr val="FF0000"/>
                </a:solidFill>
              </a:rPr>
              <a:t>7,0</a:t>
            </a:r>
            <a:r>
              <a:rPr lang="en-US" sz="2800" dirty="0" smtClean="0"/>
              <a:t>:7:21:0,21,194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58667" y="6300966"/>
            <a:ext cx="903217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7483"/>
            <a:ext cx="10219268" cy="44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246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Contact Information</vt:lpstr>
      <vt:lpstr>Learning Outcomes</vt:lpstr>
      <vt:lpstr>Today’s Class</vt:lpstr>
      <vt:lpstr>For After Break</vt:lpstr>
      <vt:lpstr>RADseq Sequence Structure</vt:lpstr>
      <vt:lpstr>Raw Sequence Data (fastq format)</vt:lpstr>
      <vt:lpstr>Challenge #2 Goal</vt:lpstr>
      <vt:lpstr>SNP Data (VCF format)</vt:lpstr>
      <vt:lpstr>Challenge #1 Goal</vt:lpstr>
      <vt:lpstr>Dictionaries in Python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26</cp:revision>
  <dcterms:created xsi:type="dcterms:W3CDTF">2017-10-13T11:58:45Z</dcterms:created>
  <dcterms:modified xsi:type="dcterms:W3CDTF">2017-10-13T17:18:54Z</dcterms:modified>
</cp:coreProperties>
</file>