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9" r:id="rId6"/>
    <p:sldId id="263" r:id="rId7"/>
    <p:sldId id="274" r:id="rId8"/>
    <p:sldId id="275" r:id="rId9"/>
    <p:sldId id="270" r:id="rId10"/>
    <p:sldId id="271" r:id="rId11"/>
    <p:sldId id="272" r:id="rId12"/>
    <p:sldId id="273" r:id="rId13"/>
    <p:sldId id="265" r:id="rId14"/>
    <p:sldId id="266" r:id="rId15"/>
    <p:sldId id="277" r:id="rId16"/>
    <p:sldId id="278" r:id="rId17"/>
    <p:sldId id="279" r:id="rId18"/>
    <p:sldId id="26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DFF"/>
    <a:srgbClr val="FF7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9"/>
    <p:restoredTop sz="74094"/>
  </p:normalViewPr>
  <p:slideViewPr>
    <p:cSldViewPr snapToGrid="0" snapToObjects="1">
      <p:cViewPr varScale="1">
        <p:scale>
          <a:sx n="68" d="100"/>
          <a:sy n="68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00E7-FEDD-8A4A-95B9-8AD8ECB8C01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B36D-3ACF-5047-8C1C-68FBD90F9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B36D-3ACF-5047-8C1C-68FBD90F95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9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B36D-3ACF-5047-8C1C-68FBD90F9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B36D-3ACF-5047-8C1C-68FBD90F95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3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*if more parameters, all</a:t>
            </a:r>
            <a:r>
              <a:rPr lang="en-US" baseline="0" dirty="0" smtClean="0"/>
              <a:t> are in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args</a:t>
            </a:r>
            <a:r>
              <a:rPr lang="en-US" baseline="0" dirty="0" smtClean="0"/>
              <a:t> and listed after y0 and t in function </a:t>
            </a:r>
            <a:r>
              <a:rPr lang="en-US" baseline="0" dirty="0" err="1" smtClean="0"/>
              <a:t>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B36D-3ACF-5047-8C1C-68FBD90F95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1B36D-3ACF-5047-8C1C-68FBD90F9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4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3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8243-FAF8-224C-87E1-69D5AB15F0A8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AB85-54E1-0B4E-8580-D6B41CB8A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1761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function to ODE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ddSim</a:t>
            </a:r>
            <a:r>
              <a:rPr lang="en-US" dirty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y0</a:t>
            </a:r>
            <a:r>
              <a:rPr lang="en-US" dirty="0" smtClean="0"/>
              <a:t>,t,r,K):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N = y0[0]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 = r</a:t>
            </a:r>
            <a:r>
              <a:rPr lang="en-US" dirty="0"/>
              <a:t>*(1-N/K)*</a:t>
            </a:r>
            <a:r>
              <a:rPr lang="en-US" dirty="0" smtClean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[</a:t>
            </a:r>
            <a:r>
              <a:rPr lang="en-US" dirty="0" err="1"/>
              <a:t>dNdt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 = (0.3,10)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N0 = [0.01]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imes = range(0,600)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 = </a:t>
            </a:r>
            <a:r>
              <a:rPr lang="en-US" dirty="0" err="1" smtClean="0"/>
              <a:t>spint.odeint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=ddSim,</a:t>
            </a:r>
            <a:r>
              <a:rPr lang="en-US" b="1" dirty="0" smtClean="0">
                <a:solidFill>
                  <a:srgbClr val="FF0000"/>
                </a:solidFill>
              </a:rPr>
              <a:t>y0=N0</a:t>
            </a:r>
            <a:r>
              <a:rPr lang="en-US" dirty="0" smtClean="0"/>
              <a:t>,t=</a:t>
            </a:r>
            <a:r>
              <a:rPr lang="en-US" dirty="0" err="1" smtClean="0"/>
              <a:t>times,args</a:t>
            </a:r>
            <a:r>
              <a:rPr lang="en-US" dirty="0" smtClean="0"/>
              <a:t>=</a:t>
            </a:r>
            <a:r>
              <a:rPr lang="en-US" dirty="0" err="1" smtClean="0"/>
              <a:t>params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6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function to ODE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ddSim</a:t>
            </a:r>
            <a:r>
              <a:rPr lang="en-US" dirty="0"/>
              <a:t> (</a:t>
            </a:r>
            <a:r>
              <a:rPr lang="en-US" dirty="0" err="1" smtClean="0"/>
              <a:t>y,</a:t>
            </a:r>
            <a:r>
              <a:rPr lang="en-US" b="1" dirty="0" err="1" smtClean="0">
                <a:solidFill>
                  <a:srgbClr val="FF0000"/>
                </a:solidFill>
              </a:rPr>
              <a:t>t</a:t>
            </a:r>
            <a:r>
              <a:rPr lang="en-US" dirty="0" err="1" smtClean="0"/>
              <a:t>,r,K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= y[0]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 = r</a:t>
            </a:r>
            <a:r>
              <a:rPr lang="en-US" dirty="0"/>
              <a:t>*(1-N/K)*</a:t>
            </a:r>
            <a:r>
              <a:rPr lang="en-US" dirty="0" smtClean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[</a:t>
            </a:r>
            <a:r>
              <a:rPr lang="en-US" dirty="0" err="1"/>
              <a:t>dNdt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 = (0.3,10)</a:t>
            </a:r>
          </a:p>
          <a:p>
            <a:pPr marL="0" indent="0">
              <a:buNone/>
            </a:pPr>
            <a:r>
              <a:rPr lang="en-US" dirty="0" smtClean="0"/>
              <a:t>N0 = [0.01]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 smtClean="0">
                <a:solidFill>
                  <a:srgbClr val="FF0000"/>
                </a:solidFill>
              </a:rPr>
              <a:t>imes = range(0,600)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 = </a:t>
            </a:r>
            <a:r>
              <a:rPr lang="en-US" dirty="0" err="1" smtClean="0"/>
              <a:t>spint.odeint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=ddSim,y0=N0,</a:t>
            </a:r>
            <a:r>
              <a:rPr lang="en-US" b="1" dirty="0" smtClean="0">
                <a:solidFill>
                  <a:srgbClr val="FF0000"/>
                </a:solidFill>
              </a:rPr>
              <a:t>t=</a:t>
            </a:r>
            <a:r>
              <a:rPr lang="en-US" b="1" dirty="0" err="1" smtClean="0">
                <a:solidFill>
                  <a:srgbClr val="FF0000"/>
                </a:solidFill>
              </a:rPr>
              <a:t>times</a:t>
            </a:r>
            <a:r>
              <a:rPr lang="en-US" dirty="0" err="1" smtClean="0"/>
              <a:t>,args</a:t>
            </a:r>
            <a:r>
              <a:rPr lang="en-US" dirty="0" smtClean="0"/>
              <a:t>=</a:t>
            </a:r>
            <a:r>
              <a:rPr lang="en-US" dirty="0" err="1" smtClean="0"/>
              <a:t>params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dirty="0" smtClean="0"/>
              <a:t>Linking function to ODE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ddSim</a:t>
            </a:r>
            <a:r>
              <a:rPr lang="en-US" dirty="0"/>
              <a:t> (</a:t>
            </a:r>
            <a:r>
              <a:rPr lang="en-US" dirty="0" err="1" smtClean="0"/>
              <a:t>y,t,</a:t>
            </a:r>
            <a:r>
              <a:rPr lang="en-US" b="1" dirty="0" err="1" smtClean="0">
                <a:solidFill>
                  <a:srgbClr val="FF0000"/>
                </a:solidFill>
              </a:rPr>
              <a:t>r,K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= y[0]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 = r</a:t>
            </a:r>
            <a:r>
              <a:rPr lang="en-US" dirty="0"/>
              <a:t>*(1-N/K)*</a:t>
            </a:r>
            <a:r>
              <a:rPr lang="en-US" dirty="0" smtClean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[</a:t>
            </a:r>
            <a:r>
              <a:rPr lang="en-US" dirty="0" err="1"/>
              <a:t>dNdt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dirty="0" err="1" smtClean="0">
                <a:solidFill>
                  <a:srgbClr val="FF0000"/>
                </a:solidFill>
              </a:rPr>
              <a:t>arams</a:t>
            </a:r>
            <a:r>
              <a:rPr lang="en-US" b="1" dirty="0" smtClean="0">
                <a:solidFill>
                  <a:srgbClr val="FF0000"/>
                </a:solidFill>
              </a:rPr>
              <a:t> = (0.3,10)</a:t>
            </a:r>
          </a:p>
          <a:p>
            <a:pPr marL="0" indent="0">
              <a:buNone/>
            </a:pPr>
            <a:r>
              <a:rPr lang="en-US" dirty="0" smtClean="0"/>
              <a:t>N0 = [0.01]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imes = range(0,600)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 = </a:t>
            </a:r>
            <a:r>
              <a:rPr lang="en-US" dirty="0" err="1" smtClean="0"/>
              <a:t>spint.odeint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=ddSim,y0=N0,t=</a:t>
            </a:r>
            <a:r>
              <a:rPr lang="en-US" dirty="0" err="1" smtClean="0"/>
              <a:t>times,</a:t>
            </a:r>
            <a:r>
              <a:rPr lang="en-US" b="1" dirty="0" err="1" smtClean="0">
                <a:solidFill>
                  <a:srgbClr val="FF0000"/>
                </a:solidFill>
              </a:rPr>
              <a:t>args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 err="1" smtClean="0">
                <a:solidFill>
                  <a:srgbClr val="FF0000"/>
                </a:solidFill>
              </a:rPr>
              <a:t>params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3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(from </a:t>
            </a:r>
            <a:r>
              <a:rPr lang="en-US" dirty="0" smtClean="0"/>
              <a:t>Wed. Lecture)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### Load the necessary 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Custom function that defines the model differential equations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</a:t>
            </a:r>
            <a:r>
              <a:rPr lang="en-US" dirty="0"/>
              <a:t>Define parameters, initial values for state variables, and time steps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Simulate the model using </a:t>
            </a:r>
            <a:r>
              <a:rPr lang="en-US" dirty="0" err="1"/>
              <a:t>odeint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</a:t>
            </a:r>
            <a:r>
              <a:rPr lang="en-US" dirty="0"/>
              <a:t>put model output in a </a:t>
            </a:r>
            <a:r>
              <a:rPr lang="en-US" dirty="0" err="1"/>
              <a:t>dataframe</a:t>
            </a:r>
            <a:r>
              <a:rPr lang="en-US" dirty="0"/>
              <a:t> for plotting purposes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</a:t>
            </a:r>
            <a:r>
              <a:rPr lang="en-US" dirty="0"/>
              <a:t>plot simulation output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for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016"/>
          </a:xfrm>
        </p:spPr>
        <p:txBody>
          <a:bodyPr>
            <a:normAutofit/>
          </a:bodyPr>
          <a:lstStyle/>
          <a:p>
            <a:r>
              <a:rPr lang="en-US" dirty="0" smtClean="0"/>
              <a:t>Write only one function (same as Wed. lecture)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nput different parameter values for each question</a:t>
            </a:r>
          </a:p>
          <a:p>
            <a:endParaRPr lang="en-US" dirty="0"/>
          </a:p>
          <a:p>
            <a:r>
              <a:rPr lang="en-US" dirty="0" smtClean="0"/>
              <a:t>Use a </a:t>
            </a:r>
            <a:r>
              <a:rPr lang="en-US" b="1" dirty="0" smtClean="0"/>
              <a:t>for loop </a:t>
            </a:r>
            <a:r>
              <a:rPr lang="en-US" dirty="0" smtClean="0"/>
              <a:t>to run model for a list of parameter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Make three plots, multiple lines per plot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4" y="425805"/>
            <a:ext cx="7886700" cy="1012412"/>
          </a:xfrm>
        </p:spPr>
        <p:txBody>
          <a:bodyPr/>
          <a:lstStyle/>
          <a:p>
            <a:r>
              <a:rPr lang="en-US" smtClean="0"/>
              <a:t>Question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94" y="1438217"/>
            <a:ext cx="7886700" cy="4716298"/>
          </a:xfrm>
        </p:spPr>
        <p:txBody>
          <a:bodyPr/>
          <a:lstStyle/>
          <a:p>
            <a:r>
              <a:rPr lang="en-US" dirty="0" smtClean="0"/>
              <a:t>Epidemiological model</a:t>
            </a:r>
          </a:p>
          <a:p>
            <a:r>
              <a:rPr lang="en-US" dirty="0" smtClean="0"/>
              <a:t>N=S+I+R is a constant</a:t>
            </a:r>
          </a:p>
          <a:p>
            <a:r>
              <a:rPr lang="en-US" dirty="0" smtClean="0"/>
              <a:t>One direction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72640" y="3129308"/>
            <a:ext cx="8646720" cy="3348843"/>
            <a:chOff x="248640" y="3129307"/>
            <a:chExt cx="8646720" cy="3348843"/>
          </a:xfrm>
        </p:grpSpPr>
        <p:sp>
          <p:nvSpPr>
            <p:cNvPr id="4" name="Rounded Rectangle 3"/>
            <p:cNvSpPr/>
            <p:nvPr/>
          </p:nvSpPr>
          <p:spPr>
            <a:xfrm>
              <a:off x="248640" y="3129308"/>
              <a:ext cx="2256312" cy="3348841"/>
            </a:xfrm>
            <a:prstGeom prst="roundRect">
              <a:avLst/>
            </a:prstGeom>
            <a:noFill/>
            <a:ln w="603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S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susceptible hosts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43844" y="3129309"/>
              <a:ext cx="2256312" cy="3348841"/>
            </a:xfrm>
            <a:prstGeom prst="roundRect">
              <a:avLst/>
            </a:prstGeom>
            <a:noFill/>
            <a:ln w="603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I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infected hosts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9048" y="3129307"/>
              <a:ext cx="2256312" cy="3348841"/>
            </a:xfrm>
            <a:prstGeom prst="roundRect">
              <a:avLst/>
            </a:prstGeom>
            <a:noFill/>
            <a:ln w="603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</a:rPr>
                <a:t>R</a:t>
              </a:r>
              <a:endParaRPr lang="en-US" sz="5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resistant hosts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>
              <a:off x="2504952" y="4803729"/>
              <a:ext cx="938892" cy="1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757357" y="4299461"/>
              <a:ext cx="3754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/>
                <a:t>β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11219" y="4277013"/>
              <a:ext cx="3449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/>
                <a:t>γ</a:t>
              </a:r>
              <a:endParaRPr lang="en-US" sz="28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09727" y="4822681"/>
              <a:ext cx="938892" cy="1"/>
            </a:xfrm>
            <a:prstGeom prst="straightConnector1">
              <a:avLst/>
            </a:prstGeom>
            <a:ln w="603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235" y="505383"/>
            <a:ext cx="3268265" cy="25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869168" y="1801814"/>
            <a:ext cx="51546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change of SIR through time</a:t>
            </a:r>
          </a:p>
          <a:p>
            <a:endParaRPr lang="en-US" dirty="0" smtClean="0"/>
          </a:p>
          <a:p>
            <a:r>
              <a:rPr lang="en-US" dirty="0" smtClean="0"/>
              <a:t>How bad is the disease: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daily </a:t>
            </a:r>
            <a:r>
              <a:rPr lang="en-US" dirty="0" smtClean="0"/>
              <a:t>incidence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daily </a:t>
            </a:r>
            <a:r>
              <a:rPr lang="en-US" dirty="0" smtClean="0"/>
              <a:t>prevalence</a:t>
            </a:r>
          </a:p>
          <a:p>
            <a:pPr lvl="1"/>
            <a:r>
              <a:rPr lang="en-US" dirty="0" smtClean="0"/>
              <a:t>Percent affected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reproduction number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448" b="8767"/>
          <a:stretch/>
        </p:blipFill>
        <p:spPr>
          <a:xfrm>
            <a:off x="1647748" y="5165051"/>
            <a:ext cx="3205182" cy="7736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30" y="666752"/>
            <a:ext cx="65722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647700"/>
            <a:ext cx="6076949" cy="575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51546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change of SIR through time</a:t>
            </a:r>
          </a:p>
          <a:p>
            <a:endParaRPr lang="en-US" dirty="0" smtClean="0"/>
          </a:p>
          <a:p>
            <a:r>
              <a:rPr lang="en-US" dirty="0" smtClean="0"/>
              <a:t>How bad is the disease: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daily </a:t>
            </a:r>
            <a:r>
              <a:rPr lang="en-US" dirty="0" smtClean="0"/>
              <a:t>incidence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daily </a:t>
            </a:r>
            <a:r>
              <a:rPr lang="en-US" dirty="0" smtClean="0"/>
              <a:t>prevalence</a:t>
            </a:r>
          </a:p>
          <a:p>
            <a:pPr lvl="1"/>
            <a:r>
              <a:rPr lang="en-US" dirty="0" smtClean="0"/>
              <a:t>Percent affected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reproduction number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48" b="8767"/>
          <a:stretch/>
        </p:blipFill>
        <p:spPr>
          <a:xfrm>
            <a:off x="1520799" y="5038876"/>
            <a:ext cx="3205182" cy="7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9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</a:t>
            </a:r>
            <a:r>
              <a:rPr lang="en-US" dirty="0" smtClean="0"/>
              <a:t>for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R0 is calculated with initial state </a:t>
            </a:r>
            <a:r>
              <a:rPr lang="en-US" dirty="0"/>
              <a:t>variable values(beta*(the # of individuals at time=0)/</a:t>
            </a:r>
            <a:r>
              <a:rPr lang="en-US" dirty="0" smtClean="0"/>
              <a:t>gamma)</a:t>
            </a:r>
            <a:endParaRPr lang="en-US" dirty="0" smtClean="0"/>
          </a:p>
          <a:p>
            <a:r>
              <a:rPr lang="en-US" dirty="0"/>
              <a:t>maximum daily incidence: calculate the change in number infected (I) between each day of the simulation and then find the maximum daily change</a:t>
            </a:r>
          </a:p>
          <a:p>
            <a:r>
              <a:rPr lang="en-US" dirty="0"/>
              <a:t>maximum daily prevalence: calculate the fraction of the total population that is infected each day of the simulation and then find the maximum value</a:t>
            </a:r>
          </a:p>
          <a:p>
            <a:r>
              <a:rPr lang="en-US" dirty="0"/>
              <a:t>percent affected: for the last day of the simulation calculate (I+R)/(S+I+R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mr-IN" dirty="0" err="1" smtClean="0">
                <a:latin typeface="Calibri" charset="0"/>
                <a:ea typeface="Calibri" charset="0"/>
                <a:cs typeface="Calibri" charset="0"/>
              </a:rPr>
              <a:t>tor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age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=</a:t>
            </a:r>
            <a:r>
              <a:rPr lang="mr-IN" dirty="0" err="1" smtClean="0">
                <a:latin typeface="Calibri" charset="0"/>
                <a:ea typeface="Calibri" charset="0"/>
                <a:cs typeface="Calibri" charset="0"/>
              </a:rPr>
              <a:t>pandas.DataFrame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({"time":times,"r1":0,"r2":0,"r3":0,"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r4":0,"r5":0})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store_rs.iloc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[:,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]=sim[:,0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sim=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si.odeint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func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=ddSim,y0=N0s[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],t=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times,args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=pars)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numpy.max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(sim[:,1]/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numpy.sum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sim,axis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=1))</a:t>
            </a:r>
          </a:p>
        </p:txBody>
      </p:sp>
    </p:spTree>
    <p:extLst>
      <p:ext uri="{BB962C8B-B14F-4D97-AF65-F5344CB8AC3E}">
        <p14:creationId xmlns:p14="http://schemas.microsoft.com/office/powerpoint/2010/main" val="16655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simulation models with ordinary differential equations (ODEs)</a:t>
            </a:r>
          </a:p>
          <a:p>
            <a:endParaRPr lang="en-US" dirty="0"/>
          </a:p>
          <a:p>
            <a:r>
              <a:rPr lang="en-US" dirty="0" smtClean="0"/>
              <a:t>Practice python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ustom functions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loops</a:t>
            </a:r>
            <a:endParaRPr lang="en-US" dirty="0" smtClean="0"/>
          </a:p>
          <a:p>
            <a:pPr lvl="1"/>
            <a:r>
              <a:rPr lang="en-US" dirty="0" smtClean="0"/>
              <a:t>plotting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modeling </a:t>
            </a:r>
            <a:r>
              <a:rPr lang="en-US" dirty="0" smtClean="0"/>
              <a:t>review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Intro to problems 1 &amp; 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through Exercise </a:t>
            </a:r>
            <a:r>
              <a:rPr lang="en-US" dirty="0" smtClean="0"/>
              <a:t>10 </a:t>
            </a:r>
            <a:r>
              <a:rPr lang="en-US" dirty="0" smtClean="0"/>
              <a:t>in </a:t>
            </a:r>
            <a:r>
              <a:rPr lang="en-US" b="1" dirty="0" smtClean="0"/>
              <a:t>pairs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Fork </a:t>
            </a:r>
            <a:r>
              <a:rPr lang="en-US" dirty="0"/>
              <a:t>from </a:t>
            </a:r>
            <a:r>
              <a:rPr lang="en-US" dirty="0" err="1" smtClean="0"/>
              <a:t>mdoellma</a:t>
            </a:r>
            <a:r>
              <a:rPr lang="en-US" dirty="0" smtClean="0"/>
              <a:t>/Intro_Biocomp_ND_318_Tutorial10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19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Monday (10/30)</a:t>
            </a:r>
          </a:p>
          <a:p>
            <a:r>
              <a:rPr lang="en-US" dirty="0"/>
              <a:t> </a:t>
            </a:r>
            <a:r>
              <a:rPr lang="en-US" dirty="0" smtClean="0"/>
              <a:t>No reading or quiz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Friday (11/3)</a:t>
            </a:r>
          </a:p>
          <a:p>
            <a:r>
              <a:rPr lang="en-US" dirty="0" smtClean="0"/>
              <a:t>Exercise 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dirty="0" smtClean="0"/>
              <a:t>Simulation modeling with ordinary differential equations</a:t>
            </a:r>
            <a:endParaRPr lang="en-US" dirty="0"/>
          </a:p>
          <a:p>
            <a:pPr lvl="1"/>
            <a:r>
              <a:rPr lang="en-US" dirty="0" smtClean="0"/>
              <a:t>Work through the exercise together</a:t>
            </a:r>
          </a:p>
          <a:p>
            <a:pPr lvl="1"/>
            <a:r>
              <a:rPr lang="en-US" dirty="0" smtClean="0"/>
              <a:t>One member of each team submits a pull request</a:t>
            </a:r>
          </a:p>
          <a:p>
            <a:pPr lvl="1"/>
            <a:r>
              <a:rPr lang="en-US" dirty="0" smtClean="0"/>
              <a:t>Due by start of next tutorial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variables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87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State variables</a:t>
            </a:r>
          </a:p>
          <a:p>
            <a:pPr lvl="1"/>
            <a:r>
              <a:rPr lang="en-US" dirty="0" smtClean="0"/>
              <a:t>Change through time</a:t>
            </a:r>
          </a:p>
          <a:p>
            <a:pPr lvl="1"/>
            <a:r>
              <a:rPr lang="en-US" dirty="0" smtClean="0"/>
              <a:t>Provide a starting value</a:t>
            </a:r>
          </a:p>
          <a:p>
            <a:pPr lvl="1"/>
            <a:r>
              <a:rPr lang="en-US" dirty="0" smtClean="0"/>
              <a:t>”Updated” at each time step, based on:</a:t>
            </a:r>
          </a:p>
          <a:p>
            <a:pPr lvl="2"/>
            <a:r>
              <a:rPr lang="en-US" dirty="0" smtClean="0"/>
              <a:t>Parameter values</a:t>
            </a:r>
          </a:p>
          <a:p>
            <a:pPr lvl="2"/>
            <a:r>
              <a:rPr lang="en-US" dirty="0" smtClean="0"/>
              <a:t>State variable value from previous time step</a:t>
            </a:r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Do NOT change through time</a:t>
            </a:r>
          </a:p>
          <a:p>
            <a:pPr lvl="1"/>
            <a:r>
              <a:rPr lang="en-US" dirty="0" smtClean="0"/>
              <a:t>Provide values at start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76950" y="1825625"/>
            <a:ext cx="5238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err="1"/>
              <a:t>d</a:t>
            </a:r>
            <a:r>
              <a:rPr lang="en-US" sz="3600" b="1" dirty="0" err="1">
                <a:solidFill>
                  <a:srgbClr val="FF0000"/>
                </a:solidFill>
              </a:rPr>
              <a:t>N</a:t>
            </a:r>
            <a:r>
              <a:rPr lang="en-US" sz="3600" dirty="0" err="1"/>
              <a:t>dt</a:t>
            </a:r>
            <a:r>
              <a:rPr lang="en-US" sz="3600" dirty="0"/>
              <a:t>=r*(1-</a:t>
            </a:r>
            <a:r>
              <a:rPr lang="en-US" sz="3600" b="1" dirty="0">
                <a:solidFill>
                  <a:srgbClr val="FF0000"/>
                </a:solidFill>
              </a:rPr>
              <a:t>N</a:t>
            </a:r>
            <a:r>
              <a:rPr lang="en-US" sz="3600" dirty="0"/>
              <a:t>/K)*</a:t>
            </a:r>
            <a:r>
              <a:rPr lang="en-US" sz="3600" b="1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 smtClean="0"/>
              <a:t>One differential equation for </a:t>
            </a:r>
            <a:r>
              <a:rPr lang="en-US" b="1" dirty="0" smtClean="0"/>
              <a:t>each</a:t>
            </a:r>
            <a:r>
              <a:rPr lang="en-US" dirty="0" smtClean="0"/>
              <a:t> state variable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err="1"/>
              <a:t>dNdt</a:t>
            </a:r>
            <a:r>
              <a:rPr lang="en-US" sz="3600" dirty="0"/>
              <a:t>=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*(1-N/</a:t>
            </a:r>
            <a:r>
              <a:rPr lang="en-US" sz="3600" b="1" dirty="0">
                <a:solidFill>
                  <a:srgbClr val="FF0000"/>
                </a:solidFill>
              </a:rPr>
              <a:t>K</a:t>
            </a:r>
            <a:r>
              <a:rPr lang="en-US" sz="3600" dirty="0"/>
              <a:t>)*N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898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</a:t>
            </a:r>
            <a:r>
              <a:rPr lang="en-US" dirty="0" smtClean="0"/>
              <a:t>: 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ddSim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arguments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“unpack” </a:t>
            </a:r>
            <a:r>
              <a:rPr lang="en-US" i="1" dirty="0" smtClean="0"/>
              <a:t>first argument</a:t>
            </a:r>
            <a:r>
              <a:rPr lang="en-US" i="1" dirty="0" smtClean="0"/>
              <a:t>, </a:t>
            </a:r>
            <a:r>
              <a:rPr lang="en-US" i="1" dirty="0" smtClean="0"/>
              <a:t>assign </a:t>
            </a:r>
            <a:r>
              <a:rPr lang="en-US" i="1" dirty="0" smtClean="0"/>
              <a:t>state variables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calculate </a:t>
            </a:r>
            <a:r>
              <a:rPr lang="en-US" i="1" dirty="0" smtClean="0"/>
              <a:t>change in state variables with time (model </a:t>
            </a:r>
            <a:r>
              <a:rPr lang="en-US" i="1" dirty="0" smtClean="0"/>
              <a:t>equation)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000" i="1" dirty="0" smtClean="0"/>
              <a:t>(given parameter values and current values of state variables)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(one equation for each state variable)</a:t>
            </a:r>
            <a:endParaRPr lang="en-US" sz="2000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list of change in state variables with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function: </a:t>
            </a:r>
            <a:r>
              <a:rPr lang="en-US" dirty="0"/>
              <a:t>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8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ddSim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y,t,r,K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N=y[0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=r</a:t>
            </a:r>
            <a:r>
              <a:rPr lang="en-US" dirty="0"/>
              <a:t>*(1-N/K)*N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[</a:t>
            </a:r>
            <a:r>
              <a:rPr lang="en-US" dirty="0" err="1"/>
              <a:t>dNdt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function: </a:t>
            </a:r>
            <a:r>
              <a:rPr lang="en-US" dirty="0"/>
              <a:t>Simulation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8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ddSim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y,t,r,K</a:t>
            </a:r>
            <a:r>
              <a:rPr lang="en-US" b="1" dirty="0" smtClean="0">
                <a:solidFill>
                  <a:srgbClr val="FF0000"/>
                </a:solidFill>
              </a:rPr>
              <a:t>):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N=y[0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=r</a:t>
            </a:r>
            <a:r>
              <a:rPr lang="en-US" dirty="0"/>
              <a:t>*(1-N/K)*N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[</a:t>
            </a:r>
            <a:r>
              <a:rPr lang="en-US" dirty="0" err="1"/>
              <a:t>dNdt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1825625"/>
            <a:ext cx="44386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y,t,r,K</a:t>
            </a:r>
            <a:r>
              <a:rPr lang="en-US" dirty="0" smtClean="0">
                <a:solidFill>
                  <a:srgbClr val="00B0F0"/>
                </a:solidFill>
              </a:rPr>
              <a:t>      **order matters**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y = list of state variable values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t = time step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r,K,etc</a:t>
            </a:r>
            <a:r>
              <a:rPr lang="en-US" dirty="0" smtClean="0"/>
              <a:t>. = individually list all parameter values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function to ODE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ddSim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 smtClean="0"/>
              <a:t>y,t,r,K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= y[0]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dNdt</a:t>
            </a:r>
            <a:r>
              <a:rPr lang="en-US" dirty="0" smtClean="0"/>
              <a:t> = r</a:t>
            </a:r>
            <a:r>
              <a:rPr lang="en-US" dirty="0"/>
              <a:t>*(1-N/K)*</a:t>
            </a:r>
            <a:r>
              <a:rPr lang="en-US" dirty="0" smtClean="0"/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[</a:t>
            </a:r>
            <a:r>
              <a:rPr lang="en-US" dirty="0" err="1"/>
              <a:t>dNdt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arams</a:t>
            </a:r>
            <a:r>
              <a:rPr lang="en-US" dirty="0" smtClean="0"/>
              <a:t> = (0.3,10)</a:t>
            </a:r>
          </a:p>
          <a:p>
            <a:pPr marL="0" indent="0">
              <a:buNone/>
            </a:pPr>
            <a:r>
              <a:rPr lang="en-US" dirty="0" smtClean="0"/>
              <a:t>N0 = [0.01]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imes = range(0,600)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modelSim</a:t>
            </a:r>
            <a:r>
              <a:rPr lang="en-US" dirty="0" smtClean="0"/>
              <a:t> = </a:t>
            </a:r>
            <a:r>
              <a:rPr lang="en-US" dirty="0" err="1" smtClean="0"/>
              <a:t>spint.odeint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=</a:t>
            </a:r>
            <a:r>
              <a:rPr lang="en-US" b="1" dirty="0" smtClean="0">
                <a:solidFill>
                  <a:srgbClr val="FF0000"/>
                </a:solidFill>
              </a:rPr>
              <a:t>ddSim</a:t>
            </a:r>
            <a:r>
              <a:rPr lang="en-US" dirty="0" smtClean="0"/>
              <a:t>,y0=N0,t=</a:t>
            </a:r>
            <a:r>
              <a:rPr lang="en-US" dirty="0" err="1" smtClean="0"/>
              <a:t>times,args</a:t>
            </a:r>
            <a:r>
              <a:rPr lang="en-US" dirty="0" smtClean="0"/>
              <a:t>=</a:t>
            </a:r>
            <a:r>
              <a:rPr lang="en-US" dirty="0" err="1" smtClean="0"/>
              <a:t>params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542</Words>
  <Application>Microsoft Macintosh PowerPoint</Application>
  <PresentationFormat>Widescreen</PresentationFormat>
  <Paragraphs>193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Contact Information</vt:lpstr>
      <vt:lpstr>Learning Outcomes</vt:lpstr>
      <vt:lpstr>Today’s Class</vt:lpstr>
      <vt:lpstr>For Next Week</vt:lpstr>
      <vt:lpstr>State variables and parameters</vt:lpstr>
      <vt:lpstr>Python function: Simulation model</vt:lpstr>
      <vt:lpstr>Python function: Simulation model</vt:lpstr>
      <vt:lpstr>Python function: Simulation model</vt:lpstr>
      <vt:lpstr>Linking function to ODE integration</vt:lpstr>
      <vt:lpstr>Linking function to ODE integration</vt:lpstr>
      <vt:lpstr>Linking function to ODE integration</vt:lpstr>
      <vt:lpstr>Linking function to ODE integration</vt:lpstr>
      <vt:lpstr>Pseudocode (from Wed. Lecture)</vt:lpstr>
      <vt:lpstr>Hints for #1</vt:lpstr>
      <vt:lpstr>Question #2</vt:lpstr>
      <vt:lpstr>SIR model</vt:lpstr>
      <vt:lpstr>SIR model</vt:lpstr>
      <vt:lpstr>Hints for #2</vt:lpstr>
      <vt:lpstr>Useful code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111</cp:revision>
  <dcterms:created xsi:type="dcterms:W3CDTF">2017-10-13T11:58:45Z</dcterms:created>
  <dcterms:modified xsi:type="dcterms:W3CDTF">2017-11-03T11:23:13Z</dcterms:modified>
</cp:coreProperties>
</file>