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6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0FD8-753E-9006-A83D-244D5AA5E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Система управління готелем-рестораном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5BB5E-891F-C378-020C-67FDD36F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92191"/>
            <a:ext cx="9144000" cy="1195592"/>
          </a:xfrm>
        </p:spPr>
        <p:txBody>
          <a:bodyPr>
            <a:normAutofit/>
          </a:bodyPr>
          <a:lstStyle/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Виконали студенти групи ІО-24:</a:t>
            </a:r>
          </a:p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Доліцой М. В., Соц І. І., Слободенюк О. А.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5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 descr="A person and person standing outside a hotel&#10;&#10;Description automatically generated">
            <a:extLst>
              <a:ext uri="{FF2B5EF4-FFF2-40B4-BE49-F238E27FC236}">
                <a16:creationId xmlns:a16="http://schemas.microsoft.com/office/drawing/2014/main" id="{7AEB5B4D-FE42-9B06-8C91-84C3856386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1" b="789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CEBFC0-E386-F60F-9F33-5FFF370F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ru-RU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Система управління готелем-рестораном на базі Java</a:t>
            </a:r>
            <a:endParaRPr lang="en-US" sz="40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3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57D22-26A3-3B6E-A4A1-A3B062125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2726775"/>
            <a:ext cx="9996814" cy="3993201"/>
          </a:xfrm>
        </p:spPr>
        <p:txBody>
          <a:bodyPr anchor="t">
            <a:noAutofit/>
          </a:bodyPr>
          <a:lstStyle/>
          <a:p>
            <a:r>
              <a:rPr lang="uk-UA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Короткий огляд: Вступ до комплексного рішення, призначеного для оптимізації операцій в управлінні готелями та ресторанами. Розроблена з використанням </a:t>
            </a: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Java, </a:t>
            </a:r>
            <a:r>
              <a:rPr lang="uk-UA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ця система інтегрує різні модулі для полегшення управлінських завдань, покращення обслуговування клієнтів та підвищення загальної ефективності.</a:t>
            </a:r>
          </a:p>
          <a:p>
            <a:endParaRPr lang="uk-UA" sz="2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uk-UA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Ця система є передовим рішенням, розробленим для оптимізації операційної ефективності як готелів, так і ресторанів. Вона використовує надійність і гнучкість </a:t>
            </a: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</a:t>
            </a:r>
            <a:r>
              <a:rPr lang="uk-UA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забезпечення безперебійного управління. Платформа інтегрує основні модулі, що охоплюють всі аспекти бізнесу, від бронювання до інвентаризації та роботи з клієнтами. Наша мета - надати інструмент, який не тільки спрощує адміністративні завдання, але й підвищує рівень обслуговування гостей. Впроваджуючи цю систему, бізнес може розраховувати не лише на покращення якості надання послуг, але й на помітне підвищення загальної операційної продуктивності.</a:t>
            </a:r>
          </a:p>
          <a:p>
            <a:endParaRPr lang="en-US" sz="2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6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purple food cover&#10;&#10;Description automatically generated">
            <a:extLst>
              <a:ext uri="{FF2B5EF4-FFF2-40B4-BE49-F238E27FC236}">
                <a16:creationId xmlns:a16="http://schemas.microsoft.com/office/drawing/2014/main" id="{0A99B19A-D851-4979-6662-603C7BDBC7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098" y="984860"/>
            <a:ext cx="4876190" cy="4876190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87C2D1-5146-AA32-76CF-BD77891E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Постановка проблеми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1B53C-C936-FE71-19F0-B61B7894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 цьому секторі координація роботи готелів та ресторанів є складним завданням. Підприємства часто стикаються з проблемами управління бронюванням, інвентаризацією і забезпеченням задоволеності клієнтів, і все це в умовах прагнення до прибутковості. Традиційні методи та розрізнені програмні рішення не забезпечують необхідної інтеграції, що призводить до неефективності, розрізненості даних та погіршення якості обслуговування гостей. Крім того, відсутність масштабованості в існуючих системах перешкоджає адаптації до зростання бізнесу або змін у попиті. Ця презентація визначає ці критичні больові точки і створює основу для впровадження комплексного, інтегрованого рішення.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9F532-EABA-3BF2-D6CD-BCE29E95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uk-U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Ключові виклики: Управління готельно-ресторанним бізнесом передбачає складні операції, включаючи бронювання номерів, обслуговування клієнтів, управління запасами.</a:t>
            </a:r>
          </a:p>
          <a:p>
            <a:r>
              <a:rPr lang="uk-U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Поточні обмеження: Існуючим рішенням може бракувати інтеграції, гнучкості або масштабованості, що призводить до неефективності та зниження рівня задоволеності клієнтів.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92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light bulb with a check mark inside&#10;&#10;Description automatically generated">
            <a:extLst>
              <a:ext uri="{FF2B5EF4-FFF2-40B4-BE49-F238E27FC236}">
                <a16:creationId xmlns:a16="http://schemas.microsoft.com/office/drawing/2014/main" id="{3E7FD292-628E-704E-AFF1-311CCBF4F4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834" y="990259"/>
            <a:ext cx="4877481" cy="48774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DDD7F0-CDD8-B8CF-B3D7-5DD308C9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Огляд рішення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F4610-F5C9-AF5E-67B3-539A789D7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Наша система: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44654-4030-AF98-6531-A80A3BEB1C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Система управління на базі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Java,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що пропонує уніфіковану платформу для управління всіма аспектами діяльності готелів та ресторанів.Основні функції: Управління бронюванням і резервуванням, контроль запасів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91562-F9D5-A569-ECF5-6CA11FEB0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809268" cy="823912"/>
          </a:xfrm>
        </p:spPr>
        <p:txBody>
          <a:bodyPr>
            <a:noAutofit/>
          </a:bodyPr>
          <a:lstStyle/>
          <a:p>
            <a:r>
              <a:rPr lang="uk-UA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Технічна архітектура: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1B842-7F0A-DACA-FBAB-CC823AB410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ru-RU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Наша система побудована на фундаменті гнучкості, безпеки та швидкої роботи. Ми використовуємо 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</a:t>
            </a:r>
            <a:r>
              <a:rPr lang="ru-RU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забезпечення роботи основних частин системи, що гарантує її надійність та стабільність. Інтерфейс користувача, з яким ви взаємодієте, розроблений таким чином, щоб бути простим у використанні.</a:t>
            </a:r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0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9">
            <a:extLst>
              <a:ext uri="{FF2B5EF4-FFF2-40B4-BE49-F238E27FC236}">
                <a16:creationId xmlns:a16="http://schemas.microsoft.com/office/drawing/2014/main" id="{53DC234D-BFFC-420A-AF40-5BB71C330D0A}"/>
              </a:ext>
            </a:extLst>
          </p:cNvPr>
          <p:cNvSpPr>
            <a:spLocks noGrp="1"/>
          </p:cNvSpPr>
          <p:nvPr/>
        </p:nvSpPr>
        <p:spPr>
          <a:xfrm>
            <a:off x="219112" y="521119"/>
            <a:ext cx="11731752" cy="9635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Product Roadmap </a:t>
            </a:r>
          </a:p>
        </p:txBody>
      </p:sp>
      <p:sp>
        <p:nvSpPr>
          <p:cNvPr id="3" name="Text Placeholder 119">
            <a:extLst>
              <a:ext uri="{FF2B5EF4-FFF2-40B4-BE49-F238E27FC236}">
                <a16:creationId xmlns:a16="http://schemas.microsoft.com/office/drawing/2014/main" id="{4E241B1E-12E0-8DDA-3664-3D0E5D2CD137}"/>
              </a:ext>
            </a:extLst>
          </p:cNvPr>
          <p:cNvSpPr>
            <a:spLocks noGrp="1"/>
          </p:cNvSpPr>
          <p:nvPr/>
        </p:nvSpPr>
        <p:spPr>
          <a:xfrm>
            <a:off x="2752944" y="1484699"/>
            <a:ext cx="804672" cy="804672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q1</a:t>
            </a:r>
          </a:p>
        </p:txBody>
      </p:sp>
      <p:sp>
        <p:nvSpPr>
          <p:cNvPr id="4" name="Text Placeholder 120">
            <a:extLst>
              <a:ext uri="{FF2B5EF4-FFF2-40B4-BE49-F238E27FC236}">
                <a16:creationId xmlns:a16="http://schemas.microsoft.com/office/drawing/2014/main" id="{C7211A6B-E306-8F61-CA80-530323BDCC53}"/>
              </a:ext>
            </a:extLst>
          </p:cNvPr>
          <p:cNvSpPr>
            <a:spLocks noGrp="1"/>
          </p:cNvSpPr>
          <p:nvPr/>
        </p:nvSpPr>
        <p:spPr>
          <a:xfrm>
            <a:off x="2752944" y="2967068"/>
            <a:ext cx="804672" cy="80467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q2</a:t>
            </a:r>
          </a:p>
        </p:txBody>
      </p:sp>
      <p:sp>
        <p:nvSpPr>
          <p:cNvPr id="5" name="Text Placeholder 124">
            <a:extLst>
              <a:ext uri="{FF2B5EF4-FFF2-40B4-BE49-F238E27FC236}">
                <a16:creationId xmlns:a16="http://schemas.microsoft.com/office/drawing/2014/main" id="{1F2B6308-DB40-59DC-0F3F-4D7D01F5DB09}"/>
              </a:ext>
            </a:extLst>
          </p:cNvPr>
          <p:cNvSpPr>
            <a:spLocks noGrp="1"/>
          </p:cNvSpPr>
          <p:nvPr/>
        </p:nvSpPr>
        <p:spPr>
          <a:xfrm>
            <a:off x="2752944" y="4160244"/>
            <a:ext cx="804672" cy="804672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q3</a:t>
            </a:r>
          </a:p>
        </p:txBody>
      </p:sp>
      <p:sp>
        <p:nvSpPr>
          <p:cNvPr id="6" name="Text Placeholder 125">
            <a:extLst>
              <a:ext uri="{FF2B5EF4-FFF2-40B4-BE49-F238E27FC236}">
                <a16:creationId xmlns:a16="http://schemas.microsoft.com/office/drawing/2014/main" id="{312899F3-75D2-6410-A16C-9D936652447F}"/>
              </a:ext>
            </a:extLst>
          </p:cNvPr>
          <p:cNvSpPr>
            <a:spLocks noGrp="1"/>
          </p:cNvSpPr>
          <p:nvPr/>
        </p:nvSpPr>
        <p:spPr>
          <a:xfrm>
            <a:off x="2752446" y="5588470"/>
            <a:ext cx="804672" cy="804672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q4</a:t>
            </a:r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E8694CB6-8810-4204-95A5-8923D3F12CEF}"/>
              </a:ext>
            </a:extLst>
          </p:cNvPr>
          <p:cNvSpPr>
            <a:spLocks noGrp="1"/>
          </p:cNvSpPr>
          <p:nvPr/>
        </p:nvSpPr>
        <p:spPr>
          <a:xfrm>
            <a:off x="3915426" y="1551758"/>
            <a:ext cx="2286000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Ідея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Placeholder 32">
            <a:extLst>
              <a:ext uri="{FF2B5EF4-FFF2-40B4-BE49-F238E27FC236}">
                <a16:creationId xmlns:a16="http://schemas.microsoft.com/office/drawing/2014/main" id="{5EF251BE-2210-4018-A5B5-22C7E5B8C3DE}"/>
              </a:ext>
            </a:extLst>
          </p:cNvPr>
          <p:cNvSpPr>
            <a:spLocks noGrp="1"/>
          </p:cNvSpPr>
          <p:nvPr/>
        </p:nvSpPr>
        <p:spPr>
          <a:xfrm>
            <a:off x="3914928" y="1887034"/>
            <a:ext cx="2560787" cy="105904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Зародження будь-якого проекту починається з ідеї. Ми вдосконалили та адаптували нашу концепцію, черпаючи натхнення з Вашого каталогу, щоб забезпечити її відповідність необхідним стандартам.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 37">
            <a:extLst>
              <a:ext uri="{FF2B5EF4-FFF2-40B4-BE49-F238E27FC236}">
                <a16:creationId xmlns:a16="http://schemas.microsoft.com/office/drawing/2014/main" id="{4217F314-885B-4E79-856F-7870D2DE8369}"/>
              </a:ext>
            </a:extLst>
          </p:cNvPr>
          <p:cNvSpPr>
            <a:spLocks noGrp="1"/>
          </p:cNvSpPr>
          <p:nvPr/>
        </p:nvSpPr>
        <p:spPr>
          <a:xfrm>
            <a:off x="3915426" y="3027306"/>
            <a:ext cx="2560788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Презентація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Placeholder 38">
            <a:extLst>
              <a:ext uri="{FF2B5EF4-FFF2-40B4-BE49-F238E27FC236}">
                <a16:creationId xmlns:a16="http://schemas.microsoft.com/office/drawing/2014/main" id="{AF13AF4C-1B15-4E21-9913-7EFB3D2EE655}"/>
              </a:ext>
            </a:extLst>
          </p:cNvPr>
          <p:cNvSpPr>
            <a:spLocks noGrp="1"/>
          </p:cNvSpPr>
          <p:nvPr/>
        </p:nvSpPr>
        <p:spPr>
          <a:xfrm>
            <a:off x="3915426" y="3367377"/>
            <a:ext cx="2286000" cy="7064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Перше враження про будь-який продукт формується завдяки його презентації. Було дуже важливо, щоб наш вирізнявся якнайкраще.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Placeholder 43">
            <a:extLst>
              <a:ext uri="{FF2B5EF4-FFF2-40B4-BE49-F238E27FC236}">
                <a16:creationId xmlns:a16="http://schemas.microsoft.com/office/drawing/2014/main" id="{53DB2DC1-006D-4480-B974-3013758BC2D6}"/>
              </a:ext>
            </a:extLst>
          </p:cNvPr>
          <p:cNvSpPr>
            <a:spLocks noGrp="1"/>
          </p:cNvSpPr>
          <p:nvPr/>
        </p:nvSpPr>
        <p:spPr>
          <a:xfrm>
            <a:off x="3915426" y="4229523"/>
            <a:ext cx="2286000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План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244ECB52-1DA3-49B3-8122-7826629574F9}"/>
              </a:ext>
            </a:extLst>
          </p:cNvPr>
          <p:cNvSpPr>
            <a:spLocks noGrp="1"/>
          </p:cNvSpPr>
          <p:nvPr/>
        </p:nvSpPr>
        <p:spPr>
          <a:xfrm>
            <a:off x="3915426" y="4564127"/>
            <a:ext cx="2797794" cy="7064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Після затвердження дуже важливо закласти фундамент будь-якої справи - детальний план реалізації нашого проекту.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Placeholder 83">
            <a:extLst>
              <a:ext uri="{FF2B5EF4-FFF2-40B4-BE49-F238E27FC236}">
                <a16:creationId xmlns:a16="http://schemas.microsoft.com/office/drawing/2014/main" id="{A964986D-81D9-4212-B292-9ECBDE824770}"/>
              </a:ext>
            </a:extLst>
          </p:cNvPr>
          <p:cNvSpPr>
            <a:spLocks noGrp="1"/>
          </p:cNvSpPr>
          <p:nvPr/>
        </p:nvSpPr>
        <p:spPr>
          <a:xfrm>
            <a:off x="3914928" y="5302983"/>
            <a:ext cx="2286000" cy="545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Розподіл обов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язків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 Placeholder 84">
            <a:extLst>
              <a:ext uri="{FF2B5EF4-FFF2-40B4-BE49-F238E27FC236}">
                <a16:creationId xmlns:a16="http://schemas.microsoft.com/office/drawing/2014/main" id="{936A8164-ED3D-4305-A24D-B9365E626A25}"/>
              </a:ext>
            </a:extLst>
          </p:cNvPr>
          <p:cNvSpPr>
            <a:spLocks noGrp="1"/>
          </p:cNvSpPr>
          <p:nvPr/>
        </p:nvSpPr>
        <p:spPr>
          <a:xfrm>
            <a:off x="3914431" y="5913605"/>
            <a:ext cx="3775996" cy="7064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Правильне виконання цього плану є надзвичайно важливим, оскільки гарантує швидкість та якість процесу розробки програмного забезпечення.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 Placeholder 126">
            <a:extLst>
              <a:ext uri="{FF2B5EF4-FFF2-40B4-BE49-F238E27FC236}">
                <a16:creationId xmlns:a16="http://schemas.microsoft.com/office/drawing/2014/main" id="{1A524B92-701D-14AA-DC01-7940C04FA9DA}"/>
              </a:ext>
            </a:extLst>
          </p:cNvPr>
          <p:cNvSpPr>
            <a:spLocks noGrp="1"/>
          </p:cNvSpPr>
          <p:nvPr/>
        </p:nvSpPr>
        <p:spPr>
          <a:xfrm>
            <a:off x="6886253" y="1484699"/>
            <a:ext cx="804672" cy="804672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q5</a:t>
            </a:r>
          </a:p>
        </p:txBody>
      </p:sp>
      <p:sp>
        <p:nvSpPr>
          <p:cNvPr id="16" name="Text Placeholder 127">
            <a:extLst>
              <a:ext uri="{FF2B5EF4-FFF2-40B4-BE49-F238E27FC236}">
                <a16:creationId xmlns:a16="http://schemas.microsoft.com/office/drawing/2014/main" id="{ECD9DB94-4687-7009-B1BA-F060AB2B5D11}"/>
              </a:ext>
            </a:extLst>
          </p:cNvPr>
          <p:cNvSpPr>
            <a:spLocks noGrp="1"/>
          </p:cNvSpPr>
          <p:nvPr/>
        </p:nvSpPr>
        <p:spPr>
          <a:xfrm>
            <a:off x="6886253" y="2630161"/>
            <a:ext cx="804672" cy="80467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q6</a:t>
            </a:r>
          </a:p>
        </p:txBody>
      </p:sp>
      <p:sp>
        <p:nvSpPr>
          <p:cNvPr id="17" name="Text Placeholder 128">
            <a:extLst>
              <a:ext uri="{FF2B5EF4-FFF2-40B4-BE49-F238E27FC236}">
                <a16:creationId xmlns:a16="http://schemas.microsoft.com/office/drawing/2014/main" id="{3135B8EF-FDD7-00FB-1C5B-46BCE56F9B50}"/>
              </a:ext>
            </a:extLst>
          </p:cNvPr>
          <p:cNvSpPr>
            <a:spLocks noGrp="1"/>
          </p:cNvSpPr>
          <p:nvPr/>
        </p:nvSpPr>
        <p:spPr>
          <a:xfrm>
            <a:off x="6886252" y="4087061"/>
            <a:ext cx="804672" cy="804672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q7</a:t>
            </a:r>
          </a:p>
        </p:txBody>
      </p:sp>
      <p:sp>
        <p:nvSpPr>
          <p:cNvPr id="19" name="Text Placeholder 33">
            <a:extLst>
              <a:ext uri="{FF2B5EF4-FFF2-40B4-BE49-F238E27FC236}">
                <a16:creationId xmlns:a16="http://schemas.microsoft.com/office/drawing/2014/main" id="{685C167F-432D-4977-A932-30831D5AF0F4}"/>
              </a:ext>
            </a:extLst>
          </p:cNvPr>
          <p:cNvSpPr>
            <a:spLocks noGrp="1"/>
          </p:cNvSpPr>
          <p:nvPr/>
        </p:nvSpPr>
        <p:spPr>
          <a:xfrm>
            <a:off x="8009905" y="1551758"/>
            <a:ext cx="2406713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Початок роботи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 Placeholder 34">
            <a:extLst>
              <a:ext uri="{FF2B5EF4-FFF2-40B4-BE49-F238E27FC236}">
                <a16:creationId xmlns:a16="http://schemas.microsoft.com/office/drawing/2014/main" id="{C0FB9229-010F-4B75-A34A-1A024B9D76C5}"/>
              </a:ext>
            </a:extLst>
          </p:cNvPr>
          <p:cNvSpPr>
            <a:spLocks noGrp="1"/>
          </p:cNvSpPr>
          <p:nvPr/>
        </p:nvSpPr>
        <p:spPr>
          <a:xfrm>
            <a:off x="8009906" y="1887035"/>
            <a:ext cx="2406712" cy="7064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Розподіливши ролі, ми переходимо до найскладнішого і найцікавішого етапу - власне розробки програми.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 Placeholder 39">
            <a:extLst>
              <a:ext uri="{FF2B5EF4-FFF2-40B4-BE49-F238E27FC236}">
                <a16:creationId xmlns:a16="http://schemas.microsoft.com/office/drawing/2014/main" id="{404B6F82-5AE4-4B93-8836-731D40FEC89A}"/>
              </a:ext>
            </a:extLst>
          </p:cNvPr>
          <p:cNvSpPr>
            <a:spLocks noGrp="1"/>
          </p:cNvSpPr>
          <p:nvPr/>
        </p:nvSpPr>
        <p:spPr>
          <a:xfrm>
            <a:off x="8009906" y="2690399"/>
            <a:ext cx="2286000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тестування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 Placeholder 40">
            <a:extLst>
              <a:ext uri="{FF2B5EF4-FFF2-40B4-BE49-F238E27FC236}">
                <a16:creationId xmlns:a16="http://schemas.microsoft.com/office/drawing/2014/main" id="{1B5001E8-2FFC-4D65-B6AC-966742F4AE63}"/>
              </a:ext>
            </a:extLst>
          </p:cNvPr>
          <p:cNvSpPr>
            <a:spLocks noGrp="1"/>
          </p:cNvSpPr>
          <p:nvPr/>
        </p:nvSpPr>
        <p:spPr>
          <a:xfrm>
            <a:off x="8009906" y="3030469"/>
            <a:ext cx="2604754" cy="96358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Тестування - найвідповідальніший етап реалізації. Досягнення функціональності з першої спроби було б ідеальним результатом, і це принесло б нам величезне задоволення.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 Placeholder 45">
            <a:extLst>
              <a:ext uri="{FF2B5EF4-FFF2-40B4-BE49-F238E27FC236}">
                <a16:creationId xmlns:a16="http://schemas.microsoft.com/office/drawing/2014/main" id="{4155A4C6-32D1-4A9A-A4B9-E017E2021FDE}"/>
              </a:ext>
            </a:extLst>
          </p:cNvPr>
          <p:cNvSpPr>
            <a:spLocks noGrp="1"/>
          </p:cNvSpPr>
          <p:nvPr/>
        </p:nvSpPr>
        <p:spPr>
          <a:xfrm>
            <a:off x="8009905" y="4156340"/>
            <a:ext cx="2286000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Захист роботи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 Placeholder 46">
            <a:extLst>
              <a:ext uri="{FF2B5EF4-FFF2-40B4-BE49-F238E27FC236}">
                <a16:creationId xmlns:a16="http://schemas.microsoft.com/office/drawing/2014/main" id="{E3EB096E-DD78-4082-8B9A-02CDDE0E60D5}"/>
              </a:ext>
            </a:extLst>
          </p:cNvPr>
          <p:cNvSpPr>
            <a:spLocks noGrp="1"/>
          </p:cNvSpPr>
          <p:nvPr/>
        </p:nvSpPr>
        <p:spPr>
          <a:xfrm>
            <a:off x="8009905" y="4490944"/>
            <a:ext cx="2286000" cy="7064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Нарешті, ми презентуємо і захистимо нашу роботу перед вами, продемонструвавши кульмінацію наших зусиль.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04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85A9A-4523-1FA2-4C6F-7B4C00A0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2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Кінечний варіант матиме вигляд:</a:t>
            </a: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diagram of a restaurant&#10;&#10;Description automatically generated">
            <a:extLst>
              <a:ext uri="{FF2B5EF4-FFF2-40B4-BE49-F238E27FC236}">
                <a16:creationId xmlns:a16="http://schemas.microsoft.com/office/drawing/2014/main" id="{BE8F759B-98F6-A2E4-9E4E-980EF7DCD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6926" y="2158905"/>
            <a:ext cx="5569864" cy="3662185"/>
          </a:xfrm>
          <a:prstGeom prst="rect">
            <a:avLst/>
          </a:prstGeom>
        </p:spPr>
      </p:pic>
      <p:sp>
        <p:nvSpPr>
          <p:cNvPr id="18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8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290A-0F1F-EC21-8BC3-AB078AA2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Висновки та наступні кроки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EB55-6CCD-3055-3881-8E544D2FD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Отже, наша система управління готелем-рестораном на базі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</a:t>
            </a:r>
            <a:r>
              <a:rPr lang="uk-U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пропонує комплексне, інтегроване рішення, пристосоване до потреб індустрії гостинності. Її надійна архітектура в поєднанні з набором потужних функцій вирішує найважливіші проблеми управління готелями та ресторанами. Система не тільки сприяє підвищенню ефективності та масштабованості, але й надає пріоритет задоволенню потреб клієнтів, прокладаючи шлях до покращення якості обслуговування та зростання бізнесу.</a:t>
            </a:r>
          </a:p>
          <a:p>
            <a:endParaRPr lang="uk-UA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uk-U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Ми всі приймаємо цю курсову роботу, як можливість створення реального софта, тому і розписале цю презентацію саме з цього боку.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09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F63A-E691-18B3-42B2-C78F26E7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Дякую за увагу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0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</Template>
  <TotalTime>109</TotalTime>
  <Words>643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Univers</vt:lpstr>
      <vt:lpstr>GradientVTI</vt:lpstr>
      <vt:lpstr>Система управління готелем-рестораном</vt:lpstr>
      <vt:lpstr>Система управління готелем-рестораном на базі Java</vt:lpstr>
      <vt:lpstr>Постановка проблеми</vt:lpstr>
      <vt:lpstr>Огляд рішення</vt:lpstr>
      <vt:lpstr>PowerPoint Presentation</vt:lpstr>
      <vt:lpstr>Кінечний варіант матиме вигляд:</vt:lpstr>
      <vt:lpstr>Висновки та наступні кроки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управління готелем-рестораном</dc:title>
  <dc:creator>Dolitsoi Michailo</dc:creator>
  <cp:lastModifiedBy>Dolitsoi Michailo</cp:lastModifiedBy>
  <cp:revision>4</cp:revision>
  <dcterms:created xsi:type="dcterms:W3CDTF">2024-03-05T18:40:49Z</dcterms:created>
  <dcterms:modified xsi:type="dcterms:W3CDTF">2024-03-08T11:39:53Z</dcterms:modified>
</cp:coreProperties>
</file>