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4"/>
  </p:notesMasterIdLst>
  <p:sldIdLst>
    <p:sldId id="264" r:id="rId2"/>
    <p:sldId id="256" r:id="rId3"/>
    <p:sldId id="263" r:id="rId4"/>
    <p:sldId id="267" r:id="rId5"/>
    <p:sldId id="273" r:id="rId6"/>
    <p:sldId id="275" r:id="rId7"/>
    <p:sldId id="269" r:id="rId8"/>
    <p:sldId id="274" r:id="rId9"/>
    <p:sldId id="265" r:id="rId10"/>
    <p:sldId id="277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/>
    <p:restoredTop sz="94711"/>
  </p:normalViewPr>
  <p:slideViewPr>
    <p:cSldViewPr snapToGrid="0" snapToObjects="1">
      <p:cViewPr varScale="1">
        <p:scale>
          <a:sx n="135" d="100"/>
          <a:sy n="13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Defaults (#)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Credit Card Defaults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5600</c:v>
                </c:pt>
                <c:pt idx="1">
                  <c:v>5800</c:v>
                </c:pt>
                <c:pt idx="2">
                  <c:v>6150</c:v>
                </c:pt>
                <c:pt idx="3">
                  <c:v>6200</c:v>
                </c:pt>
                <c:pt idx="4">
                  <c:v>6450</c:v>
                </c:pt>
                <c:pt idx="5">
                  <c:v>6600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94-1D41-8B79-ECF29C9E0B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76633360"/>
        <c:axId val="576634992"/>
      </c:lineChart>
      <c:dateAx>
        <c:axId val="57663336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34992"/>
        <c:crosses val="autoZero"/>
        <c:auto val="1"/>
        <c:lblOffset val="100"/>
        <c:baseTimeUnit val="months"/>
      </c:dateAx>
      <c:valAx>
        <c:axId val="5766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3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Loss</a:t>
            </a:r>
            <a:r>
              <a:rPr lang="en-US" baseline="0" dirty="0"/>
              <a:t> </a:t>
            </a:r>
            <a:r>
              <a:rPr lang="en-US" dirty="0"/>
              <a:t>($)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Losses to Due Defaults ($)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mmm\-yy</c:formatCode>
                <c:ptCount val="6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</c:numCache>
            </c:numRef>
          </c:cat>
          <c:val>
            <c:numRef>
              <c:f>Sheet1!$B$2:$B$7</c:f>
              <c:numCache>
                <c:formatCode>"$"#,##0</c:formatCode>
                <c:ptCount val="6"/>
                <c:pt idx="0">
                  <c:v>-10499999.999999998</c:v>
                </c:pt>
                <c:pt idx="1">
                  <c:v>-10874999.999999998</c:v>
                </c:pt>
                <c:pt idx="2">
                  <c:v>-11531249.999999998</c:v>
                </c:pt>
                <c:pt idx="3">
                  <c:v>-11624999.999999998</c:v>
                </c:pt>
                <c:pt idx="4">
                  <c:v>-12093749.999999998</c:v>
                </c:pt>
                <c:pt idx="5">
                  <c:v>-12374999.999999998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91-B545-A7E3-15B7B9854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7176544"/>
        <c:axId val="607178176"/>
      </c:lineChart>
      <c:dateAx>
        <c:axId val="60717654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78176"/>
        <c:crosses val="autoZero"/>
        <c:auto val="1"/>
        <c:lblOffset val="100"/>
        <c:baseTimeUnit val="months"/>
      </c:dateAx>
      <c:valAx>
        <c:axId val="60717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17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082118068977298E-2"/>
          <c:y val="0.12204162853038832"/>
          <c:w val="0.90627727068857278"/>
          <c:h val="0.771776042642388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Correlation With 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Limit</c:v>
                </c:pt>
                <c:pt idx="1">
                  <c:v>Age</c:v>
                </c:pt>
                <c:pt idx="2">
                  <c:v>Sep Status</c:v>
                </c:pt>
                <c:pt idx="3">
                  <c:v>Aug Status</c:v>
                </c:pt>
                <c:pt idx="4">
                  <c:v>Sep Bal</c:v>
                </c:pt>
                <c:pt idx="5">
                  <c:v>Aug Bal</c:v>
                </c:pt>
                <c:pt idx="6">
                  <c:v>Sep Pmt</c:v>
                </c:pt>
                <c:pt idx="7">
                  <c:v>Aug Pmt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-0.15351999999999999</c:v>
                </c:pt>
                <c:pt idx="1">
                  <c:v>1.389E-2</c:v>
                </c:pt>
                <c:pt idx="2">
                  <c:v>0.32479400000000003</c:v>
                </c:pt>
                <c:pt idx="3">
                  <c:v>0.186866</c:v>
                </c:pt>
                <c:pt idx="4">
                  <c:v>-1.9643999999999998E-2</c:v>
                </c:pt>
                <c:pt idx="5">
                  <c:v>-1.4193000000000001E-2</c:v>
                </c:pt>
                <c:pt idx="6">
                  <c:v>-7.2928999999999994E-2</c:v>
                </c:pt>
                <c:pt idx="7">
                  <c:v>-5.8578999999999999E-2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2-8F48-A864-FE9D833CE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022943"/>
        <c:axId val="32024575"/>
      </c:lineChart>
      <c:catAx>
        <c:axId val="3202294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24575"/>
        <c:crosses val="autoZero"/>
        <c:auto val="0"/>
        <c:lblAlgn val="ctr"/>
        <c:lblOffset val="100"/>
        <c:noMultiLvlLbl val="0"/>
      </c:catAx>
      <c:valAx>
        <c:axId val="3202457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2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ML ($)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</c:numCache>
            </c:numRef>
          </c:cat>
          <c:val>
            <c:numRef>
              <c:f>Sheet1!$B$2:$B$13</c:f>
              <c:numCache>
                <c:formatCode>"$"#,##0</c:formatCode>
                <c:ptCount val="12"/>
                <c:pt idx="0">
                  <c:v>-10499999.999999998</c:v>
                </c:pt>
                <c:pt idx="1">
                  <c:v>-10874999.999999998</c:v>
                </c:pt>
                <c:pt idx="2">
                  <c:v>-11531249.999999998</c:v>
                </c:pt>
                <c:pt idx="3">
                  <c:v>-11624999.999999998</c:v>
                </c:pt>
                <c:pt idx="4">
                  <c:v>-12093749.999999998</c:v>
                </c:pt>
                <c:pt idx="5">
                  <c:v>-12374999.999999998</c:v>
                </c:pt>
                <c:pt idx="6">
                  <c:v>-12749999.999999998</c:v>
                </c:pt>
                <c:pt idx="7">
                  <c:v>-12937499.999999998</c:v>
                </c:pt>
                <c:pt idx="8">
                  <c:v>-13124999.999999998</c:v>
                </c:pt>
                <c:pt idx="9">
                  <c:v>-13499999.999999998</c:v>
                </c:pt>
                <c:pt idx="10">
                  <c:v>-13593749.999999998</c:v>
                </c:pt>
                <c:pt idx="11">
                  <c:v>-13968749.999999998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8-654F-B16C-4B5F0DE349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ML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6" formatCode="&quot;$&quot;#,##0">
                  <c:v>-6806250</c:v>
                </c:pt>
                <c:pt idx="7" formatCode="&quot;$&quot;#,##0">
                  <c:v>-7115625</c:v>
                </c:pt>
                <c:pt idx="8" formatCode="&quot;$&quot;#,##0">
                  <c:v>-7012500</c:v>
                </c:pt>
                <c:pt idx="9" formatCode="&quot;$&quot;#,##0">
                  <c:v>-6909375</c:v>
                </c:pt>
                <c:pt idx="10" formatCode="&quot;$&quot;#,##0">
                  <c:v>-6806250</c:v>
                </c:pt>
                <c:pt idx="11" formatCode="&quot;$&quot;#,##0">
                  <c:v>-5953125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A8-654F-B16C-4B5F0DE3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893087"/>
        <c:axId val="78894719"/>
      </c:lineChart>
      <c:dateAx>
        <c:axId val="7889308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94719"/>
        <c:crosses val="autoZero"/>
        <c:auto val="1"/>
        <c:lblOffset val="100"/>
        <c:baseTimeUnit val="months"/>
      </c:dateAx>
      <c:valAx>
        <c:axId val="78894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9308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E7F10-4AE8-7345-8958-1DECEAE279E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483BAF4-152B-0B43-B192-C34D2244B582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83F71802-0F12-8649-B412-2BA0DFFC4AE7}" type="parTrans" cxnId="{8E3A93F9-FB99-E24D-A3E4-CB70B16C801B}">
      <dgm:prSet/>
      <dgm:spPr/>
      <dgm:t>
        <a:bodyPr/>
        <a:lstStyle/>
        <a:p>
          <a:endParaRPr lang="en-US"/>
        </a:p>
      </dgm:t>
    </dgm:pt>
    <dgm:pt modelId="{7F90CD10-718B-E048-9E83-4E5BCA084C04}" type="sibTrans" cxnId="{8E3A93F9-FB99-E24D-A3E4-CB70B16C801B}">
      <dgm:prSet/>
      <dgm:spPr/>
      <dgm:t>
        <a:bodyPr/>
        <a:lstStyle/>
        <a:p>
          <a:endParaRPr lang="en-US"/>
        </a:p>
      </dgm:t>
    </dgm:pt>
    <dgm:pt modelId="{1CD574BF-79B9-4F41-9460-39D988BEAB74}">
      <dgm:prSet phldrT="[Text]"/>
      <dgm:spPr/>
      <dgm:t>
        <a:bodyPr/>
        <a:lstStyle/>
        <a:p>
          <a:r>
            <a:rPr lang="en-US" dirty="0"/>
            <a:t>ML Model</a:t>
          </a:r>
        </a:p>
      </dgm:t>
    </dgm:pt>
    <dgm:pt modelId="{F00CD46F-F349-9346-81FB-608EB4F8CDEE}" type="parTrans" cxnId="{19E78931-5D70-4B45-9B0B-955D70926A7A}">
      <dgm:prSet/>
      <dgm:spPr/>
      <dgm:t>
        <a:bodyPr/>
        <a:lstStyle/>
        <a:p>
          <a:endParaRPr lang="en-US"/>
        </a:p>
      </dgm:t>
    </dgm:pt>
    <dgm:pt modelId="{AF1D3F21-D487-D945-910E-699AD37952AC}" type="sibTrans" cxnId="{19E78931-5D70-4B45-9B0B-955D70926A7A}">
      <dgm:prSet/>
      <dgm:spPr/>
      <dgm:t>
        <a:bodyPr/>
        <a:lstStyle/>
        <a:p>
          <a:endParaRPr lang="en-US"/>
        </a:p>
      </dgm:t>
    </dgm:pt>
    <dgm:pt modelId="{F2D18483-5C01-714A-86BE-5C0144F92526}">
      <dgm:prSet/>
      <dgm:spPr/>
      <dgm:t>
        <a:bodyPr/>
        <a:lstStyle/>
        <a:p>
          <a:r>
            <a:rPr lang="en-US" dirty="0"/>
            <a:t>Default? Yes or No</a:t>
          </a:r>
        </a:p>
      </dgm:t>
    </dgm:pt>
    <dgm:pt modelId="{37543520-C6C5-B24D-96A3-9D05EDCD11D1}" type="parTrans" cxnId="{4EFC3BD4-648D-9E47-BC17-8FE4A9ACA551}">
      <dgm:prSet/>
      <dgm:spPr/>
      <dgm:t>
        <a:bodyPr/>
        <a:lstStyle/>
        <a:p>
          <a:endParaRPr lang="en-US"/>
        </a:p>
      </dgm:t>
    </dgm:pt>
    <dgm:pt modelId="{64027AF5-D56C-084D-8B3C-8D22C44EC87F}" type="sibTrans" cxnId="{4EFC3BD4-648D-9E47-BC17-8FE4A9ACA551}">
      <dgm:prSet/>
      <dgm:spPr/>
      <dgm:t>
        <a:bodyPr/>
        <a:lstStyle/>
        <a:p>
          <a:endParaRPr lang="en-US"/>
        </a:p>
      </dgm:t>
    </dgm:pt>
    <dgm:pt modelId="{7B18F14E-80D6-4348-8941-DEF4EB0FEE48}" type="pres">
      <dgm:prSet presAssocID="{1B2E7F10-4AE8-7345-8958-1DECEAE279E6}" presName="Name0" presStyleCnt="0">
        <dgm:presLayoutVars>
          <dgm:dir/>
          <dgm:resizeHandles val="exact"/>
        </dgm:presLayoutVars>
      </dgm:prSet>
      <dgm:spPr/>
    </dgm:pt>
    <dgm:pt modelId="{435DCD1C-846D-B243-A464-CF9B63FA4269}" type="pres">
      <dgm:prSet presAssocID="{A483BAF4-152B-0B43-B192-C34D2244B582}" presName="node" presStyleLbl="node1" presStyleIdx="0" presStyleCnt="3">
        <dgm:presLayoutVars>
          <dgm:bulletEnabled val="1"/>
        </dgm:presLayoutVars>
      </dgm:prSet>
      <dgm:spPr/>
    </dgm:pt>
    <dgm:pt modelId="{D425D365-54DE-5D45-B152-B965E32E39E8}" type="pres">
      <dgm:prSet presAssocID="{7F90CD10-718B-E048-9E83-4E5BCA084C04}" presName="sibTrans" presStyleLbl="sibTrans2D1" presStyleIdx="0" presStyleCnt="2"/>
      <dgm:spPr/>
    </dgm:pt>
    <dgm:pt modelId="{EFF3E212-1970-8E4E-92E7-C44326B734A0}" type="pres">
      <dgm:prSet presAssocID="{7F90CD10-718B-E048-9E83-4E5BCA084C04}" presName="connectorText" presStyleLbl="sibTrans2D1" presStyleIdx="0" presStyleCnt="2"/>
      <dgm:spPr/>
    </dgm:pt>
    <dgm:pt modelId="{0AF0B9CD-37FC-3047-8E79-A7B7E3B182F6}" type="pres">
      <dgm:prSet presAssocID="{1CD574BF-79B9-4F41-9460-39D988BEAB74}" presName="node" presStyleLbl="node1" presStyleIdx="1" presStyleCnt="3">
        <dgm:presLayoutVars>
          <dgm:bulletEnabled val="1"/>
        </dgm:presLayoutVars>
      </dgm:prSet>
      <dgm:spPr/>
    </dgm:pt>
    <dgm:pt modelId="{52C19D15-35BA-0F4A-8DAA-6EE4B71D6283}" type="pres">
      <dgm:prSet presAssocID="{AF1D3F21-D487-D945-910E-699AD37952AC}" presName="sibTrans" presStyleLbl="sibTrans2D1" presStyleIdx="1" presStyleCnt="2"/>
      <dgm:spPr/>
    </dgm:pt>
    <dgm:pt modelId="{6DAAAEDC-54B1-D046-BB22-ACAB9C99582D}" type="pres">
      <dgm:prSet presAssocID="{AF1D3F21-D487-D945-910E-699AD37952AC}" presName="connectorText" presStyleLbl="sibTrans2D1" presStyleIdx="1" presStyleCnt="2"/>
      <dgm:spPr/>
    </dgm:pt>
    <dgm:pt modelId="{235697A6-33FF-1641-9288-6FA7E9C4FBDC}" type="pres">
      <dgm:prSet presAssocID="{F2D18483-5C01-714A-86BE-5C0144F92526}" presName="node" presStyleLbl="node1" presStyleIdx="2" presStyleCnt="3">
        <dgm:presLayoutVars>
          <dgm:bulletEnabled val="1"/>
        </dgm:presLayoutVars>
      </dgm:prSet>
      <dgm:spPr/>
    </dgm:pt>
  </dgm:ptLst>
  <dgm:cxnLst>
    <dgm:cxn modelId="{D3E85C13-B4DF-5E48-84F2-312CD2C49EC8}" type="presOf" srcId="{7F90CD10-718B-E048-9E83-4E5BCA084C04}" destId="{D425D365-54DE-5D45-B152-B965E32E39E8}" srcOrd="0" destOrd="0" presId="urn:microsoft.com/office/officeart/2005/8/layout/process1"/>
    <dgm:cxn modelId="{4B296526-A0CD-F449-BED0-B28EE6D7CDAF}" type="presOf" srcId="{AF1D3F21-D487-D945-910E-699AD37952AC}" destId="{52C19D15-35BA-0F4A-8DAA-6EE4B71D6283}" srcOrd="0" destOrd="0" presId="urn:microsoft.com/office/officeart/2005/8/layout/process1"/>
    <dgm:cxn modelId="{D5219227-E91E-8549-8951-E5587260C363}" type="presOf" srcId="{1CD574BF-79B9-4F41-9460-39D988BEAB74}" destId="{0AF0B9CD-37FC-3047-8E79-A7B7E3B182F6}" srcOrd="0" destOrd="0" presId="urn:microsoft.com/office/officeart/2005/8/layout/process1"/>
    <dgm:cxn modelId="{E0DCDF2E-9564-D84C-A30C-8EB9B8BF3196}" type="presOf" srcId="{AF1D3F21-D487-D945-910E-699AD37952AC}" destId="{6DAAAEDC-54B1-D046-BB22-ACAB9C99582D}" srcOrd="1" destOrd="0" presId="urn:microsoft.com/office/officeart/2005/8/layout/process1"/>
    <dgm:cxn modelId="{4081182F-7468-364A-9B2D-2C3631DB90F1}" type="presOf" srcId="{1B2E7F10-4AE8-7345-8958-1DECEAE279E6}" destId="{7B18F14E-80D6-4348-8941-DEF4EB0FEE48}" srcOrd="0" destOrd="0" presId="urn:microsoft.com/office/officeart/2005/8/layout/process1"/>
    <dgm:cxn modelId="{19E78931-5D70-4B45-9B0B-955D70926A7A}" srcId="{1B2E7F10-4AE8-7345-8958-1DECEAE279E6}" destId="{1CD574BF-79B9-4F41-9460-39D988BEAB74}" srcOrd="1" destOrd="0" parTransId="{F00CD46F-F349-9346-81FB-608EB4F8CDEE}" sibTransId="{AF1D3F21-D487-D945-910E-699AD37952AC}"/>
    <dgm:cxn modelId="{BA7E7D3B-015C-0040-976A-E9D1630C0208}" type="presOf" srcId="{A483BAF4-152B-0B43-B192-C34D2244B582}" destId="{435DCD1C-846D-B243-A464-CF9B63FA4269}" srcOrd="0" destOrd="0" presId="urn:microsoft.com/office/officeart/2005/8/layout/process1"/>
    <dgm:cxn modelId="{646D7198-334D-A845-8459-76DEBA979ECF}" type="presOf" srcId="{F2D18483-5C01-714A-86BE-5C0144F92526}" destId="{235697A6-33FF-1641-9288-6FA7E9C4FBDC}" srcOrd="0" destOrd="0" presId="urn:microsoft.com/office/officeart/2005/8/layout/process1"/>
    <dgm:cxn modelId="{30EF5BB1-AD1D-CE47-9074-598FB691C7DD}" type="presOf" srcId="{7F90CD10-718B-E048-9E83-4E5BCA084C04}" destId="{EFF3E212-1970-8E4E-92E7-C44326B734A0}" srcOrd="1" destOrd="0" presId="urn:microsoft.com/office/officeart/2005/8/layout/process1"/>
    <dgm:cxn modelId="{4EFC3BD4-648D-9E47-BC17-8FE4A9ACA551}" srcId="{1B2E7F10-4AE8-7345-8958-1DECEAE279E6}" destId="{F2D18483-5C01-714A-86BE-5C0144F92526}" srcOrd="2" destOrd="0" parTransId="{37543520-C6C5-B24D-96A3-9D05EDCD11D1}" sibTransId="{64027AF5-D56C-084D-8B3C-8D22C44EC87F}"/>
    <dgm:cxn modelId="{8E3A93F9-FB99-E24D-A3E4-CB70B16C801B}" srcId="{1B2E7F10-4AE8-7345-8958-1DECEAE279E6}" destId="{A483BAF4-152B-0B43-B192-C34D2244B582}" srcOrd="0" destOrd="0" parTransId="{83F71802-0F12-8649-B412-2BA0DFFC4AE7}" sibTransId="{7F90CD10-718B-E048-9E83-4E5BCA084C04}"/>
    <dgm:cxn modelId="{051456C0-A2A0-894B-9157-057698EC02BA}" type="presParOf" srcId="{7B18F14E-80D6-4348-8941-DEF4EB0FEE48}" destId="{435DCD1C-846D-B243-A464-CF9B63FA4269}" srcOrd="0" destOrd="0" presId="urn:microsoft.com/office/officeart/2005/8/layout/process1"/>
    <dgm:cxn modelId="{8B04A5CD-E0A0-7E44-8C01-47D814F2112F}" type="presParOf" srcId="{7B18F14E-80D6-4348-8941-DEF4EB0FEE48}" destId="{D425D365-54DE-5D45-B152-B965E32E39E8}" srcOrd="1" destOrd="0" presId="urn:microsoft.com/office/officeart/2005/8/layout/process1"/>
    <dgm:cxn modelId="{95178D40-8A2E-934D-A364-EF956AD7B53B}" type="presParOf" srcId="{D425D365-54DE-5D45-B152-B965E32E39E8}" destId="{EFF3E212-1970-8E4E-92E7-C44326B734A0}" srcOrd="0" destOrd="0" presId="urn:microsoft.com/office/officeart/2005/8/layout/process1"/>
    <dgm:cxn modelId="{4936F0F9-6AEA-6049-BE16-8CC1F7A639DF}" type="presParOf" srcId="{7B18F14E-80D6-4348-8941-DEF4EB0FEE48}" destId="{0AF0B9CD-37FC-3047-8E79-A7B7E3B182F6}" srcOrd="2" destOrd="0" presId="urn:microsoft.com/office/officeart/2005/8/layout/process1"/>
    <dgm:cxn modelId="{A19D3AF7-B2EB-7043-818B-69942573B53A}" type="presParOf" srcId="{7B18F14E-80D6-4348-8941-DEF4EB0FEE48}" destId="{52C19D15-35BA-0F4A-8DAA-6EE4B71D6283}" srcOrd="3" destOrd="0" presId="urn:microsoft.com/office/officeart/2005/8/layout/process1"/>
    <dgm:cxn modelId="{A735888D-BC95-0E4B-928D-21B5A0272783}" type="presParOf" srcId="{52C19D15-35BA-0F4A-8DAA-6EE4B71D6283}" destId="{6DAAAEDC-54B1-D046-BB22-ACAB9C99582D}" srcOrd="0" destOrd="0" presId="urn:microsoft.com/office/officeart/2005/8/layout/process1"/>
    <dgm:cxn modelId="{FE2D56CD-9F0B-D241-A933-F40C3DFE6EE8}" type="presParOf" srcId="{7B18F14E-80D6-4348-8941-DEF4EB0FEE48}" destId="{235697A6-33FF-1641-9288-6FA7E9C4FBD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17EE7-F0E0-4C6D-9C18-45E7439DA68E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9C8361-934C-4197-AD1A-18C0D2F6F1BF}">
      <dgm:prSet/>
      <dgm:spPr/>
      <dgm:t>
        <a:bodyPr/>
        <a:lstStyle/>
        <a:p>
          <a:r>
            <a:rPr lang="en-US" dirty="0"/>
            <a:t>Use ML model  to identify customers likely to default</a:t>
          </a:r>
        </a:p>
      </dgm:t>
    </dgm:pt>
    <dgm:pt modelId="{6F4D0E3A-6100-4674-BB8A-DE98D4F216B5}" type="parTrans" cxnId="{BEE07D29-E304-41D6-ACCE-8AE9DE253CF8}">
      <dgm:prSet/>
      <dgm:spPr/>
      <dgm:t>
        <a:bodyPr/>
        <a:lstStyle/>
        <a:p>
          <a:endParaRPr lang="en-US"/>
        </a:p>
      </dgm:t>
    </dgm:pt>
    <dgm:pt modelId="{EA27B6DD-91FC-451E-B2D9-8AD87E2AEEFE}" type="sibTrans" cxnId="{BEE07D29-E304-41D6-ACCE-8AE9DE253CF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9E6C8EB-684C-45BA-89F9-B39DFCCD74E3}">
      <dgm:prSet/>
      <dgm:spPr/>
      <dgm:t>
        <a:bodyPr/>
        <a:lstStyle/>
        <a:p>
          <a:r>
            <a:rPr lang="en-US"/>
            <a:t>Notify relationship managers</a:t>
          </a:r>
        </a:p>
      </dgm:t>
    </dgm:pt>
    <dgm:pt modelId="{7A439215-BF69-45BF-A0BD-C8BF0776C7DE}" type="parTrans" cxnId="{FBE6B9E4-BDC4-4B32-99A2-CD80EA0AA844}">
      <dgm:prSet/>
      <dgm:spPr/>
      <dgm:t>
        <a:bodyPr/>
        <a:lstStyle/>
        <a:p>
          <a:endParaRPr lang="en-US"/>
        </a:p>
      </dgm:t>
    </dgm:pt>
    <dgm:pt modelId="{8E4E0E88-5118-4EEF-B6B3-1F328609A6AA}" type="sibTrans" cxnId="{FBE6B9E4-BDC4-4B32-99A2-CD80EA0AA84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5E2C18-4734-4DFA-91AD-73F01329BFAE}">
      <dgm:prSet/>
      <dgm:spPr/>
      <dgm:t>
        <a:bodyPr/>
        <a:lstStyle/>
        <a:p>
          <a:r>
            <a:rPr lang="en-US" dirty="0"/>
            <a:t>Provide options:</a:t>
          </a:r>
        </a:p>
      </dgm:t>
    </dgm:pt>
    <dgm:pt modelId="{72FA9EE1-91AC-4005-87F1-6EC96FE576C2}" type="parTrans" cxnId="{B4BF7C3C-F363-4CF9-84D6-764D81FC6D53}">
      <dgm:prSet/>
      <dgm:spPr/>
      <dgm:t>
        <a:bodyPr/>
        <a:lstStyle/>
        <a:p>
          <a:endParaRPr lang="en-US"/>
        </a:p>
      </dgm:t>
    </dgm:pt>
    <dgm:pt modelId="{8373FD68-0DCC-4FBE-930A-C4309F790582}" type="sibTrans" cxnId="{B4BF7C3C-F363-4CF9-84D6-764D81FC6D5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F6EF3B-05F2-474E-829A-3444C8DBC467}">
      <dgm:prSet/>
      <dgm:spPr/>
      <dgm:t>
        <a:bodyPr/>
        <a:lstStyle/>
        <a:p>
          <a:r>
            <a:rPr lang="en-US"/>
            <a:t>Forbearance</a:t>
          </a:r>
        </a:p>
      </dgm:t>
    </dgm:pt>
    <dgm:pt modelId="{245BB68B-72A6-4429-AF9A-98CF54D830FD}" type="parTrans" cxnId="{6406749E-DE74-4C6A-98E0-9D688F71F2BF}">
      <dgm:prSet/>
      <dgm:spPr/>
      <dgm:t>
        <a:bodyPr/>
        <a:lstStyle/>
        <a:p>
          <a:endParaRPr lang="en-US"/>
        </a:p>
      </dgm:t>
    </dgm:pt>
    <dgm:pt modelId="{C6DCC87F-2005-4F0F-826F-3EE727DC5BC5}" type="sibTrans" cxnId="{6406749E-DE74-4C6A-98E0-9D688F71F2BF}">
      <dgm:prSet/>
      <dgm:spPr/>
      <dgm:t>
        <a:bodyPr/>
        <a:lstStyle/>
        <a:p>
          <a:endParaRPr lang="en-US"/>
        </a:p>
      </dgm:t>
    </dgm:pt>
    <dgm:pt modelId="{0A6EC99B-6AF1-44FF-8C6E-207E80B238C3}">
      <dgm:prSet/>
      <dgm:spPr/>
      <dgm:t>
        <a:bodyPr/>
        <a:lstStyle/>
        <a:p>
          <a:r>
            <a:rPr lang="en-US" dirty="0"/>
            <a:t>Consolidate credit card debt</a:t>
          </a:r>
        </a:p>
      </dgm:t>
    </dgm:pt>
    <dgm:pt modelId="{65EAD695-426F-4F34-9A70-34C39E2CC38E}" type="parTrans" cxnId="{E2479076-3D8D-4D8E-99B5-7712A7BC0A6B}">
      <dgm:prSet/>
      <dgm:spPr/>
      <dgm:t>
        <a:bodyPr/>
        <a:lstStyle/>
        <a:p>
          <a:endParaRPr lang="en-US"/>
        </a:p>
      </dgm:t>
    </dgm:pt>
    <dgm:pt modelId="{A9B03E5E-3D7A-42C9-836A-2DB771FF1BD4}" type="sibTrans" cxnId="{E2479076-3D8D-4D8E-99B5-7712A7BC0A6B}">
      <dgm:prSet/>
      <dgm:spPr/>
      <dgm:t>
        <a:bodyPr/>
        <a:lstStyle/>
        <a:p>
          <a:endParaRPr lang="en-US"/>
        </a:p>
      </dgm:t>
    </dgm:pt>
    <dgm:pt modelId="{711B607B-E4F9-D243-B3CA-A79977777C00}" type="pres">
      <dgm:prSet presAssocID="{D1C17EE7-F0E0-4C6D-9C18-45E7439DA68E}" presName="Name0" presStyleCnt="0">
        <dgm:presLayoutVars>
          <dgm:animLvl val="lvl"/>
          <dgm:resizeHandles val="exact"/>
        </dgm:presLayoutVars>
      </dgm:prSet>
      <dgm:spPr/>
    </dgm:pt>
    <dgm:pt modelId="{04E8F56B-0774-5B47-92EE-4D52DA982EAF}" type="pres">
      <dgm:prSet presAssocID="{AF9C8361-934C-4197-AD1A-18C0D2F6F1BF}" presName="compositeNode" presStyleCnt="0">
        <dgm:presLayoutVars>
          <dgm:bulletEnabled val="1"/>
        </dgm:presLayoutVars>
      </dgm:prSet>
      <dgm:spPr/>
    </dgm:pt>
    <dgm:pt modelId="{32888DDE-F325-394F-A459-79C339BF2152}" type="pres">
      <dgm:prSet presAssocID="{AF9C8361-934C-4197-AD1A-18C0D2F6F1BF}" presName="bgRect" presStyleLbl="bgAccFollowNode1" presStyleIdx="0" presStyleCnt="3"/>
      <dgm:spPr/>
    </dgm:pt>
    <dgm:pt modelId="{C1175619-CA9F-6A45-B08A-89998C8A767A}" type="pres">
      <dgm:prSet presAssocID="{EA27B6DD-91FC-451E-B2D9-8AD87E2AEEF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FB5D945-D2E6-4742-ACA4-7E1F77154702}" type="pres">
      <dgm:prSet presAssocID="{AF9C8361-934C-4197-AD1A-18C0D2F6F1BF}" presName="bottomLine" presStyleLbl="alignNode1" presStyleIdx="1" presStyleCnt="6">
        <dgm:presLayoutVars/>
      </dgm:prSet>
      <dgm:spPr/>
    </dgm:pt>
    <dgm:pt modelId="{70249857-D0A8-F54A-A362-6D757F782506}" type="pres">
      <dgm:prSet presAssocID="{AF9C8361-934C-4197-AD1A-18C0D2F6F1BF}" presName="nodeText" presStyleLbl="bgAccFollowNode1" presStyleIdx="0" presStyleCnt="3">
        <dgm:presLayoutVars>
          <dgm:bulletEnabled val="1"/>
        </dgm:presLayoutVars>
      </dgm:prSet>
      <dgm:spPr/>
    </dgm:pt>
    <dgm:pt modelId="{9F3CE055-FE3B-014F-9240-C87EA98A1C0C}" type="pres">
      <dgm:prSet presAssocID="{EA27B6DD-91FC-451E-B2D9-8AD87E2AEEFE}" presName="sibTrans" presStyleCnt="0"/>
      <dgm:spPr/>
    </dgm:pt>
    <dgm:pt modelId="{F4F55AF0-3A4A-2640-AA8F-6A0847658C81}" type="pres">
      <dgm:prSet presAssocID="{69E6C8EB-684C-45BA-89F9-B39DFCCD74E3}" presName="compositeNode" presStyleCnt="0">
        <dgm:presLayoutVars>
          <dgm:bulletEnabled val="1"/>
        </dgm:presLayoutVars>
      </dgm:prSet>
      <dgm:spPr/>
    </dgm:pt>
    <dgm:pt modelId="{A6FCF8CD-CF55-E249-B750-CD991B1D0D8C}" type="pres">
      <dgm:prSet presAssocID="{69E6C8EB-684C-45BA-89F9-B39DFCCD74E3}" presName="bgRect" presStyleLbl="bgAccFollowNode1" presStyleIdx="1" presStyleCnt="3"/>
      <dgm:spPr/>
    </dgm:pt>
    <dgm:pt modelId="{F49C60D9-2942-B942-8643-5ABCD2D3E636}" type="pres">
      <dgm:prSet presAssocID="{8E4E0E88-5118-4EEF-B6B3-1F328609A6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F6AF184-D376-FD4C-A398-B561A21BF832}" type="pres">
      <dgm:prSet presAssocID="{69E6C8EB-684C-45BA-89F9-B39DFCCD74E3}" presName="bottomLine" presStyleLbl="alignNode1" presStyleIdx="3" presStyleCnt="6">
        <dgm:presLayoutVars/>
      </dgm:prSet>
      <dgm:spPr/>
    </dgm:pt>
    <dgm:pt modelId="{FBF20DEC-38A4-164F-808B-58419E4D8CB2}" type="pres">
      <dgm:prSet presAssocID="{69E6C8EB-684C-45BA-89F9-B39DFCCD74E3}" presName="nodeText" presStyleLbl="bgAccFollowNode1" presStyleIdx="1" presStyleCnt="3">
        <dgm:presLayoutVars>
          <dgm:bulletEnabled val="1"/>
        </dgm:presLayoutVars>
      </dgm:prSet>
      <dgm:spPr/>
    </dgm:pt>
    <dgm:pt modelId="{B81CB662-3133-EC4E-A80D-0D78ABE8DFD0}" type="pres">
      <dgm:prSet presAssocID="{8E4E0E88-5118-4EEF-B6B3-1F328609A6AA}" presName="sibTrans" presStyleCnt="0"/>
      <dgm:spPr/>
    </dgm:pt>
    <dgm:pt modelId="{4BCC1947-F9BB-A343-87B8-82877EE5E515}" type="pres">
      <dgm:prSet presAssocID="{855E2C18-4734-4DFA-91AD-73F01329BFAE}" presName="compositeNode" presStyleCnt="0">
        <dgm:presLayoutVars>
          <dgm:bulletEnabled val="1"/>
        </dgm:presLayoutVars>
      </dgm:prSet>
      <dgm:spPr/>
    </dgm:pt>
    <dgm:pt modelId="{4E4C6A37-58A0-BD46-A768-0497F7A55BEF}" type="pres">
      <dgm:prSet presAssocID="{855E2C18-4734-4DFA-91AD-73F01329BFAE}" presName="bgRect" presStyleLbl="bgAccFollowNode1" presStyleIdx="2" presStyleCnt="3"/>
      <dgm:spPr/>
    </dgm:pt>
    <dgm:pt modelId="{05CBCA4D-E660-E64C-879E-497A6EE86D83}" type="pres">
      <dgm:prSet presAssocID="{8373FD68-0DCC-4FBE-930A-C4309F79058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6733A6C-CF98-E14E-AA91-AF4467E705CB}" type="pres">
      <dgm:prSet presAssocID="{855E2C18-4734-4DFA-91AD-73F01329BFAE}" presName="bottomLine" presStyleLbl="alignNode1" presStyleIdx="5" presStyleCnt="6">
        <dgm:presLayoutVars/>
      </dgm:prSet>
      <dgm:spPr/>
    </dgm:pt>
    <dgm:pt modelId="{200215F9-ECC1-6D4A-8449-3CFC7EA8F194}" type="pres">
      <dgm:prSet presAssocID="{855E2C18-4734-4DFA-91AD-73F01329BFA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9856B06-1B8F-4B4A-A143-98979A4C84D8}" type="presOf" srcId="{855E2C18-4734-4DFA-91AD-73F01329BFAE}" destId="{4E4C6A37-58A0-BD46-A768-0497F7A55BEF}" srcOrd="0" destOrd="0" presId="urn:microsoft.com/office/officeart/2016/7/layout/BasicLinearProcessNumbered"/>
    <dgm:cxn modelId="{B081CE0C-9F16-3F4D-B8FC-DA0B43958F31}" type="presOf" srcId="{AF9C8361-934C-4197-AD1A-18C0D2F6F1BF}" destId="{70249857-D0A8-F54A-A362-6D757F782506}" srcOrd="1" destOrd="0" presId="urn:microsoft.com/office/officeart/2016/7/layout/BasicLinearProcessNumbered"/>
    <dgm:cxn modelId="{C6EEC019-E2A2-5148-A4D7-BC35A6B95ECD}" type="presOf" srcId="{A2F6EF3B-05F2-474E-829A-3444C8DBC467}" destId="{200215F9-ECC1-6D4A-8449-3CFC7EA8F194}" srcOrd="0" destOrd="1" presId="urn:microsoft.com/office/officeart/2016/7/layout/BasicLinearProcessNumbered"/>
    <dgm:cxn modelId="{BEE07D29-E304-41D6-ACCE-8AE9DE253CF8}" srcId="{D1C17EE7-F0E0-4C6D-9C18-45E7439DA68E}" destId="{AF9C8361-934C-4197-AD1A-18C0D2F6F1BF}" srcOrd="0" destOrd="0" parTransId="{6F4D0E3A-6100-4674-BB8A-DE98D4F216B5}" sibTransId="{EA27B6DD-91FC-451E-B2D9-8AD87E2AEEFE}"/>
    <dgm:cxn modelId="{B4BF7C3C-F363-4CF9-84D6-764D81FC6D53}" srcId="{D1C17EE7-F0E0-4C6D-9C18-45E7439DA68E}" destId="{855E2C18-4734-4DFA-91AD-73F01329BFAE}" srcOrd="2" destOrd="0" parTransId="{72FA9EE1-91AC-4005-87F1-6EC96FE576C2}" sibTransId="{8373FD68-0DCC-4FBE-930A-C4309F790582}"/>
    <dgm:cxn modelId="{E2479076-3D8D-4D8E-99B5-7712A7BC0A6B}" srcId="{855E2C18-4734-4DFA-91AD-73F01329BFAE}" destId="{0A6EC99B-6AF1-44FF-8C6E-207E80B238C3}" srcOrd="1" destOrd="0" parTransId="{65EAD695-426F-4F34-9A70-34C39E2CC38E}" sibTransId="{A9B03E5E-3D7A-42C9-836A-2DB771FF1BD4}"/>
    <dgm:cxn modelId="{4034DF79-EE60-D644-9B30-8EA5E64C5812}" type="presOf" srcId="{0A6EC99B-6AF1-44FF-8C6E-207E80B238C3}" destId="{200215F9-ECC1-6D4A-8449-3CFC7EA8F194}" srcOrd="0" destOrd="2" presId="urn:microsoft.com/office/officeart/2016/7/layout/BasicLinearProcessNumbered"/>
    <dgm:cxn modelId="{A9287B82-578C-2647-AB5E-326A4726BBB1}" type="presOf" srcId="{69E6C8EB-684C-45BA-89F9-B39DFCCD74E3}" destId="{A6FCF8CD-CF55-E249-B750-CD991B1D0D8C}" srcOrd="0" destOrd="0" presId="urn:microsoft.com/office/officeart/2016/7/layout/BasicLinearProcessNumbered"/>
    <dgm:cxn modelId="{BA485E8B-4482-654F-99EE-F7DC0D88BD43}" type="presOf" srcId="{69E6C8EB-684C-45BA-89F9-B39DFCCD74E3}" destId="{FBF20DEC-38A4-164F-808B-58419E4D8CB2}" srcOrd="1" destOrd="0" presId="urn:microsoft.com/office/officeart/2016/7/layout/BasicLinearProcessNumbered"/>
    <dgm:cxn modelId="{33B0279A-A9E0-B444-8EF0-3BA2DBC8029C}" type="presOf" srcId="{855E2C18-4734-4DFA-91AD-73F01329BFAE}" destId="{200215F9-ECC1-6D4A-8449-3CFC7EA8F194}" srcOrd="1" destOrd="0" presId="urn:microsoft.com/office/officeart/2016/7/layout/BasicLinearProcessNumbered"/>
    <dgm:cxn modelId="{6406749E-DE74-4C6A-98E0-9D688F71F2BF}" srcId="{855E2C18-4734-4DFA-91AD-73F01329BFAE}" destId="{A2F6EF3B-05F2-474E-829A-3444C8DBC467}" srcOrd="0" destOrd="0" parTransId="{245BB68B-72A6-4429-AF9A-98CF54D830FD}" sibTransId="{C6DCC87F-2005-4F0F-826F-3EE727DC5BC5}"/>
    <dgm:cxn modelId="{7A4073B4-C368-CE47-93DF-107279E12A28}" type="presOf" srcId="{EA27B6DD-91FC-451E-B2D9-8AD87E2AEEFE}" destId="{C1175619-CA9F-6A45-B08A-89998C8A767A}" srcOrd="0" destOrd="0" presId="urn:microsoft.com/office/officeart/2016/7/layout/BasicLinearProcessNumbered"/>
    <dgm:cxn modelId="{C9C971E2-5464-7F49-96D1-A7DCD6A8E2D4}" type="presOf" srcId="{D1C17EE7-F0E0-4C6D-9C18-45E7439DA68E}" destId="{711B607B-E4F9-D243-B3CA-A79977777C00}" srcOrd="0" destOrd="0" presId="urn:microsoft.com/office/officeart/2016/7/layout/BasicLinearProcessNumbered"/>
    <dgm:cxn modelId="{FBE6B9E4-BDC4-4B32-99A2-CD80EA0AA844}" srcId="{D1C17EE7-F0E0-4C6D-9C18-45E7439DA68E}" destId="{69E6C8EB-684C-45BA-89F9-B39DFCCD74E3}" srcOrd="1" destOrd="0" parTransId="{7A439215-BF69-45BF-A0BD-C8BF0776C7DE}" sibTransId="{8E4E0E88-5118-4EEF-B6B3-1F328609A6AA}"/>
    <dgm:cxn modelId="{D54AE5E6-0566-BD45-B4FE-EBD9DEEE4418}" type="presOf" srcId="{8E4E0E88-5118-4EEF-B6B3-1F328609A6AA}" destId="{F49C60D9-2942-B942-8643-5ABCD2D3E636}" srcOrd="0" destOrd="0" presId="urn:microsoft.com/office/officeart/2016/7/layout/BasicLinearProcessNumbered"/>
    <dgm:cxn modelId="{25EB3CE7-9AC6-2545-9DEF-51392497E9EC}" type="presOf" srcId="{AF9C8361-934C-4197-AD1A-18C0D2F6F1BF}" destId="{32888DDE-F325-394F-A459-79C339BF2152}" srcOrd="0" destOrd="0" presId="urn:microsoft.com/office/officeart/2016/7/layout/BasicLinearProcessNumbered"/>
    <dgm:cxn modelId="{08C424F0-A0B3-CB4E-8440-AB1654155425}" type="presOf" srcId="{8373FD68-0DCC-4FBE-930A-C4309F790582}" destId="{05CBCA4D-E660-E64C-879E-497A6EE86D83}" srcOrd="0" destOrd="0" presId="urn:microsoft.com/office/officeart/2016/7/layout/BasicLinearProcessNumbered"/>
    <dgm:cxn modelId="{6EDA2B65-FA31-AB4E-AE80-A2A13B42343F}" type="presParOf" srcId="{711B607B-E4F9-D243-B3CA-A79977777C00}" destId="{04E8F56B-0774-5B47-92EE-4D52DA982EAF}" srcOrd="0" destOrd="0" presId="urn:microsoft.com/office/officeart/2016/7/layout/BasicLinearProcessNumbered"/>
    <dgm:cxn modelId="{66E1278C-0267-FB4D-B73E-E3989E176C78}" type="presParOf" srcId="{04E8F56B-0774-5B47-92EE-4D52DA982EAF}" destId="{32888DDE-F325-394F-A459-79C339BF2152}" srcOrd="0" destOrd="0" presId="urn:microsoft.com/office/officeart/2016/7/layout/BasicLinearProcessNumbered"/>
    <dgm:cxn modelId="{BB3ADBB2-1BDC-A143-9E36-EFE29DE23B49}" type="presParOf" srcId="{04E8F56B-0774-5B47-92EE-4D52DA982EAF}" destId="{C1175619-CA9F-6A45-B08A-89998C8A767A}" srcOrd="1" destOrd="0" presId="urn:microsoft.com/office/officeart/2016/7/layout/BasicLinearProcessNumbered"/>
    <dgm:cxn modelId="{2EC94862-3204-0E45-8431-3EF32139C0E6}" type="presParOf" srcId="{04E8F56B-0774-5B47-92EE-4D52DA982EAF}" destId="{BFB5D945-D2E6-4742-ACA4-7E1F77154702}" srcOrd="2" destOrd="0" presId="urn:microsoft.com/office/officeart/2016/7/layout/BasicLinearProcessNumbered"/>
    <dgm:cxn modelId="{D8C8FCC6-0DAD-A447-BB9A-B01E5DFC0097}" type="presParOf" srcId="{04E8F56B-0774-5B47-92EE-4D52DA982EAF}" destId="{70249857-D0A8-F54A-A362-6D757F782506}" srcOrd="3" destOrd="0" presId="urn:microsoft.com/office/officeart/2016/7/layout/BasicLinearProcessNumbered"/>
    <dgm:cxn modelId="{27CA4676-A4D3-414F-8241-1C0DB15C7554}" type="presParOf" srcId="{711B607B-E4F9-D243-B3CA-A79977777C00}" destId="{9F3CE055-FE3B-014F-9240-C87EA98A1C0C}" srcOrd="1" destOrd="0" presId="urn:microsoft.com/office/officeart/2016/7/layout/BasicLinearProcessNumbered"/>
    <dgm:cxn modelId="{D4DAE8A7-80AB-A344-955E-F34C6579EB9E}" type="presParOf" srcId="{711B607B-E4F9-D243-B3CA-A79977777C00}" destId="{F4F55AF0-3A4A-2640-AA8F-6A0847658C81}" srcOrd="2" destOrd="0" presId="urn:microsoft.com/office/officeart/2016/7/layout/BasicLinearProcessNumbered"/>
    <dgm:cxn modelId="{B87F4E4F-BF1B-174D-B998-166D5D45D4FF}" type="presParOf" srcId="{F4F55AF0-3A4A-2640-AA8F-6A0847658C81}" destId="{A6FCF8CD-CF55-E249-B750-CD991B1D0D8C}" srcOrd="0" destOrd="0" presId="urn:microsoft.com/office/officeart/2016/7/layout/BasicLinearProcessNumbered"/>
    <dgm:cxn modelId="{232F7082-CB05-E440-A54C-7204AF796A3A}" type="presParOf" srcId="{F4F55AF0-3A4A-2640-AA8F-6A0847658C81}" destId="{F49C60D9-2942-B942-8643-5ABCD2D3E636}" srcOrd="1" destOrd="0" presId="urn:microsoft.com/office/officeart/2016/7/layout/BasicLinearProcessNumbered"/>
    <dgm:cxn modelId="{48FDCADC-A0A2-B44D-BE15-27406AB9E5F6}" type="presParOf" srcId="{F4F55AF0-3A4A-2640-AA8F-6A0847658C81}" destId="{BF6AF184-D376-FD4C-A398-B561A21BF832}" srcOrd="2" destOrd="0" presId="urn:microsoft.com/office/officeart/2016/7/layout/BasicLinearProcessNumbered"/>
    <dgm:cxn modelId="{34457331-497E-D648-B4F0-CAE2516348BF}" type="presParOf" srcId="{F4F55AF0-3A4A-2640-AA8F-6A0847658C81}" destId="{FBF20DEC-38A4-164F-808B-58419E4D8CB2}" srcOrd="3" destOrd="0" presId="urn:microsoft.com/office/officeart/2016/7/layout/BasicLinearProcessNumbered"/>
    <dgm:cxn modelId="{92631612-2829-4649-AD3D-CECEB604311F}" type="presParOf" srcId="{711B607B-E4F9-D243-B3CA-A79977777C00}" destId="{B81CB662-3133-EC4E-A80D-0D78ABE8DFD0}" srcOrd="3" destOrd="0" presId="urn:microsoft.com/office/officeart/2016/7/layout/BasicLinearProcessNumbered"/>
    <dgm:cxn modelId="{CF9B2E59-5917-F94E-A952-E75A4A2292D4}" type="presParOf" srcId="{711B607B-E4F9-D243-B3CA-A79977777C00}" destId="{4BCC1947-F9BB-A343-87B8-82877EE5E515}" srcOrd="4" destOrd="0" presId="urn:microsoft.com/office/officeart/2016/7/layout/BasicLinearProcessNumbered"/>
    <dgm:cxn modelId="{C1C0629A-6378-BE43-8DB9-71946838B058}" type="presParOf" srcId="{4BCC1947-F9BB-A343-87B8-82877EE5E515}" destId="{4E4C6A37-58A0-BD46-A768-0497F7A55BEF}" srcOrd="0" destOrd="0" presId="urn:microsoft.com/office/officeart/2016/7/layout/BasicLinearProcessNumbered"/>
    <dgm:cxn modelId="{7D8F32FE-E569-5E4E-9007-7309DD38A516}" type="presParOf" srcId="{4BCC1947-F9BB-A343-87B8-82877EE5E515}" destId="{05CBCA4D-E660-E64C-879E-497A6EE86D83}" srcOrd="1" destOrd="0" presId="urn:microsoft.com/office/officeart/2016/7/layout/BasicLinearProcessNumbered"/>
    <dgm:cxn modelId="{55A457D2-C7D7-C14A-BC10-B1227BADC821}" type="presParOf" srcId="{4BCC1947-F9BB-A343-87B8-82877EE5E515}" destId="{D6733A6C-CF98-E14E-AA91-AF4467E705CB}" srcOrd="2" destOrd="0" presId="urn:microsoft.com/office/officeart/2016/7/layout/BasicLinearProcessNumbered"/>
    <dgm:cxn modelId="{84E6E4DC-38E7-0E45-B744-5D9ADC08EB3D}" type="presParOf" srcId="{4BCC1947-F9BB-A343-87B8-82877EE5E515}" destId="{200215F9-ECC1-6D4A-8449-3CFC7EA8F1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DCD1C-846D-B243-A464-CF9B63FA4269}">
      <dsp:nvSpPr>
        <dsp:cNvPr id="0" name=""/>
        <dsp:cNvSpPr/>
      </dsp:nvSpPr>
      <dsp:spPr>
        <a:xfrm>
          <a:off x="9510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Input Data</a:t>
          </a:r>
        </a:p>
      </dsp:txBody>
      <dsp:txXfrm>
        <a:off x="59462" y="1209367"/>
        <a:ext cx="2742564" cy="1605577"/>
      </dsp:txXfrm>
    </dsp:sp>
    <dsp:sp modelId="{D425D365-54DE-5D45-B152-B965E32E39E8}">
      <dsp:nvSpPr>
        <dsp:cNvPr id="0" name=""/>
        <dsp:cNvSpPr/>
      </dsp:nvSpPr>
      <dsp:spPr>
        <a:xfrm>
          <a:off x="3136225" y="1659690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136225" y="1800676"/>
        <a:ext cx="421822" cy="422960"/>
      </dsp:txXfrm>
    </dsp:sp>
    <dsp:sp modelId="{0AF0B9CD-37FC-3047-8E79-A7B7E3B182F6}">
      <dsp:nvSpPr>
        <dsp:cNvPr id="0" name=""/>
        <dsp:cNvSpPr/>
      </dsp:nvSpPr>
      <dsp:spPr>
        <a:xfrm>
          <a:off x="3988965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ML Model</a:t>
          </a:r>
        </a:p>
      </dsp:txBody>
      <dsp:txXfrm>
        <a:off x="4038917" y="1209367"/>
        <a:ext cx="2742564" cy="1605577"/>
      </dsp:txXfrm>
    </dsp:sp>
    <dsp:sp modelId="{52C19D15-35BA-0F4A-8DAA-6EE4B71D6283}">
      <dsp:nvSpPr>
        <dsp:cNvPr id="0" name=""/>
        <dsp:cNvSpPr/>
      </dsp:nvSpPr>
      <dsp:spPr>
        <a:xfrm>
          <a:off x="7115681" y="1659690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115681" y="1800676"/>
        <a:ext cx="421822" cy="422960"/>
      </dsp:txXfrm>
    </dsp:sp>
    <dsp:sp modelId="{235697A6-33FF-1641-9288-6FA7E9C4FBDC}">
      <dsp:nvSpPr>
        <dsp:cNvPr id="0" name=""/>
        <dsp:cNvSpPr/>
      </dsp:nvSpPr>
      <dsp:spPr>
        <a:xfrm>
          <a:off x="7968421" y="1159415"/>
          <a:ext cx="2842468" cy="170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Default? Yes or No</a:t>
          </a:r>
        </a:p>
      </dsp:txBody>
      <dsp:txXfrm>
        <a:off x="8018373" y="1209367"/>
        <a:ext cx="2742564" cy="1605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88DDE-F325-394F-A459-79C339BF2152}">
      <dsp:nvSpPr>
        <dsp:cNvPr id="0" name=""/>
        <dsp:cNvSpPr/>
      </dsp:nvSpPr>
      <dsp:spPr>
        <a:xfrm>
          <a:off x="0" y="0"/>
          <a:ext cx="3381375" cy="35300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ML model  to identify customers likely to default</a:t>
          </a:r>
        </a:p>
      </dsp:txBody>
      <dsp:txXfrm>
        <a:off x="0" y="1341423"/>
        <a:ext cx="3381375" cy="2118037"/>
      </dsp:txXfrm>
    </dsp:sp>
    <dsp:sp modelId="{C1175619-CA9F-6A45-B08A-89998C8A767A}">
      <dsp:nvSpPr>
        <dsp:cNvPr id="0" name=""/>
        <dsp:cNvSpPr/>
      </dsp:nvSpPr>
      <dsp:spPr>
        <a:xfrm>
          <a:off x="1161178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268" y="508096"/>
        <a:ext cx="748838" cy="748838"/>
      </dsp:txXfrm>
    </dsp:sp>
    <dsp:sp modelId="{BFB5D945-D2E6-4742-ACA4-7E1F77154702}">
      <dsp:nvSpPr>
        <dsp:cNvPr id="0" name=""/>
        <dsp:cNvSpPr/>
      </dsp:nvSpPr>
      <dsp:spPr>
        <a:xfrm>
          <a:off x="0" y="3529990"/>
          <a:ext cx="3381375" cy="72"/>
        </a:xfrm>
        <a:prstGeom prst="rect">
          <a:avLst/>
        </a:prstGeom>
        <a:gradFill rotWithShape="0">
          <a:gsLst>
            <a:gs pos="0">
              <a:schemeClr val="accent2">
                <a:hueOff val="-368853"/>
                <a:satOff val="2112"/>
                <a:lumOff val="86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368853"/>
                <a:satOff val="2112"/>
                <a:lumOff val="86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8853"/>
              <a:satOff val="2112"/>
              <a:lumOff val="86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CF8CD-CF55-E249-B750-CD991B1D0D8C}">
      <dsp:nvSpPr>
        <dsp:cNvPr id="0" name=""/>
        <dsp:cNvSpPr/>
      </dsp:nvSpPr>
      <dsp:spPr>
        <a:xfrm>
          <a:off x="3719512" y="0"/>
          <a:ext cx="3381375" cy="3530062"/>
        </a:xfrm>
        <a:prstGeom prst="rect">
          <a:avLst/>
        </a:prstGeom>
        <a:solidFill>
          <a:schemeClr val="accent2">
            <a:tint val="40000"/>
            <a:alpha val="90000"/>
            <a:hueOff val="-1337037"/>
            <a:satOff val="10328"/>
            <a:lumOff val="8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37037"/>
              <a:satOff val="10328"/>
              <a:lumOff val="8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Notify relationship managers</a:t>
          </a:r>
        </a:p>
      </dsp:txBody>
      <dsp:txXfrm>
        <a:off x="3719512" y="1341423"/>
        <a:ext cx="3381375" cy="2118037"/>
      </dsp:txXfrm>
    </dsp:sp>
    <dsp:sp modelId="{F49C60D9-2942-B942-8643-5ABCD2D3E636}">
      <dsp:nvSpPr>
        <dsp:cNvPr id="0" name=""/>
        <dsp:cNvSpPr/>
      </dsp:nvSpPr>
      <dsp:spPr>
        <a:xfrm>
          <a:off x="4880690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2">
                <a:hueOff val="-737706"/>
                <a:satOff val="4225"/>
                <a:lumOff val="172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737706"/>
                <a:satOff val="4225"/>
                <a:lumOff val="172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7706"/>
              <a:satOff val="4225"/>
              <a:lumOff val="172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35780" y="508096"/>
        <a:ext cx="748838" cy="748838"/>
      </dsp:txXfrm>
    </dsp:sp>
    <dsp:sp modelId="{BF6AF184-D376-FD4C-A398-B561A21BF832}">
      <dsp:nvSpPr>
        <dsp:cNvPr id="0" name=""/>
        <dsp:cNvSpPr/>
      </dsp:nvSpPr>
      <dsp:spPr>
        <a:xfrm>
          <a:off x="3719512" y="3529990"/>
          <a:ext cx="3381375" cy="72"/>
        </a:xfrm>
        <a:prstGeom prst="rect">
          <a:avLst/>
        </a:prstGeom>
        <a:gradFill rotWithShape="0">
          <a:gsLst>
            <a:gs pos="0">
              <a:schemeClr val="accent2">
                <a:hueOff val="-1106560"/>
                <a:satOff val="6337"/>
                <a:lumOff val="2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106560"/>
                <a:satOff val="6337"/>
                <a:lumOff val="2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6560"/>
              <a:satOff val="6337"/>
              <a:lumOff val="2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4C6A37-58A0-BD46-A768-0497F7A55BEF}">
      <dsp:nvSpPr>
        <dsp:cNvPr id="0" name=""/>
        <dsp:cNvSpPr/>
      </dsp:nvSpPr>
      <dsp:spPr>
        <a:xfrm>
          <a:off x="7439025" y="0"/>
          <a:ext cx="3381375" cy="3530062"/>
        </a:xfrm>
        <a:prstGeom prst="rect">
          <a:avLst/>
        </a:prstGeom>
        <a:solidFill>
          <a:schemeClr val="accent2">
            <a:tint val="40000"/>
            <a:alpha val="90000"/>
            <a:hueOff val="-2674074"/>
            <a:satOff val="20657"/>
            <a:lumOff val="169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674074"/>
              <a:satOff val="20657"/>
              <a:lumOff val="16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Provide options: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Forbearance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Consolidate credit card debt</a:t>
          </a:r>
        </a:p>
      </dsp:txBody>
      <dsp:txXfrm>
        <a:off x="7439025" y="1341423"/>
        <a:ext cx="3381375" cy="2118037"/>
      </dsp:txXfrm>
    </dsp:sp>
    <dsp:sp modelId="{05CBCA4D-E660-E64C-879E-497A6EE86D83}">
      <dsp:nvSpPr>
        <dsp:cNvPr id="0" name=""/>
        <dsp:cNvSpPr/>
      </dsp:nvSpPr>
      <dsp:spPr>
        <a:xfrm>
          <a:off x="8600203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2">
                <a:hueOff val="-1475413"/>
                <a:satOff val="8450"/>
                <a:lumOff val="345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475413"/>
                <a:satOff val="8450"/>
                <a:lumOff val="345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75413"/>
              <a:satOff val="8450"/>
              <a:lumOff val="345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55293" y="508096"/>
        <a:ext cx="748838" cy="748838"/>
      </dsp:txXfrm>
    </dsp:sp>
    <dsp:sp modelId="{D6733A6C-CF98-E14E-AA91-AF4467E705CB}">
      <dsp:nvSpPr>
        <dsp:cNvPr id="0" name=""/>
        <dsp:cNvSpPr/>
      </dsp:nvSpPr>
      <dsp:spPr>
        <a:xfrm>
          <a:off x="7439025" y="3529990"/>
          <a:ext cx="3381375" cy="72"/>
        </a:xfrm>
        <a:prstGeom prst="rect">
          <a:avLst/>
        </a:prstGeom>
        <a:gradFill rotWithShape="0">
          <a:gsLst>
            <a:gs pos="0">
              <a:schemeClr val="accent2">
                <a:hueOff val="-1844266"/>
                <a:satOff val="10562"/>
                <a:lumOff val="4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844266"/>
                <a:satOff val="10562"/>
                <a:lumOff val="4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7BF3-73B4-0748-BD13-A74DAC8D34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FA517-A578-6F41-86B4-51E5F96C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FA517-A578-6F41-86B4-51E5F96CD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FA517-A578-6F41-86B4-51E5F96CD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FA517-A578-6F41-86B4-51E5F96CD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85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1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3BAE-B3E5-4643-8EAD-7988A09CAC27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1258-E169-CE49-8D79-DB00ABEE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559626-B5BE-44EF-8F21-5B2E75979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BBD62-840F-4727-8E73-174F0D657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11F66-15D4-EE43-807D-0475DED2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Credit card default: A data science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8667-3B6D-E945-AE2D-DE575361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/>
              <a:t>By Marcos Dominguez, Data Scientist</a:t>
            </a:r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0A608-84A3-4CEC-BE1B-7A9717769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26B-D5F1-1D41-AAF6-5A2A31A2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Forecast Numbers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436AD0-F94A-E348-9E9A-61D08C6BC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79253"/>
              </p:ext>
            </p:extLst>
          </p:nvPr>
        </p:nvGraphicFramePr>
        <p:xfrm>
          <a:off x="1828800" y="2377791"/>
          <a:ext cx="77251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752">
                  <a:extLst>
                    <a:ext uri="{9D8B030D-6E8A-4147-A177-3AD203B41FA5}">
                      <a16:colId xmlns:a16="http://schemas.microsoft.com/office/drawing/2014/main" val="2809072774"/>
                    </a:ext>
                  </a:extLst>
                </a:gridCol>
                <a:gridCol w="2817367">
                  <a:extLst>
                    <a:ext uri="{9D8B030D-6E8A-4147-A177-3AD203B41FA5}">
                      <a16:colId xmlns:a16="http://schemas.microsoft.com/office/drawing/2014/main" val="91429310"/>
                    </a:ext>
                  </a:extLst>
                </a:gridCol>
                <a:gridCol w="2395984">
                  <a:extLst>
                    <a:ext uri="{9D8B030D-6E8A-4147-A177-3AD203B41FA5}">
                      <a16:colId xmlns:a16="http://schemas.microsoft.com/office/drawing/2014/main" val="57012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ML (thousands)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ML (thousands)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Month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$(79,875)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$(40,600)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$39,275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2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2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Defaults Prevented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5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26B-D5F1-1D41-AAF6-5A2A31A2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366"/>
            <a:ext cx="10820400" cy="780222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7" name="Screen Recording 2020-10-27 at 2.42.54 PM.mov" descr="Screen Recording 2020-10-27 at 2.42.54 PM.mov">
            <a:hlinkClick r:id="" action="ppaction://media"/>
            <a:extLst>
              <a:ext uri="{FF2B5EF4-FFF2-40B4-BE49-F238E27FC236}">
                <a16:creationId xmlns:a16="http://schemas.microsoft.com/office/drawing/2014/main" id="{14025573-8596-9448-B2CE-E1B1908ECCA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91202" y="1029588"/>
            <a:ext cx="6009595" cy="4892205"/>
          </a:xfrm>
        </p:spPr>
      </p:pic>
    </p:spTree>
    <p:extLst>
      <p:ext uri="{BB962C8B-B14F-4D97-AF65-F5344CB8AC3E}">
        <p14:creationId xmlns:p14="http://schemas.microsoft.com/office/powerpoint/2010/main" val="41208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0349-9975-5445-BE71-442AE390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881E-75EC-CB44-A600-FA5FEFAC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UCI Machine Learning Repo, ”default of credit card clients”</a:t>
            </a:r>
          </a:p>
          <a:p>
            <a:r>
              <a:rPr lang="en-US" dirty="0"/>
              <a:t>Open-source tools used: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Matplotlib, seaborn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pPr lvl="1"/>
            <a:r>
              <a:rPr lang="en-US" dirty="0" err="1"/>
              <a:t>imblearn</a:t>
            </a:r>
            <a:endParaRPr lang="en-US" dirty="0"/>
          </a:p>
          <a:p>
            <a:pPr lvl="1"/>
            <a:r>
              <a:rPr lang="en-US" dirty="0" err="1"/>
              <a:t>ipywidgets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6277-D80C-B04E-913E-972E4E1EA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8A2ED-A61C-0747-A861-B8BF0D48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Marcos Dominguez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8362DF-650F-164E-B5DB-C9EAD90DF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829424"/>
              </p:ext>
            </p:extLst>
          </p:nvPr>
        </p:nvGraphicFramePr>
        <p:xfrm>
          <a:off x="1015999" y="725214"/>
          <a:ext cx="9872717" cy="541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051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22AC80-2B07-0C43-8033-0E0ACB975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52731"/>
              </p:ext>
            </p:extLst>
          </p:nvPr>
        </p:nvGraphicFramePr>
        <p:xfrm>
          <a:off x="838200" y="588579"/>
          <a:ext cx="10515600" cy="5588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021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7CB1-E5EE-FE47-B857-35F65C64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Solution: machine learning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ABB3E8-91D7-7146-8D4A-7F19611AE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1834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5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235ABC-219D-451F-BB25-E8E65A53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564DCF-EEFC-4F40-A7F6-9098ABB79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F6E33-4E37-104A-BC0B-954B778F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1400"/>
            <a:ext cx="4607122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A6F9-834D-7544-86C8-39DDE45A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5168367" cy="3854112"/>
          </a:xfrm>
        </p:spPr>
        <p:txBody>
          <a:bodyPr>
            <a:normAutofit/>
          </a:bodyPr>
          <a:lstStyle/>
          <a:p>
            <a:r>
              <a:rPr lang="en-US" sz="1800" dirty="0"/>
              <a:t>Minimize overlooking “No” predictions</a:t>
            </a:r>
          </a:p>
          <a:p>
            <a:pPr lvl="1"/>
            <a:r>
              <a:rPr lang="en-US" sz="1800" dirty="0"/>
              <a:t>Recall</a:t>
            </a:r>
          </a:p>
          <a:p>
            <a:r>
              <a:rPr lang="en-US" sz="1800" dirty="0"/>
              <a:t>Cost of overlooking a “No” &gt; Cost of overlooking a “Yes”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13B36D-AE6A-D140-B897-CDD90BC68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1" r="1" b="1"/>
          <a:stretch/>
        </p:blipFill>
        <p:spPr>
          <a:xfrm>
            <a:off x="6337834" y="1564473"/>
            <a:ext cx="4809253" cy="40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8618-846B-C347-9462-BFD1CA0E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MODEL SELECTION: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8B9-7FBF-4946-81A7-4B14F7B0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Compared:</a:t>
            </a:r>
          </a:p>
          <a:p>
            <a:pPr lvl="1"/>
            <a:r>
              <a:rPr lang="en-US" dirty="0"/>
              <a:t>Multiple models</a:t>
            </a:r>
          </a:p>
          <a:p>
            <a:pPr lvl="1"/>
            <a:r>
              <a:rPr lang="en-US" dirty="0"/>
              <a:t>Multiple parameters</a:t>
            </a:r>
          </a:p>
          <a:p>
            <a:r>
              <a:rPr lang="en-US" dirty="0"/>
              <a:t>Most accurate</a:t>
            </a:r>
          </a:p>
          <a:p>
            <a:r>
              <a:rPr lang="en-US" dirty="0"/>
              <a:t>Least computationally complex</a:t>
            </a:r>
          </a:p>
        </p:txBody>
      </p:sp>
    </p:spTree>
    <p:extLst>
      <p:ext uri="{BB962C8B-B14F-4D97-AF65-F5344CB8AC3E}">
        <p14:creationId xmlns:p14="http://schemas.microsoft.com/office/powerpoint/2010/main" val="163917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8618-846B-C347-9462-BFD1CA0E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8B9-7FBF-4946-81A7-4B14F7B0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 variables total</a:t>
            </a:r>
          </a:p>
          <a:p>
            <a:pPr lvl="1"/>
            <a:r>
              <a:rPr lang="en-US" dirty="0"/>
              <a:t>Credit Limit</a:t>
            </a:r>
          </a:p>
          <a:p>
            <a:pPr lvl="1"/>
            <a:r>
              <a:rPr lang="en-US" dirty="0"/>
              <a:t>Payment Status</a:t>
            </a:r>
          </a:p>
          <a:p>
            <a:pPr lvl="1"/>
            <a:r>
              <a:rPr lang="en-US" dirty="0"/>
              <a:t>Monthly Payment</a:t>
            </a:r>
          </a:p>
          <a:p>
            <a:pPr lvl="1"/>
            <a:r>
              <a:rPr lang="en-US" dirty="0"/>
              <a:t>Monthly Balance</a:t>
            </a:r>
          </a:p>
          <a:p>
            <a:pPr lvl="1"/>
            <a:r>
              <a:rPr lang="en-US" dirty="0"/>
              <a:t>…and many more</a:t>
            </a:r>
          </a:p>
          <a:p>
            <a:r>
              <a:rPr lang="en-US" dirty="0"/>
              <a:t>Most important:</a:t>
            </a:r>
          </a:p>
          <a:p>
            <a:pPr lvl="1"/>
            <a:r>
              <a:rPr lang="en-US" dirty="0"/>
              <a:t>Payment Status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FB7E4A-956E-7344-8914-BBA5A116C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313911"/>
              </p:ext>
            </p:extLst>
          </p:nvPr>
        </p:nvGraphicFramePr>
        <p:xfrm>
          <a:off x="5053227" y="1804720"/>
          <a:ext cx="6648622" cy="457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1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6E33-4E37-104A-BC0B-954B778F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8171E-55D1-4EDD-8886-8D61B31EE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241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7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26B-D5F1-1D41-AAF6-5A2A31A2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Forecast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9340A-FAFB-8149-AA5A-392BC8C86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75064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5386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198</Words>
  <Application>Microsoft Macintosh PowerPoint</Application>
  <PresentationFormat>Widescreen</PresentationFormat>
  <Paragraphs>69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Credit card default: A data science solution</vt:lpstr>
      <vt:lpstr>Credit Card Default</vt:lpstr>
      <vt:lpstr>PowerPoint Presentation</vt:lpstr>
      <vt:lpstr>Solution: machine learning model</vt:lpstr>
      <vt:lpstr>Fine tuning</vt:lpstr>
      <vt:lpstr>MODEL SELECTION: random forest</vt:lpstr>
      <vt:lpstr>Input variables</vt:lpstr>
      <vt:lpstr>Strategy</vt:lpstr>
      <vt:lpstr>Forecast</vt:lpstr>
      <vt:lpstr>Forecast Numbers</vt:lpstr>
      <vt:lpstr>Demo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default: A data science solution</dc:title>
  <dc:creator>Marcos Dominguez</dc:creator>
  <cp:lastModifiedBy>Marcos Dominguez</cp:lastModifiedBy>
  <cp:revision>29</cp:revision>
  <dcterms:created xsi:type="dcterms:W3CDTF">2020-10-27T04:24:56Z</dcterms:created>
  <dcterms:modified xsi:type="dcterms:W3CDTF">2020-10-28T15:06:25Z</dcterms:modified>
</cp:coreProperties>
</file>