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12"/>
  </p:notesMasterIdLst>
  <p:sldIdLst>
    <p:sldId id="256" r:id="rId2"/>
    <p:sldId id="286" r:id="rId3"/>
    <p:sldId id="291" r:id="rId4"/>
    <p:sldId id="287" r:id="rId5"/>
    <p:sldId id="288" r:id="rId6"/>
    <p:sldId id="294" r:id="rId7"/>
    <p:sldId id="293" r:id="rId8"/>
    <p:sldId id="292" r:id="rId9"/>
    <p:sldId id="261" r:id="rId10"/>
    <p:sldId id="28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8C48E3-7567-B94B-9019-BF6912A31FE8}" type="datetimeFigureOut">
              <a:rPr lang="en-US" smtClean="0"/>
              <a:t>12/5/20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B78494-D181-ED42-B065-9EC1B423A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38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83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01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24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217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278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3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980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512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233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622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69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12/5/20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72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A27373-F4A8-C748-8246-C405E5ACB5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t">
            <a:noAutofit/>
          </a:bodyPr>
          <a:lstStyle/>
          <a:p>
            <a:r>
              <a:rPr lang="en-US" sz="4800" dirty="0">
                <a:latin typeface="Sanskrit Text" panose="020B0604020202020204" pitchFamily="34" charset="0"/>
                <a:cs typeface="Sanskrit Text" panose="020B0604020202020204" pitchFamily="34" charset="0"/>
              </a:rPr>
              <a:t>Loan Portfolio Risk using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1EEF2-4B35-D54F-9662-6441CB982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By Marcos Dominguez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27432"/>
          </a:xfrm>
          <a:custGeom>
            <a:avLst/>
            <a:gdLst>
              <a:gd name="connsiteX0" fmla="*/ 0 w 3474720"/>
              <a:gd name="connsiteY0" fmla="*/ 0 h 27432"/>
              <a:gd name="connsiteX1" fmla="*/ 660197 w 3474720"/>
              <a:gd name="connsiteY1" fmla="*/ 0 h 27432"/>
              <a:gd name="connsiteX2" fmla="*/ 1355141 w 3474720"/>
              <a:gd name="connsiteY2" fmla="*/ 0 h 27432"/>
              <a:gd name="connsiteX3" fmla="*/ 2084832 w 3474720"/>
              <a:gd name="connsiteY3" fmla="*/ 0 h 27432"/>
              <a:gd name="connsiteX4" fmla="*/ 2814523 w 3474720"/>
              <a:gd name="connsiteY4" fmla="*/ 0 h 27432"/>
              <a:gd name="connsiteX5" fmla="*/ 3474720 w 3474720"/>
              <a:gd name="connsiteY5" fmla="*/ 0 h 27432"/>
              <a:gd name="connsiteX6" fmla="*/ 3474720 w 3474720"/>
              <a:gd name="connsiteY6" fmla="*/ 27432 h 27432"/>
              <a:gd name="connsiteX7" fmla="*/ 2710282 w 3474720"/>
              <a:gd name="connsiteY7" fmla="*/ 27432 h 27432"/>
              <a:gd name="connsiteX8" fmla="*/ 1945843 w 3474720"/>
              <a:gd name="connsiteY8" fmla="*/ 27432 h 27432"/>
              <a:gd name="connsiteX9" fmla="*/ 1250899 w 3474720"/>
              <a:gd name="connsiteY9" fmla="*/ 27432 h 27432"/>
              <a:gd name="connsiteX10" fmla="*/ 0 w 3474720"/>
              <a:gd name="connsiteY10" fmla="*/ 27432 h 27432"/>
              <a:gd name="connsiteX11" fmla="*/ 0 w 347472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4720" h="27432" fill="none" extrusionOk="0">
                <a:moveTo>
                  <a:pt x="0" y="0"/>
                </a:moveTo>
                <a:cubicBezTo>
                  <a:pt x="307185" y="-8713"/>
                  <a:pt x="392307" y="-13121"/>
                  <a:pt x="660197" y="0"/>
                </a:cubicBezTo>
                <a:cubicBezTo>
                  <a:pt x="928087" y="13121"/>
                  <a:pt x="1167029" y="-2668"/>
                  <a:pt x="1355141" y="0"/>
                </a:cubicBezTo>
                <a:cubicBezTo>
                  <a:pt x="1543253" y="2668"/>
                  <a:pt x="1739408" y="-6709"/>
                  <a:pt x="2084832" y="0"/>
                </a:cubicBezTo>
                <a:cubicBezTo>
                  <a:pt x="2430256" y="6709"/>
                  <a:pt x="2538889" y="29706"/>
                  <a:pt x="2814523" y="0"/>
                </a:cubicBezTo>
                <a:cubicBezTo>
                  <a:pt x="3090157" y="-29706"/>
                  <a:pt x="3152920" y="-15446"/>
                  <a:pt x="3474720" y="0"/>
                </a:cubicBezTo>
                <a:cubicBezTo>
                  <a:pt x="3473554" y="7395"/>
                  <a:pt x="3474765" y="21864"/>
                  <a:pt x="3474720" y="27432"/>
                </a:cubicBezTo>
                <a:cubicBezTo>
                  <a:pt x="3275380" y="12730"/>
                  <a:pt x="2958934" y="10130"/>
                  <a:pt x="2710282" y="27432"/>
                </a:cubicBezTo>
                <a:cubicBezTo>
                  <a:pt x="2461630" y="44734"/>
                  <a:pt x="2131168" y="43757"/>
                  <a:pt x="1945843" y="27432"/>
                </a:cubicBezTo>
                <a:cubicBezTo>
                  <a:pt x="1760518" y="11107"/>
                  <a:pt x="1444829" y="-3738"/>
                  <a:pt x="1250899" y="27432"/>
                </a:cubicBezTo>
                <a:cubicBezTo>
                  <a:pt x="1056969" y="58602"/>
                  <a:pt x="444992" y="5276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474720" h="27432" stroke="0" extrusionOk="0">
                <a:moveTo>
                  <a:pt x="0" y="0"/>
                </a:moveTo>
                <a:cubicBezTo>
                  <a:pt x="300114" y="-5103"/>
                  <a:pt x="525093" y="-25284"/>
                  <a:pt x="660197" y="0"/>
                </a:cubicBezTo>
                <a:cubicBezTo>
                  <a:pt x="795301" y="25284"/>
                  <a:pt x="1023172" y="17955"/>
                  <a:pt x="1250899" y="0"/>
                </a:cubicBezTo>
                <a:cubicBezTo>
                  <a:pt x="1478626" y="-17955"/>
                  <a:pt x="1782079" y="-27844"/>
                  <a:pt x="2015338" y="0"/>
                </a:cubicBezTo>
                <a:cubicBezTo>
                  <a:pt x="2248597" y="27844"/>
                  <a:pt x="2491007" y="27648"/>
                  <a:pt x="2675534" y="0"/>
                </a:cubicBezTo>
                <a:cubicBezTo>
                  <a:pt x="2860061" y="-27648"/>
                  <a:pt x="3088679" y="-3661"/>
                  <a:pt x="3474720" y="0"/>
                </a:cubicBezTo>
                <a:cubicBezTo>
                  <a:pt x="3474913" y="12649"/>
                  <a:pt x="3473732" y="17989"/>
                  <a:pt x="3474720" y="27432"/>
                </a:cubicBezTo>
                <a:cubicBezTo>
                  <a:pt x="3317198" y="15714"/>
                  <a:pt x="2959205" y="52182"/>
                  <a:pt x="2779776" y="27432"/>
                </a:cubicBezTo>
                <a:cubicBezTo>
                  <a:pt x="2600347" y="2682"/>
                  <a:pt x="2382660" y="-684"/>
                  <a:pt x="2015338" y="27432"/>
                </a:cubicBezTo>
                <a:cubicBezTo>
                  <a:pt x="1648016" y="55548"/>
                  <a:pt x="1641073" y="39646"/>
                  <a:pt x="1424635" y="27432"/>
                </a:cubicBezTo>
                <a:cubicBezTo>
                  <a:pt x="1208197" y="15218"/>
                  <a:pt x="1021559" y="15893"/>
                  <a:pt x="729691" y="27432"/>
                </a:cubicBezTo>
                <a:cubicBezTo>
                  <a:pt x="437823" y="38971"/>
                  <a:pt x="153856" y="-2647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E4B769E5-0392-414D-9960-A3DEC270DD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69" r="20410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58530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46AF8-ABF4-754C-98A2-31DDAF2A3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Thanks!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203F9-1002-3D4C-A4B9-C7E646F61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1888990"/>
          </a:xfrm>
        </p:spPr>
        <p:txBody>
          <a:bodyPr/>
          <a:lstStyle/>
          <a:p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Open source tools:</a:t>
            </a:r>
          </a:p>
        </p:txBody>
      </p:sp>
      <p:pic>
        <p:nvPicPr>
          <p:cNvPr id="4" name="Picture 2" descr="Courses - 0 TO 100 ACADEMY">
            <a:extLst>
              <a:ext uri="{FF2B5EF4-FFF2-40B4-BE49-F238E27FC236}">
                <a16:creationId xmlns:a16="http://schemas.microsoft.com/office/drawing/2014/main" id="{DC051F4D-EDF2-BA42-94F8-A3D6D93BE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944" y="3163658"/>
            <a:ext cx="829649" cy="795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scikit-learn Statistics on Twitter followers | Socialbakers">
            <a:extLst>
              <a:ext uri="{FF2B5EF4-FFF2-40B4-BE49-F238E27FC236}">
                <a16:creationId xmlns:a16="http://schemas.microsoft.com/office/drawing/2014/main" id="{AB695731-7B17-E14F-93AB-BFBCE6B03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498" y="3163471"/>
            <a:ext cx="778748" cy="778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Announcing the release of seaborn 0.11 | by Michael Waskom | Medium">
            <a:extLst>
              <a:ext uri="{FF2B5EF4-FFF2-40B4-BE49-F238E27FC236}">
                <a16:creationId xmlns:a16="http://schemas.microsoft.com/office/drawing/2014/main" id="{AFD331C5-AA89-8D49-AECF-56EEDD51A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965" y="2640148"/>
            <a:ext cx="1480863" cy="423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How to create NumPy arrays from scratch? | by Tanu N Prabhu | Towards Data  Science">
            <a:extLst>
              <a:ext uri="{FF2B5EF4-FFF2-40B4-BE49-F238E27FC236}">
                <a16:creationId xmlns:a16="http://schemas.microsoft.com/office/drawing/2014/main" id="{A26C8647-AC93-204C-8F71-22653AE63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521" y="3374008"/>
            <a:ext cx="1562784" cy="468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Learn Pandas: A Complete Introduction for Beginners | Iqra Blogger %">
            <a:extLst>
              <a:ext uri="{FF2B5EF4-FFF2-40B4-BE49-F238E27FC236}">
                <a16:creationId xmlns:a16="http://schemas.microsoft.com/office/drawing/2014/main" id="{07F4F9A2-9DD7-1641-9E3B-BDA5E0AFF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341" y="2592609"/>
            <a:ext cx="1365989" cy="46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 descr="Google cloud - Free social media icons">
            <a:extLst>
              <a:ext uri="{FF2B5EF4-FFF2-40B4-BE49-F238E27FC236}">
                <a16:creationId xmlns:a16="http://schemas.microsoft.com/office/drawing/2014/main" id="{B0A8A23D-F253-7349-B74F-2201497AB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341" y="3284621"/>
            <a:ext cx="536448" cy="536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2EFF84C-6951-F544-AD34-8ED3CCDB319B}"/>
              </a:ext>
            </a:extLst>
          </p:cNvPr>
          <p:cNvSpPr txBox="1"/>
          <p:nvPr/>
        </p:nvSpPr>
        <p:spPr>
          <a:xfrm>
            <a:off x="1056256" y="4229773"/>
            <a:ext cx="10297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Sanskrit Text" panose="02020503050405020304" pitchFamily="18" charset="0"/>
                <a:cs typeface="Sanskrit Text" panose="02020503050405020304" pitchFamily="18" charset="0"/>
              </a:rPr>
              <a:t>Questions?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Sanskrit Text" panose="02020503050405020304" pitchFamily="18" charset="0"/>
                <a:cs typeface="Sanskrit Text" panose="02020503050405020304" pitchFamily="18" charset="0"/>
              </a:rPr>
              <a:t>Contact me at </a:t>
            </a:r>
            <a:r>
              <a:rPr lang="en-US" sz="2800" dirty="0" err="1">
                <a:latin typeface="Sanskrit Text" panose="02020503050405020304" pitchFamily="18" charset="0"/>
                <a:cs typeface="Sanskrit Text" panose="02020503050405020304" pitchFamily="18" charset="0"/>
              </a:rPr>
              <a:t>md.ghsd@gmail.com</a:t>
            </a:r>
            <a:endParaRPr lang="en-US" sz="2800" dirty="0">
              <a:latin typeface="Sanskrit Text" panose="02020503050405020304" pitchFamily="18" charset="0"/>
              <a:cs typeface="Sanskrit Text" panose="020205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572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AAA2D-E359-7247-95D1-FC4E32A64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Sanskrit Text" panose="02020503050405020304" pitchFamily="18" charset="0"/>
                <a:cs typeface="Sanskrit Text" panose="02020503050405020304" pitchFamily="18" charset="0"/>
              </a:rPr>
              <a:t>Can I predict the total loan loss of a bank’s loan portfolio? (create diagram slide)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E57CC-FCCE-A444-A3C2-D2B86DD95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Objective:</a:t>
            </a:r>
          </a:p>
          <a:p>
            <a:pPr lvl="1"/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Predict which loans in a portfolio are “risky”</a:t>
            </a:r>
          </a:p>
          <a:p>
            <a:pPr lvl="2"/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Classification problem</a:t>
            </a:r>
          </a:p>
          <a:p>
            <a:pPr lvl="2"/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Focus on recall to capture all risky loans</a:t>
            </a:r>
          </a:p>
          <a:p>
            <a:pPr lvl="1"/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Predict loan loss amount (in % of loan) using linear regression</a:t>
            </a:r>
          </a:p>
          <a:p>
            <a:pPr lvl="2"/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e.g.: 15% loan loss means 85% was paid back</a:t>
            </a:r>
          </a:p>
          <a:p>
            <a:pPr lvl="2"/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Linear regression problem</a:t>
            </a:r>
          </a:p>
          <a:p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Establish audience (in progress)</a:t>
            </a:r>
          </a:p>
        </p:txBody>
      </p:sp>
    </p:spTree>
    <p:extLst>
      <p:ext uri="{BB962C8B-B14F-4D97-AF65-F5344CB8AC3E}">
        <p14:creationId xmlns:p14="http://schemas.microsoft.com/office/powerpoint/2010/main" val="2526551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AAA2D-E359-7247-95D1-FC4E32A64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Data (include </a:t>
            </a:r>
            <a:r>
              <a:rPr lang="en-US" dirty="0" err="1">
                <a:latin typeface="Sanskrit Text" panose="02020503050405020304" pitchFamily="18" charset="0"/>
                <a:cs typeface="Sanskrit Text" panose="02020503050405020304" pitchFamily="18" charset="0"/>
              </a:rPr>
              <a:t>dist</a:t>
            </a:r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 of losses)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E57CC-FCCE-A444-A3C2-D2B86DD95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2138119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Portfolio of ~100,000 loans</a:t>
            </a:r>
          </a:p>
          <a:p>
            <a:pPr lvl="1"/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Features: 771 numerical, anonymized columns</a:t>
            </a:r>
          </a:p>
          <a:p>
            <a:pPr lvl="1"/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Target: loan loss, from 0 to 100%</a:t>
            </a:r>
          </a:p>
          <a:p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Distribution of loan loss</a:t>
            </a:r>
          </a:p>
          <a:p>
            <a:pPr lvl="1"/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Highly imbalanced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04B72D7A-3760-7044-AA71-8BB64320C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610" y="3429000"/>
            <a:ext cx="5121556" cy="311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6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D074E-3852-5746-A04F-0482AE646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Methodology (visualize)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5778D-7C59-B842-8E43-F5011DAA3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650092"/>
          </a:xfrm>
        </p:spPr>
        <p:txBody>
          <a:bodyPr>
            <a:normAutofit/>
          </a:bodyPr>
          <a:lstStyle/>
          <a:p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EDA</a:t>
            </a:r>
          </a:p>
          <a:p>
            <a:pPr lvl="1"/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Data cleaning, </a:t>
            </a:r>
            <a:r>
              <a:rPr lang="en-US" dirty="0" err="1">
                <a:latin typeface="Sanskrit Text" panose="02020503050405020304" pitchFamily="18" charset="0"/>
                <a:cs typeface="Sanskrit Text" panose="02020503050405020304" pitchFamily="18" charset="0"/>
              </a:rPr>
              <a:t>NaN</a:t>
            </a:r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 values, </a:t>
            </a:r>
            <a:r>
              <a:rPr lang="en-US" dirty="0" err="1">
                <a:latin typeface="Sanskrit Text" panose="02020503050405020304" pitchFamily="18" charset="0"/>
                <a:cs typeface="Sanskrit Text" panose="02020503050405020304" pitchFamily="18" charset="0"/>
              </a:rPr>
              <a:t>dtypes</a:t>
            </a:r>
            <a:endParaRPr lang="en-US" dirty="0">
              <a:latin typeface="Sanskrit Text" panose="02020503050405020304" pitchFamily="18" charset="0"/>
              <a:cs typeface="Sanskrit Text" panose="02020503050405020304" pitchFamily="18" charset="0"/>
            </a:endParaRPr>
          </a:p>
          <a:p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Model Selection:</a:t>
            </a:r>
          </a:p>
          <a:p>
            <a:pPr lvl="1"/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Over/Undersampling</a:t>
            </a:r>
          </a:p>
          <a:p>
            <a:pPr lvl="1"/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Hyperparameter tuning</a:t>
            </a:r>
          </a:p>
          <a:p>
            <a:pPr lvl="1"/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Feature Selection/Engineering</a:t>
            </a:r>
          </a:p>
          <a:p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Prediction Pipeline:</a:t>
            </a:r>
          </a:p>
          <a:p>
            <a:pPr lvl="1"/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Separate good loans from “risky” loans</a:t>
            </a:r>
          </a:p>
          <a:p>
            <a:pPr lvl="1"/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Predict loan loss percentage of “risky” loans</a:t>
            </a:r>
          </a:p>
          <a:p>
            <a:pPr lvl="1"/>
            <a:endParaRPr lang="en-US" dirty="0">
              <a:latin typeface="Sanskrit Text" panose="02020503050405020304" pitchFamily="18" charset="0"/>
              <a:cs typeface="Sanskrit Text" panose="02020503050405020304" pitchFamily="18" charset="0"/>
            </a:endParaRPr>
          </a:p>
          <a:p>
            <a:pPr lvl="1"/>
            <a:endParaRPr lang="en-US" dirty="0">
              <a:latin typeface="Sanskrit Text" panose="02020503050405020304" pitchFamily="18" charset="0"/>
              <a:cs typeface="Sanskrit Text" panose="020205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240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79B75-4C5E-C644-91E9-F6139C54B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Results (visualize better)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869D6A69-0C68-CC41-9CB7-7CF1B9B5A1F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02719662"/>
                  </p:ext>
                </p:extLst>
              </p:nvPr>
            </p:nvGraphicFramePr>
            <p:xfrm>
              <a:off x="838200" y="1928812"/>
              <a:ext cx="10515600" cy="39379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03120">
                      <a:extLst>
                        <a:ext uri="{9D8B030D-6E8A-4147-A177-3AD203B41FA5}">
                          <a16:colId xmlns:a16="http://schemas.microsoft.com/office/drawing/2014/main" val="228067030"/>
                        </a:ext>
                      </a:extLst>
                    </a:gridCol>
                    <a:gridCol w="1662211">
                      <a:extLst>
                        <a:ext uri="{9D8B030D-6E8A-4147-A177-3AD203B41FA5}">
                          <a16:colId xmlns:a16="http://schemas.microsoft.com/office/drawing/2014/main" val="615966615"/>
                        </a:ext>
                      </a:extLst>
                    </a:gridCol>
                    <a:gridCol w="2196662">
                      <a:extLst>
                        <a:ext uri="{9D8B030D-6E8A-4147-A177-3AD203B41FA5}">
                          <a16:colId xmlns:a16="http://schemas.microsoft.com/office/drawing/2014/main" val="3115467481"/>
                        </a:ext>
                      </a:extLst>
                    </a:gridCol>
                    <a:gridCol w="2270235">
                      <a:extLst>
                        <a:ext uri="{9D8B030D-6E8A-4147-A177-3AD203B41FA5}">
                          <a16:colId xmlns:a16="http://schemas.microsoft.com/office/drawing/2014/main" val="904531307"/>
                        </a:ext>
                      </a:extLst>
                    </a:gridCol>
                    <a:gridCol w="2283372">
                      <a:extLst>
                        <a:ext uri="{9D8B030D-6E8A-4147-A177-3AD203B41FA5}">
                          <a16:colId xmlns:a16="http://schemas.microsoft.com/office/drawing/2014/main" val="2468936438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Sanskrit Text" panose="02020503050405020304" pitchFamily="18" charset="0"/>
                            <a:cs typeface="Sanskrit Text" panose="020205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anskrit Text" panose="02020503050405020304" pitchFamily="18" charset="0"/>
                              <a:cs typeface="Sanskrit Text" panose="02020503050405020304" pitchFamily="18" charset="0"/>
                            </a:rPr>
                            <a:t>Base Model: XGBoost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Sanskrit Text" panose="02020503050405020304" pitchFamily="18" charset="0"/>
                              <a:cs typeface="Sanskrit Text" panose="02020503050405020304" pitchFamily="18" charset="0"/>
                            </a:rPr>
                            <a:t>Undersampling, Hyperparameter Tuning</a:t>
                          </a:r>
                        </a:p>
                        <a:p>
                          <a:pPr algn="ctr"/>
                          <a:endParaRPr lang="en-US" dirty="0">
                            <a:latin typeface="Sanskrit Text" panose="02020503050405020304" pitchFamily="18" charset="0"/>
                            <a:cs typeface="Sanskrit Text" panose="020205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anskrit Text" panose="02020503050405020304" pitchFamily="18" charset="0"/>
                              <a:cs typeface="Sanskrit Text" panose="02020503050405020304" pitchFamily="18" charset="0"/>
                            </a:rPr>
                            <a:t>Feature Selection (top 300 feature importance scores)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anskrit Text" panose="02020503050405020304" pitchFamily="18" charset="0"/>
                              <a:cs typeface="Sanskrit Text" panose="02020503050405020304" pitchFamily="18" charset="0"/>
                            </a:rPr>
                            <a:t>Feature Engineering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5560846"/>
                      </a:ext>
                    </a:extLst>
                  </a:tr>
                  <a:tr h="5516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anskrit Text" panose="02020503050405020304" pitchFamily="18" charset="0"/>
                              <a:cs typeface="Sanskrit Text" panose="02020503050405020304" pitchFamily="18" charset="0"/>
                            </a:rPr>
                            <a:t>Recall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anskrit Text" panose="02020503050405020304" pitchFamily="18" charset="0"/>
                              <a:cs typeface="Sanskrit Text" panose="02020503050405020304" pitchFamily="18" charset="0"/>
                            </a:rPr>
                            <a:t>0.02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anskrit Text" panose="02020503050405020304" pitchFamily="18" charset="0"/>
                              <a:cs typeface="Sanskrit Text" panose="02020503050405020304" pitchFamily="18" charset="0"/>
                            </a:rPr>
                            <a:t>0.82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anskrit Text" panose="02020503050405020304" pitchFamily="18" charset="0"/>
                              <a:cs typeface="Sanskrit Text" panose="02020503050405020304" pitchFamily="18" charset="0"/>
                            </a:rPr>
                            <a:t>0.85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anskrit Text" panose="02020503050405020304" pitchFamily="18" charset="0"/>
                              <a:cs typeface="Sanskrit Text" panose="02020503050405020304" pitchFamily="18" charset="0"/>
                            </a:rPr>
                            <a:t>In progress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05409758"/>
                      </a:ext>
                    </a:extLst>
                  </a:tr>
                  <a:tr h="5516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latin typeface="Sanskrit Text" panose="02020503050405020304" pitchFamily="18" charset="0"/>
                              <a:cs typeface="Sanskrit Text" panose="02020503050405020304" pitchFamily="18" charset="0"/>
                            </a:rPr>
                            <a:t>ROC AUC</a:t>
                          </a:r>
                          <a:endParaRPr lang="en-US" dirty="0">
                            <a:latin typeface="Sanskrit Text" panose="02020503050405020304" pitchFamily="18" charset="0"/>
                            <a:cs typeface="Sanskrit Text" panose="020205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anskrit Text" panose="02020503050405020304" pitchFamily="18" charset="0"/>
                              <a:cs typeface="Sanskrit Text" panose="02020503050405020304" pitchFamily="18" charset="0"/>
                            </a:rPr>
                            <a:t>0.69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anskrit Text" panose="02020503050405020304" pitchFamily="18" charset="0"/>
                              <a:cs typeface="Sanskrit Text" panose="02020503050405020304" pitchFamily="18" charset="0"/>
                            </a:rPr>
                            <a:t>0.69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anskrit Text" panose="02020503050405020304" pitchFamily="18" charset="0"/>
                              <a:cs typeface="Sanskrit Text" panose="02020503050405020304" pitchFamily="18" charset="0"/>
                            </a:rPr>
                            <a:t>0.68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Sanskrit Text" panose="02020503050405020304" pitchFamily="18" charset="0"/>
                              <a:cs typeface="Sanskrit Text" panose="02020503050405020304" pitchFamily="18" charset="0"/>
                            </a:rPr>
                            <a:t>In progress</a:t>
                          </a:r>
                        </a:p>
                        <a:p>
                          <a:pPr algn="ctr"/>
                          <a:endParaRPr lang="en-US" dirty="0">
                            <a:latin typeface="Sanskrit Text" panose="02020503050405020304" pitchFamily="18" charset="0"/>
                            <a:cs typeface="Sanskrit Text" panose="020205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633920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Sanskrit Text" panose="02020503050405020304" pitchFamily="18" charset="0"/>
                            <a:cs typeface="Sanskrit Text" panose="02020503050405020304" pitchFamily="18" charset="0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Sanskrit Text" panose="02020503050405020304" pitchFamily="18" charset="0"/>
                            <a:cs typeface="Sanskrit Text" panose="02020503050405020304" pitchFamily="18" charset="0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Sanskrit Text" panose="02020503050405020304" pitchFamily="18" charset="0"/>
                            <a:cs typeface="Sanskrit Text" panose="02020503050405020304" pitchFamily="18" charset="0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Sanskrit Text" panose="02020503050405020304" pitchFamily="18" charset="0"/>
                            <a:cs typeface="Sanskrit Text" panose="02020503050405020304" pitchFamily="18" charset="0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Sanskrit Text" panose="02020503050405020304" pitchFamily="18" charset="0"/>
                            <a:cs typeface="Sanskrit Text" panose="02020503050405020304" pitchFamily="18" charset="0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745172"/>
                      </a:ext>
                    </a:extLst>
                  </a:tr>
                  <a:tr h="55166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cs typeface="Sanskrit Text" panose="020205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Sanskrit Text" panose="020205030504050203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Sanskrit Text" panose="020205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latin typeface="Sanskrit Text" panose="02020503050405020304" pitchFamily="18" charset="0"/>
                            <a:cs typeface="Sanskrit Text" panose="020205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anskrit Text" panose="02020503050405020304" pitchFamily="18" charset="0"/>
                              <a:cs typeface="Sanskrit Text" panose="02020503050405020304" pitchFamily="18" charset="0"/>
                            </a:rPr>
                            <a:t>-39.9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anskrit Text" panose="02020503050405020304" pitchFamily="18" charset="0"/>
                              <a:cs typeface="Sanskrit Text" panose="02020503050405020304" pitchFamily="18" charset="0"/>
                            </a:rPr>
                            <a:t>-.002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anskrit Text" panose="02020503050405020304" pitchFamily="18" charset="0"/>
                              <a:cs typeface="Sanskrit Text" panose="02020503050405020304" pitchFamily="18" charset="0"/>
                            </a:rPr>
                            <a:t>0.002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Sanskrit Text" panose="02020503050405020304" pitchFamily="18" charset="0"/>
                              <a:cs typeface="Sanskrit Text" panose="02020503050405020304" pitchFamily="18" charset="0"/>
                            </a:rPr>
                            <a:t>In progress</a:t>
                          </a:r>
                        </a:p>
                        <a:p>
                          <a:pPr algn="ctr"/>
                          <a:endParaRPr lang="en-US" dirty="0">
                            <a:latin typeface="Sanskrit Text" panose="02020503050405020304" pitchFamily="18" charset="0"/>
                            <a:cs typeface="Sanskrit Text" panose="020205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6693871"/>
                      </a:ext>
                    </a:extLst>
                  </a:tr>
                  <a:tr h="5516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anskrit Text" panose="02020503050405020304" pitchFamily="18" charset="0"/>
                              <a:cs typeface="Sanskrit Text" panose="02020503050405020304" pitchFamily="18" charset="0"/>
                            </a:rPr>
                            <a:t>MAE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anskrit Text" panose="02020503050405020304" pitchFamily="18" charset="0"/>
                              <a:cs typeface="Sanskrit Text" panose="02020503050405020304" pitchFamily="18" charset="0"/>
                            </a:rPr>
                            <a:t>8.8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anskrit Text" panose="02020503050405020304" pitchFamily="18" charset="0"/>
                              <a:cs typeface="Sanskrit Text" panose="02020503050405020304" pitchFamily="18" charset="0"/>
                            </a:rPr>
                            <a:t>1.48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anskrit Text" panose="02020503050405020304" pitchFamily="18" charset="0"/>
                              <a:cs typeface="Sanskrit Text" panose="02020503050405020304" pitchFamily="18" charset="0"/>
                            </a:rPr>
                            <a:t>1.61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Sanskrit Text" panose="02020503050405020304" pitchFamily="18" charset="0"/>
                              <a:cs typeface="Sanskrit Text" panose="02020503050405020304" pitchFamily="18" charset="0"/>
                            </a:rPr>
                            <a:t>In progress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4313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869D6A69-0C68-CC41-9CB7-7CF1B9B5A1F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02719662"/>
                  </p:ext>
                </p:extLst>
              </p:nvPr>
            </p:nvGraphicFramePr>
            <p:xfrm>
              <a:off x="838200" y="1928812"/>
              <a:ext cx="10515600" cy="39379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03120">
                      <a:extLst>
                        <a:ext uri="{9D8B030D-6E8A-4147-A177-3AD203B41FA5}">
                          <a16:colId xmlns:a16="http://schemas.microsoft.com/office/drawing/2014/main" val="228067030"/>
                        </a:ext>
                      </a:extLst>
                    </a:gridCol>
                    <a:gridCol w="1662211">
                      <a:extLst>
                        <a:ext uri="{9D8B030D-6E8A-4147-A177-3AD203B41FA5}">
                          <a16:colId xmlns:a16="http://schemas.microsoft.com/office/drawing/2014/main" val="615966615"/>
                        </a:ext>
                      </a:extLst>
                    </a:gridCol>
                    <a:gridCol w="2196662">
                      <a:extLst>
                        <a:ext uri="{9D8B030D-6E8A-4147-A177-3AD203B41FA5}">
                          <a16:colId xmlns:a16="http://schemas.microsoft.com/office/drawing/2014/main" val="3115467481"/>
                        </a:ext>
                      </a:extLst>
                    </a:gridCol>
                    <a:gridCol w="2270235">
                      <a:extLst>
                        <a:ext uri="{9D8B030D-6E8A-4147-A177-3AD203B41FA5}">
                          <a16:colId xmlns:a16="http://schemas.microsoft.com/office/drawing/2014/main" val="904531307"/>
                        </a:ext>
                      </a:extLst>
                    </a:gridCol>
                    <a:gridCol w="2283372">
                      <a:extLst>
                        <a:ext uri="{9D8B030D-6E8A-4147-A177-3AD203B41FA5}">
                          <a16:colId xmlns:a16="http://schemas.microsoft.com/office/drawing/2014/main" val="2468936438"/>
                        </a:ext>
                      </a:extLst>
                    </a:gridCol>
                  </a:tblGrid>
                  <a:tr h="118872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Sanskrit Text" panose="02020503050405020304" pitchFamily="18" charset="0"/>
                            <a:cs typeface="Sanskrit Text" panose="020205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anskrit Text" panose="02020503050405020304" pitchFamily="18" charset="0"/>
                              <a:cs typeface="Sanskrit Text" panose="02020503050405020304" pitchFamily="18" charset="0"/>
                            </a:rPr>
                            <a:t>Base Model: XGBoost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Sanskrit Text" panose="02020503050405020304" pitchFamily="18" charset="0"/>
                              <a:cs typeface="Sanskrit Text" panose="02020503050405020304" pitchFamily="18" charset="0"/>
                            </a:rPr>
                            <a:t>Undersampling, Hyperparameter Tuning</a:t>
                          </a:r>
                        </a:p>
                        <a:p>
                          <a:pPr algn="ctr"/>
                          <a:endParaRPr lang="en-US" dirty="0">
                            <a:latin typeface="Sanskrit Text" panose="02020503050405020304" pitchFamily="18" charset="0"/>
                            <a:cs typeface="Sanskrit Text" panose="020205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anskrit Text" panose="02020503050405020304" pitchFamily="18" charset="0"/>
                              <a:cs typeface="Sanskrit Text" panose="02020503050405020304" pitchFamily="18" charset="0"/>
                            </a:rPr>
                            <a:t>Feature Selection (top 300 feature importance scores)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anskrit Text" panose="02020503050405020304" pitchFamily="18" charset="0"/>
                              <a:cs typeface="Sanskrit Text" panose="02020503050405020304" pitchFamily="18" charset="0"/>
                            </a:rPr>
                            <a:t>Feature Engineering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5560846"/>
                      </a:ext>
                    </a:extLst>
                  </a:tr>
                  <a:tr h="5516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anskrit Text" panose="02020503050405020304" pitchFamily="18" charset="0"/>
                              <a:cs typeface="Sanskrit Text" panose="02020503050405020304" pitchFamily="18" charset="0"/>
                            </a:rPr>
                            <a:t>Recall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anskrit Text" panose="02020503050405020304" pitchFamily="18" charset="0"/>
                              <a:cs typeface="Sanskrit Text" panose="02020503050405020304" pitchFamily="18" charset="0"/>
                            </a:rPr>
                            <a:t>0.02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anskrit Text" panose="02020503050405020304" pitchFamily="18" charset="0"/>
                              <a:cs typeface="Sanskrit Text" panose="02020503050405020304" pitchFamily="18" charset="0"/>
                            </a:rPr>
                            <a:t>0.82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anskrit Text" panose="02020503050405020304" pitchFamily="18" charset="0"/>
                              <a:cs typeface="Sanskrit Text" panose="02020503050405020304" pitchFamily="18" charset="0"/>
                            </a:rPr>
                            <a:t>0.85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anskrit Text" panose="02020503050405020304" pitchFamily="18" charset="0"/>
                              <a:cs typeface="Sanskrit Text" panose="02020503050405020304" pitchFamily="18" charset="0"/>
                            </a:rPr>
                            <a:t>In progress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0540975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latin typeface="Sanskrit Text" panose="02020503050405020304" pitchFamily="18" charset="0"/>
                              <a:cs typeface="Sanskrit Text" panose="02020503050405020304" pitchFamily="18" charset="0"/>
                            </a:rPr>
                            <a:t>ROC AUC</a:t>
                          </a:r>
                          <a:endParaRPr lang="en-US" dirty="0">
                            <a:latin typeface="Sanskrit Text" panose="02020503050405020304" pitchFamily="18" charset="0"/>
                            <a:cs typeface="Sanskrit Text" panose="020205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anskrit Text" panose="02020503050405020304" pitchFamily="18" charset="0"/>
                              <a:cs typeface="Sanskrit Text" panose="02020503050405020304" pitchFamily="18" charset="0"/>
                            </a:rPr>
                            <a:t>0.69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anskrit Text" panose="02020503050405020304" pitchFamily="18" charset="0"/>
                              <a:cs typeface="Sanskrit Text" panose="02020503050405020304" pitchFamily="18" charset="0"/>
                            </a:rPr>
                            <a:t>0.69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anskrit Text" panose="02020503050405020304" pitchFamily="18" charset="0"/>
                              <a:cs typeface="Sanskrit Text" panose="02020503050405020304" pitchFamily="18" charset="0"/>
                            </a:rPr>
                            <a:t>0.68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Sanskrit Text" panose="02020503050405020304" pitchFamily="18" charset="0"/>
                              <a:cs typeface="Sanskrit Text" panose="02020503050405020304" pitchFamily="18" charset="0"/>
                            </a:rPr>
                            <a:t>In progress</a:t>
                          </a:r>
                        </a:p>
                        <a:p>
                          <a:pPr algn="ctr"/>
                          <a:endParaRPr lang="en-US" dirty="0">
                            <a:latin typeface="Sanskrit Text" panose="02020503050405020304" pitchFamily="18" charset="0"/>
                            <a:cs typeface="Sanskrit Text" panose="020205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63392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Sanskrit Text" panose="02020503050405020304" pitchFamily="18" charset="0"/>
                            <a:cs typeface="Sanskrit Text" panose="02020503050405020304" pitchFamily="18" charset="0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Sanskrit Text" panose="02020503050405020304" pitchFamily="18" charset="0"/>
                            <a:cs typeface="Sanskrit Text" panose="02020503050405020304" pitchFamily="18" charset="0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Sanskrit Text" panose="02020503050405020304" pitchFamily="18" charset="0"/>
                            <a:cs typeface="Sanskrit Text" panose="02020503050405020304" pitchFamily="18" charset="0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Sanskrit Text" panose="02020503050405020304" pitchFamily="18" charset="0"/>
                            <a:cs typeface="Sanskrit Text" panose="02020503050405020304" pitchFamily="18" charset="0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Sanskrit Text" panose="02020503050405020304" pitchFamily="18" charset="0"/>
                            <a:cs typeface="Sanskrit Text" panose="02020503050405020304" pitchFamily="18" charset="0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74517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2" t="-438000" r="-400602" b="-9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anskrit Text" panose="02020503050405020304" pitchFamily="18" charset="0"/>
                              <a:cs typeface="Sanskrit Text" panose="02020503050405020304" pitchFamily="18" charset="0"/>
                            </a:rPr>
                            <a:t>-39.9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anskrit Text" panose="02020503050405020304" pitchFamily="18" charset="0"/>
                              <a:cs typeface="Sanskrit Text" panose="02020503050405020304" pitchFamily="18" charset="0"/>
                            </a:rPr>
                            <a:t>-.002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anskrit Text" panose="02020503050405020304" pitchFamily="18" charset="0"/>
                              <a:cs typeface="Sanskrit Text" panose="02020503050405020304" pitchFamily="18" charset="0"/>
                            </a:rPr>
                            <a:t>0.002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Sanskrit Text" panose="02020503050405020304" pitchFamily="18" charset="0"/>
                              <a:cs typeface="Sanskrit Text" panose="02020503050405020304" pitchFamily="18" charset="0"/>
                            </a:rPr>
                            <a:t>In progress</a:t>
                          </a:r>
                        </a:p>
                        <a:p>
                          <a:pPr algn="ctr"/>
                          <a:endParaRPr lang="en-US" dirty="0">
                            <a:latin typeface="Sanskrit Text" panose="02020503050405020304" pitchFamily="18" charset="0"/>
                            <a:cs typeface="Sanskrit Text" panose="020205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6693871"/>
                      </a:ext>
                    </a:extLst>
                  </a:tr>
                  <a:tr h="5516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anskrit Text" panose="02020503050405020304" pitchFamily="18" charset="0"/>
                              <a:cs typeface="Sanskrit Text" panose="02020503050405020304" pitchFamily="18" charset="0"/>
                            </a:rPr>
                            <a:t>MAE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anskrit Text" panose="02020503050405020304" pitchFamily="18" charset="0"/>
                              <a:cs typeface="Sanskrit Text" panose="02020503050405020304" pitchFamily="18" charset="0"/>
                            </a:rPr>
                            <a:t>8.8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anskrit Text" panose="02020503050405020304" pitchFamily="18" charset="0"/>
                              <a:cs typeface="Sanskrit Text" panose="02020503050405020304" pitchFamily="18" charset="0"/>
                            </a:rPr>
                            <a:t>1.48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anskrit Text" panose="02020503050405020304" pitchFamily="18" charset="0"/>
                              <a:cs typeface="Sanskrit Text" panose="02020503050405020304" pitchFamily="18" charset="0"/>
                            </a:rPr>
                            <a:t>1.61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Sanskrit Text" panose="02020503050405020304" pitchFamily="18" charset="0"/>
                              <a:cs typeface="Sanskrit Text" panose="02020503050405020304" pitchFamily="18" charset="0"/>
                            </a:rPr>
                            <a:t>In progress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4313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96548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79B75-4C5E-C644-91E9-F6139C54B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Results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B84E46-8D55-834E-A754-6A1A5F757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Predicted # of risky loans: 13,067</a:t>
            </a:r>
          </a:p>
          <a:p>
            <a:pPr lvl="1"/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ADD % of portfolio</a:t>
            </a:r>
          </a:p>
          <a:p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Predicted average portfolio loan loss: 1%</a:t>
            </a:r>
          </a:p>
          <a:p>
            <a:pPr lvl="1"/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Compare to actual portfolio loan loss</a:t>
            </a:r>
          </a:p>
          <a:p>
            <a:pPr lvl="1"/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Seems low…</a:t>
            </a:r>
          </a:p>
          <a:p>
            <a:pPr lvl="1"/>
            <a:endParaRPr lang="en-US" dirty="0">
              <a:latin typeface="Sanskrit Text" panose="02020503050405020304" pitchFamily="18" charset="0"/>
              <a:cs typeface="Sanskrit Text" panose="020205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092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79B75-4C5E-C644-91E9-F6139C54B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Results (residual plots) REMOVE SLIDE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ADE6DB2-F4F3-8D42-8F21-17C8952D5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346" y="2876350"/>
            <a:ext cx="5318013" cy="339658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6DC4472-963A-8F46-80AD-8A78A52E4B8A}"/>
              </a:ext>
            </a:extLst>
          </p:cNvPr>
          <p:cNvSpPr txBox="1"/>
          <p:nvPr/>
        </p:nvSpPr>
        <p:spPr>
          <a:xfrm>
            <a:off x="1962469" y="2464969"/>
            <a:ext cx="2301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Base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1A949B-E468-6A41-8C7A-0C5FED7959EA}"/>
              </a:ext>
            </a:extLst>
          </p:cNvPr>
          <p:cNvSpPr txBox="1"/>
          <p:nvPr/>
        </p:nvSpPr>
        <p:spPr>
          <a:xfrm>
            <a:off x="7669727" y="2464969"/>
            <a:ext cx="2914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Optimal Model (so far </a:t>
            </a:r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  <a:sym typeface="Wingdings" pitchFamily="2" charset="2"/>
              </a:rPr>
              <a:t></a:t>
            </a:r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)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0D14A61A-2EBD-B748-ABE0-A8C78C4FB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284" y="2876350"/>
            <a:ext cx="5188434" cy="352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365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D074E-3852-5746-A04F-0482AE646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Banks are the end-user (move to beginning)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5778D-7C59-B842-8E43-F5011DAA3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650092"/>
          </a:xfrm>
        </p:spPr>
        <p:txBody>
          <a:bodyPr>
            <a:normAutofit/>
          </a:bodyPr>
          <a:lstStyle/>
          <a:p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A list of potential risky loans and loan loss amount</a:t>
            </a:r>
          </a:p>
          <a:p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Extremely useful for banks:</a:t>
            </a:r>
          </a:p>
          <a:p>
            <a:pPr lvl="1"/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Loans are the largest portion of any bank’s business</a:t>
            </a:r>
          </a:p>
          <a:p>
            <a:pPr lvl="1"/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Preventive measures</a:t>
            </a:r>
          </a:p>
          <a:p>
            <a:pPr lvl="1"/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Capital reserves requirements</a:t>
            </a:r>
          </a:p>
          <a:p>
            <a:pPr lvl="1"/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Increase profits</a:t>
            </a:r>
          </a:p>
          <a:p>
            <a:pPr lvl="1"/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Decrease risks</a:t>
            </a:r>
          </a:p>
          <a:p>
            <a:pPr lvl="1"/>
            <a:endParaRPr lang="en-US" dirty="0">
              <a:latin typeface="Sanskrit Text" panose="02020503050405020304" pitchFamily="18" charset="0"/>
              <a:cs typeface="Sanskrit Text" panose="02020503050405020304" pitchFamily="18" charset="0"/>
            </a:endParaRPr>
          </a:p>
          <a:p>
            <a:pPr lvl="1"/>
            <a:endParaRPr lang="en-US" dirty="0">
              <a:latin typeface="Sanskrit Text" panose="02020503050405020304" pitchFamily="18" charset="0"/>
              <a:cs typeface="Sanskrit Text" panose="020205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666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9EB82-8B22-264A-B3C9-564083CCB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54D86-4BAF-7447-8F43-45C8DDFAB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Improve models via feature engineering</a:t>
            </a:r>
          </a:p>
          <a:p>
            <a:pPr lvl="1"/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Linear model’s R-squared is concerning</a:t>
            </a:r>
          </a:p>
          <a:p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Create </a:t>
            </a:r>
            <a:r>
              <a:rPr lang="en-US" dirty="0" err="1">
                <a:latin typeface="Sanskrit Text" panose="02020503050405020304" pitchFamily="18" charset="0"/>
                <a:cs typeface="Sanskrit Text" panose="02020503050405020304" pitchFamily="18" charset="0"/>
              </a:rPr>
              <a:t>streamlit</a:t>
            </a:r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 app containing process and results</a:t>
            </a:r>
          </a:p>
          <a:p>
            <a:pPr lvl="1"/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If time permits…</a:t>
            </a:r>
          </a:p>
          <a:p>
            <a:endParaRPr lang="en-US" dirty="0">
              <a:latin typeface="Sanskrit Text" panose="02020503050405020304" pitchFamily="18" charset="0"/>
              <a:cs typeface="Sanskrit Text" panose="020205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634392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1320</TotalTime>
  <Words>343</Words>
  <Application>Microsoft Macintosh PowerPoint</Application>
  <PresentationFormat>Widescreen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Cambria Math</vt:lpstr>
      <vt:lpstr>Modern Love</vt:lpstr>
      <vt:lpstr>Sanskrit Text</vt:lpstr>
      <vt:lpstr>The Hand</vt:lpstr>
      <vt:lpstr>SketchyVTI</vt:lpstr>
      <vt:lpstr>Loan Portfolio Risk using Machine Learning</vt:lpstr>
      <vt:lpstr>Can I predict the total loan loss of a bank’s loan portfolio? (create diagram slide)</vt:lpstr>
      <vt:lpstr>Data (include dist of losses)</vt:lpstr>
      <vt:lpstr>Methodology (visualize)</vt:lpstr>
      <vt:lpstr>Results (visualize better)</vt:lpstr>
      <vt:lpstr>Results</vt:lpstr>
      <vt:lpstr>Results (residual plots) REMOVE SLIDE</vt:lpstr>
      <vt:lpstr>Banks are the end-user (move to beginning)</vt:lpstr>
      <vt:lpstr>Next Steps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Marcos Dominguez</dc:creator>
  <cp:lastModifiedBy>Marcos Dominguez</cp:lastModifiedBy>
  <cp:revision>103</cp:revision>
  <dcterms:created xsi:type="dcterms:W3CDTF">2020-11-30T19:33:21Z</dcterms:created>
  <dcterms:modified xsi:type="dcterms:W3CDTF">2020-12-05T16:33:51Z</dcterms:modified>
</cp:coreProperties>
</file>