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92" r:id="rId3"/>
    <p:sldId id="286" r:id="rId4"/>
    <p:sldId id="291" r:id="rId5"/>
    <p:sldId id="287" r:id="rId6"/>
    <p:sldId id="288" r:id="rId7"/>
    <p:sldId id="294" r:id="rId8"/>
    <p:sldId id="293" r:id="rId9"/>
    <p:sldId id="26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C48E3-7567-B94B-9019-BF6912A31FE8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8494-D181-ED42-B065-9EC1B423A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7373-F4A8-C748-8246-C405E5ACB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t">
            <a:noAutofit/>
          </a:bodyPr>
          <a:lstStyle/>
          <a:p>
            <a:r>
              <a:rPr lang="en-US" sz="4800" dirty="0">
                <a:latin typeface="Sanskrit Text" panose="020B0604020202020204" pitchFamily="34" charset="0"/>
                <a:cs typeface="Sanskrit Text" panose="020B0604020202020204" pitchFamily="34" charset="0"/>
              </a:rPr>
              <a:t>Loan Portfolio Risk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EEF2-4B35-D54F-9662-6441CB98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By Marcos Dominguez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B769E5-0392-414D-9960-A3DEC270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9" r="204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53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AF8-ABF4-754C-98A2-31DDAF2A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03F9-1002-3D4C-A4B9-C7E646F6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888990"/>
          </a:xfrm>
        </p:spPr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Open source tools:</a:t>
            </a:r>
          </a:p>
        </p:txBody>
      </p:sp>
      <p:pic>
        <p:nvPicPr>
          <p:cNvPr id="4" name="Picture 2" descr="Courses - 0 TO 100 ACADEMY">
            <a:extLst>
              <a:ext uri="{FF2B5EF4-FFF2-40B4-BE49-F238E27FC236}">
                <a16:creationId xmlns:a16="http://schemas.microsoft.com/office/drawing/2014/main" id="{DC051F4D-EDF2-BA42-94F8-A3D6D93B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44" y="3163658"/>
            <a:ext cx="829649" cy="7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ikit-learn Statistics on Twitter followers | Socialbakers">
            <a:extLst>
              <a:ext uri="{FF2B5EF4-FFF2-40B4-BE49-F238E27FC236}">
                <a16:creationId xmlns:a16="http://schemas.microsoft.com/office/drawing/2014/main" id="{AB695731-7B17-E14F-93AB-BFBCE6B0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98" y="3163471"/>
            <a:ext cx="778748" cy="7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nnouncing the release of seaborn 0.11 | by Michael Waskom | Medium">
            <a:extLst>
              <a:ext uri="{FF2B5EF4-FFF2-40B4-BE49-F238E27FC236}">
                <a16:creationId xmlns:a16="http://schemas.microsoft.com/office/drawing/2014/main" id="{AFD331C5-AA89-8D49-AECF-56EEDD51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65" y="2640148"/>
            <a:ext cx="1480863" cy="4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A26C8647-AC93-204C-8F71-22653AE6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21" y="3374008"/>
            <a:ext cx="1562784" cy="46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Learn Pandas: A Complete Introduction for Beginners | Iqra Blogger %">
            <a:extLst>
              <a:ext uri="{FF2B5EF4-FFF2-40B4-BE49-F238E27FC236}">
                <a16:creationId xmlns:a16="http://schemas.microsoft.com/office/drawing/2014/main" id="{07F4F9A2-9DD7-1641-9E3B-BDA5E0AF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1" y="2592609"/>
            <a:ext cx="1365989" cy="4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Google cloud - Free social media icons">
            <a:extLst>
              <a:ext uri="{FF2B5EF4-FFF2-40B4-BE49-F238E27FC236}">
                <a16:creationId xmlns:a16="http://schemas.microsoft.com/office/drawing/2014/main" id="{B0A8A23D-F253-7349-B74F-2201497A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1" y="3284621"/>
            <a:ext cx="536448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EFF84C-6951-F544-AD34-8ED3CCDB319B}"/>
              </a:ext>
            </a:extLst>
          </p:cNvPr>
          <p:cNvSpPr txBox="1"/>
          <p:nvPr/>
        </p:nvSpPr>
        <p:spPr>
          <a:xfrm>
            <a:off x="1056256" y="4229773"/>
            <a:ext cx="102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anskrit Text" panose="02020503050405020304" pitchFamily="18" charset="0"/>
                <a:cs typeface="Sanskrit Text" panose="02020503050405020304" pitchFamily="18" charset="0"/>
              </a:rPr>
              <a:t>Questions?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anskrit Text" panose="02020503050405020304" pitchFamily="18" charset="0"/>
                <a:cs typeface="Sanskrit Text" panose="02020503050405020304" pitchFamily="18" charset="0"/>
              </a:rPr>
              <a:t>Contact me at </a:t>
            </a:r>
            <a:r>
              <a:rPr lang="en-US" sz="2800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md.ghsd@gmail.com</a:t>
            </a:r>
            <a:endParaRPr lang="en-US" sz="2800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74E-3852-5746-A04F-0482AE6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Banks are the end-user (move to beginning)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78D-7C59-B842-8E43-F5011DAA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0092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A list of potential risky loans and loan loss amount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Extremely useful for banks: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Loans are the largest portion of any bank’s business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Preventive measures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Capital reserves requirements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Increase profits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Decrease risks</a:t>
            </a: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AA2D-E359-7247-95D1-FC4E32A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Sanskrit Text" panose="02020503050405020304" pitchFamily="18" charset="0"/>
                <a:cs typeface="Sanskrit Text" panose="02020503050405020304" pitchFamily="18" charset="0"/>
              </a:rPr>
              <a:t>Can I predict the total loan loss of a bank’s loan portfolio? (create diagram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57CC-FCCE-A444-A3C2-D2B86DD9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Objective: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which loans in a portfolio are “risky”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Classification problem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Focus on recall to capture all risky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loan loss amount (in % of loan) using linear regression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e.g.: 15% loan loss means 85% was paid back</a:t>
            </a:r>
          </a:p>
          <a:p>
            <a:pPr lvl="2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Linear regression problem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Establish audience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52655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AA2D-E359-7247-95D1-FC4E32A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 (include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dist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of losses)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57CC-FCCE-A444-A3C2-D2B86DD9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213811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Portfolio of ~100,000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Features: 771 numerical, anonymized columns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Target: loan loss, from 0 to 100%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Distribution of loan loss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Highly imbalanced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B72D7A-3760-7044-AA71-8BB64320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610" y="3429000"/>
            <a:ext cx="5121556" cy="31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074E-3852-5746-A04F-0482AE6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Methodology (visualize)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778D-7C59-B842-8E43-F5011DAA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0092"/>
          </a:xfrm>
        </p:spPr>
        <p:txBody>
          <a:bodyPr>
            <a:normAutofit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EDA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Data cleaning,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NaN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values,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dtypes</a:t>
            </a:r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Model Selection: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Over/Undersampling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Hyperparameter tuning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Feature Selection/Engineering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Prediction Pipeline: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Separate good loans from “risky” loans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 loan loss percentage of “risky” loans</a:t>
            </a: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4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 (visualize better)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69D6A69-0C68-CC41-9CB7-7CF1B9B5A1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719662"/>
                  </p:ext>
                </p:extLst>
              </p:nvPr>
            </p:nvGraphicFramePr>
            <p:xfrm>
              <a:off x="838200" y="1928812"/>
              <a:ext cx="10515600" cy="39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067030"/>
                        </a:ext>
                      </a:extLst>
                    </a:gridCol>
                    <a:gridCol w="1662211">
                      <a:extLst>
                        <a:ext uri="{9D8B030D-6E8A-4147-A177-3AD203B41FA5}">
                          <a16:colId xmlns:a16="http://schemas.microsoft.com/office/drawing/2014/main" val="615966615"/>
                        </a:ext>
                      </a:extLst>
                    </a:gridCol>
                    <a:gridCol w="2196662">
                      <a:extLst>
                        <a:ext uri="{9D8B030D-6E8A-4147-A177-3AD203B41FA5}">
                          <a16:colId xmlns:a16="http://schemas.microsoft.com/office/drawing/2014/main" val="3115467481"/>
                        </a:ext>
                      </a:extLst>
                    </a:gridCol>
                    <a:gridCol w="2270235">
                      <a:extLst>
                        <a:ext uri="{9D8B030D-6E8A-4147-A177-3AD203B41FA5}">
                          <a16:colId xmlns:a16="http://schemas.microsoft.com/office/drawing/2014/main" val="904531307"/>
                        </a:ext>
                      </a:extLst>
                    </a:gridCol>
                    <a:gridCol w="2283372">
                      <a:extLst>
                        <a:ext uri="{9D8B030D-6E8A-4147-A177-3AD203B41FA5}">
                          <a16:colId xmlns:a16="http://schemas.microsoft.com/office/drawing/2014/main" val="24689364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Base Model: XGBoost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Undersampling, Hyperparameter Tuning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Selection (top 300 feature importance scores)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Engineering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60846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409758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ROC AUC</a:t>
                          </a:r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3392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45172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anskrit Text" panose="020205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anskrit Text" panose="020205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anskrit Text" panose="020205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-39.9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693871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313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69D6A69-0C68-CC41-9CB7-7CF1B9B5A1F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719662"/>
                  </p:ext>
                </p:extLst>
              </p:nvPr>
            </p:nvGraphicFramePr>
            <p:xfrm>
              <a:off x="838200" y="1928812"/>
              <a:ext cx="10515600" cy="39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067030"/>
                        </a:ext>
                      </a:extLst>
                    </a:gridCol>
                    <a:gridCol w="1662211">
                      <a:extLst>
                        <a:ext uri="{9D8B030D-6E8A-4147-A177-3AD203B41FA5}">
                          <a16:colId xmlns:a16="http://schemas.microsoft.com/office/drawing/2014/main" val="615966615"/>
                        </a:ext>
                      </a:extLst>
                    </a:gridCol>
                    <a:gridCol w="2196662">
                      <a:extLst>
                        <a:ext uri="{9D8B030D-6E8A-4147-A177-3AD203B41FA5}">
                          <a16:colId xmlns:a16="http://schemas.microsoft.com/office/drawing/2014/main" val="3115467481"/>
                        </a:ext>
                      </a:extLst>
                    </a:gridCol>
                    <a:gridCol w="2270235">
                      <a:extLst>
                        <a:ext uri="{9D8B030D-6E8A-4147-A177-3AD203B41FA5}">
                          <a16:colId xmlns:a16="http://schemas.microsoft.com/office/drawing/2014/main" val="904531307"/>
                        </a:ext>
                      </a:extLst>
                    </a:gridCol>
                    <a:gridCol w="2283372">
                      <a:extLst>
                        <a:ext uri="{9D8B030D-6E8A-4147-A177-3AD203B41FA5}">
                          <a16:colId xmlns:a16="http://schemas.microsoft.com/office/drawing/2014/main" val="2468936438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Base Model: XGBoost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Undersampling, Hyperparameter Tuning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Selection (top 300 feature importance scores)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Feature Engineering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5560846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4097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ROC AUC</a:t>
                          </a:r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3392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451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" t="-438000" r="-400602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-39.9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-.002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  <a:p>
                          <a:pPr algn="ctr"/>
                          <a:endParaRPr lang="en-US" dirty="0">
                            <a:latin typeface="Sanskrit Text" panose="02020503050405020304" pitchFamily="18" charset="0"/>
                            <a:cs typeface="Sanskrit Text" panose="020205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693871"/>
                      </a:ext>
                    </a:extLst>
                  </a:tr>
                  <a:tr h="551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1.61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Sanskrit Text" panose="02020503050405020304" pitchFamily="18" charset="0"/>
                              <a:cs typeface="Sanskrit Text" panose="02020503050405020304" pitchFamily="18" charset="0"/>
                            </a:rPr>
                            <a:t>In progress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313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5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B84E46-8D55-834E-A754-6A1A5F75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Predicted # of risky loans: 13,067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ADD % of portfolio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Predicted average portfolio loan loss: 1%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Compare to actual portfolio loan loss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Seems low…</a:t>
            </a:r>
          </a:p>
          <a:p>
            <a:pPr lvl="1"/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9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B75-4C5E-C644-91E9-F6139C5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Results (residual plots) REMOVE SLIDE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DE6DB2-F4F3-8D42-8F21-17C8952D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6" y="2876350"/>
            <a:ext cx="5318013" cy="33965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C4472-963A-8F46-80AD-8A78A52E4B8A}"/>
              </a:ext>
            </a:extLst>
          </p:cNvPr>
          <p:cNvSpPr txBox="1"/>
          <p:nvPr/>
        </p:nvSpPr>
        <p:spPr>
          <a:xfrm>
            <a:off x="1962469" y="2464969"/>
            <a:ext cx="23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Base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A949B-E468-6A41-8C7A-0C5FED7959EA}"/>
              </a:ext>
            </a:extLst>
          </p:cNvPr>
          <p:cNvSpPr txBox="1"/>
          <p:nvPr/>
        </p:nvSpPr>
        <p:spPr>
          <a:xfrm>
            <a:off x="7669727" y="2464969"/>
            <a:ext cx="29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Optimal Model (so far 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  <a:sym typeface="Wingdings" pitchFamily="2" charset="2"/>
              </a:rPr>
              <a:t>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D14A61A-2EBD-B748-ABE0-A8C78C4F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84" y="2876350"/>
            <a:ext cx="5188434" cy="35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6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EB82-8B22-264A-B3C9-564083C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4D86-4BAF-7447-8F43-45C8DDFA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Improve models via feature engineering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Linear model’s R-squared is concerning</a:t>
            </a:r>
          </a:p>
          <a:p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Create </a:t>
            </a:r>
            <a:r>
              <a:rPr lang="en-US" dirty="0" err="1">
                <a:latin typeface="Sanskrit Text" panose="02020503050405020304" pitchFamily="18" charset="0"/>
                <a:cs typeface="Sanskrit Text" panose="02020503050405020304" pitchFamily="18" charset="0"/>
              </a:rPr>
              <a:t>streamlit</a:t>
            </a:r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 app containing process and results</a:t>
            </a:r>
          </a:p>
          <a:p>
            <a:pPr lvl="1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If time permits…</a:t>
            </a:r>
          </a:p>
          <a:p>
            <a:endParaRPr lang="en-US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343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343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Modern Love</vt:lpstr>
      <vt:lpstr>Sanskrit Text</vt:lpstr>
      <vt:lpstr>The Hand</vt:lpstr>
      <vt:lpstr>SketchyVTI</vt:lpstr>
      <vt:lpstr>Loan Portfolio Risk using Machine Learning</vt:lpstr>
      <vt:lpstr>Banks are the end-user (move to beginning)</vt:lpstr>
      <vt:lpstr>Can I predict the total loan loss of a bank’s loan portfolio? (create diagram slide)</vt:lpstr>
      <vt:lpstr>Data (include dist of losses)</vt:lpstr>
      <vt:lpstr>Methodology (visualize)</vt:lpstr>
      <vt:lpstr>Results (visualize better)</vt:lpstr>
      <vt:lpstr>Results</vt:lpstr>
      <vt:lpstr>Results (residual plots) REMOVE SLIDE</vt:lpstr>
      <vt:lpstr>Next Steps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Dominguez</dc:creator>
  <cp:lastModifiedBy>Marcos Dominguez</cp:lastModifiedBy>
  <cp:revision>105</cp:revision>
  <dcterms:created xsi:type="dcterms:W3CDTF">2020-11-30T19:33:21Z</dcterms:created>
  <dcterms:modified xsi:type="dcterms:W3CDTF">2020-12-07T03:36:56Z</dcterms:modified>
</cp:coreProperties>
</file>