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60" r:id="rId3"/>
    <p:sldId id="311" r:id="rId4"/>
    <p:sldId id="309" r:id="rId5"/>
    <p:sldId id="312" r:id="rId6"/>
    <p:sldId id="306" r:id="rId7"/>
    <p:sldId id="314" r:id="rId8"/>
    <p:sldId id="307" r:id="rId9"/>
    <p:sldId id="316" r:id="rId10"/>
    <p:sldId id="308" r:id="rId11"/>
    <p:sldId id="317" r:id="rId12"/>
    <p:sldId id="320" r:id="rId13"/>
    <p:sldId id="318" r:id="rId14"/>
    <p:sldId id="310" r:id="rId15"/>
    <p:sldId id="319" r:id="rId16"/>
    <p:sldId id="262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Darker Grotesque Medium" pitchFamily="2" charset="0"/>
      <p:regular r:id="rId20"/>
      <p:bold r:id="rId21"/>
    </p:embeddedFont>
    <p:embeddedFont>
      <p:font typeface="Enriqueta Medium" pitchFamily="2" charset="77"/>
      <p:regular r:id="rId22"/>
      <p:bold r:id="rId23"/>
    </p:embeddedFont>
    <p:embeddedFont>
      <p:font typeface="Kulim Park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B896D5-863E-4464-AEED-A4E91A8EFEEB}">
  <a:tblStyle styleId="{21B896D5-863E-4464-AEED-A4E91A8EFE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3"/>
    <p:restoredTop sz="94694"/>
  </p:normalViewPr>
  <p:slideViewPr>
    <p:cSldViewPr snapToGrid="0" snapToObjects="1">
      <p:cViewPr varScale="1">
        <p:scale>
          <a:sx n="153" d="100"/>
          <a:sy n="153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BB081-504A-C04A-AF55-11299079D8A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1821C-F296-3F46-8E15-09C9CC560867}">
      <dgm:prSet phldrT="[Text]"/>
      <dgm:spPr/>
      <dgm:t>
        <a:bodyPr/>
        <a:lstStyle/>
        <a:p>
          <a:r>
            <a:rPr lang="en-US" dirty="0"/>
            <a:t>Automated Process</a:t>
          </a:r>
        </a:p>
      </dgm:t>
    </dgm:pt>
    <dgm:pt modelId="{DC500907-7FFF-B343-BBF6-293512490F91}" type="parTrans" cxnId="{123EE2E0-E211-EE4A-8E46-9B14272150E9}">
      <dgm:prSet/>
      <dgm:spPr/>
      <dgm:t>
        <a:bodyPr/>
        <a:lstStyle/>
        <a:p>
          <a:endParaRPr lang="en-US"/>
        </a:p>
      </dgm:t>
    </dgm:pt>
    <dgm:pt modelId="{EFB57E20-D073-2A43-9789-324B55CEDB08}" type="sibTrans" cxnId="{123EE2E0-E211-EE4A-8E46-9B14272150E9}">
      <dgm:prSet/>
      <dgm:spPr/>
      <dgm:t>
        <a:bodyPr/>
        <a:lstStyle/>
        <a:p>
          <a:endParaRPr lang="en-US"/>
        </a:p>
      </dgm:t>
    </dgm:pt>
    <dgm:pt modelId="{CADD4E78-DEC4-314B-BF07-5FCD820F96F6}">
      <dgm:prSet phldrT="[Text]" custT="1"/>
      <dgm:spPr/>
      <dgm:t>
        <a:bodyPr/>
        <a:lstStyle/>
        <a:p>
          <a:r>
            <a:rPr lang="en-US" sz="1800" dirty="0"/>
            <a:t>Efficiency</a:t>
          </a:r>
        </a:p>
      </dgm:t>
    </dgm:pt>
    <dgm:pt modelId="{52674E40-E0FD-664C-B18C-D74E432D50F7}" type="parTrans" cxnId="{90C46F56-5681-8D47-A4C8-D962F9B96517}">
      <dgm:prSet/>
      <dgm:spPr/>
      <dgm:t>
        <a:bodyPr/>
        <a:lstStyle/>
        <a:p>
          <a:endParaRPr lang="en-US"/>
        </a:p>
      </dgm:t>
    </dgm:pt>
    <dgm:pt modelId="{16676560-44B4-154B-A7EA-7E8D24DCE972}" type="sibTrans" cxnId="{90C46F56-5681-8D47-A4C8-D962F9B96517}">
      <dgm:prSet/>
      <dgm:spPr/>
      <dgm:t>
        <a:bodyPr/>
        <a:lstStyle/>
        <a:p>
          <a:endParaRPr lang="en-US"/>
        </a:p>
      </dgm:t>
    </dgm:pt>
    <dgm:pt modelId="{548BDC44-3EE5-4F4C-B135-12F13401EBFD}">
      <dgm:prSet phldrT="[Text]" custT="1"/>
      <dgm:spPr/>
      <dgm:t>
        <a:bodyPr/>
        <a:lstStyle/>
        <a:p>
          <a:r>
            <a:rPr lang="en-US" sz="1800" dirty="0"/>
            <a:t>Minimal errors</a:t>
          </a:r>
        </a:p>
      </dgm:t>
    </dgm:pt>
    <dgm:pt modelId="{1B0C1A82-FC90-B84A-9A20-D2E89048B4EB}" type="parTrans" cxnId="{6C398D10-1521-AB45-BD3E-2A1FEBA57E56}">
      <dgm:prSet/>
      <dgm:spPr/>
      <dgm:t>
        <a:bodyPr/>
        <a:lstStyle/>
        <a:p>
          <a:endParaRPr lang="en-US"/>
        </a:p>
      </dgm:t>
    </dgm:pt>
    <dgm:pt modelId="{61353C02-FC82-4245-92CC-15A7034FE91E}" type="sibTrans" cxnId="{6C398D10-1521-AB45-BD3E-2A1FEBA57E56}">
      <dgm:prSet/>
      <dgm:spPr/>
      <dgm:t>
        <a:bodyPr/>
        <a:lstStyle/>
        <a:p>
          <a:endParaRPr lang="en-US"/>
        </a:p>
      </dgm:t>
    </dgm:pt>
    <dgm:pt modelId="{13A8EF09-CAE7-0F42-81D9-55862F9FC5D7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9C59C923-DBA6-AA44-9049-CAA78394C57D}" type="parTrans" cxnId="{44041004-C6AF-3D43-AAAF-5DE348744464}">
      <dgm:prSet/>
      <dgm:spPr/>
      <dgm:t>
        <a:bodyPr/>
        <a:lstStyle/>
        <a:p>
          <a:endParaRPr lang="en-US"/>
        </a:p>
      </dgm:t>
    </dgm:pt>
    <dgm:pt modelId="{D6E1C3D5-0AE5-5144-BD9F-B294E9CB9175}" type="sibTrans" cxnId="{44041004-C6AF-3D43-AAAF-5DE348744464}">
      <dgm:prSet/>
      <dgm:spPr/>
      <dgm:t>
        <a:bodyPr/>
        <a:lstStyle/>
        <a:p>
          <a:endParaRPr lang="en-US"/>
        </a:p>
      </dgm:t>
    </dgm:pt>
    <dgm:pt modelId="{8C9A49D2-19B2-DE4C-ADF1-07609479628D}">
      <dgm:prSet phldrT="[Text]" custT="1"/>
      <dgm:spPr/>
      <dgm:t>
        <a:bodyPr/>
        <a:lstStyle/>
        <a:p>
          <a:r>
            <a:rPr lang="en-US" sz="1800" dirty="0"/>
            <a:t>Prevent more defaults</a:t>
          </a:r>
        </a:p>
      </dgm:t>
    </dgm:pt>
    <dgm:pt modelId="{137C6C0F-C39B-9C44-AD15-D26E4814838D}" type="parTrans" cxnId="{B1E229A1-1CEB-B147-854C-06C4BB7DB0CA}">
      <dgm:prSet/>
      <dgm:spPr/>
      <dgm:t>
        <a:bodyPr/>
        <a:lstStyle/>
        <a:p>
          <a:endParaRPr lang="en-US"/>
        </a:p>
      </dgm:t>
    </dgm:pt>
    <dgm:pt modelId="{BA1ED39A-4776-AD4E-A901-4D0C7A58D8DD}" type="sibTrans" cxnId="{B1E229A1-1CEB-B147-854C-06C4BB7DB0CA}">
      <dgm:prSet/>
      <dgm:spPr/>
      <dgm:t>
        <a:bodyPr/>
        <a:lstStyle/>
        <a:p>
          <a:endParaRPr lang="en-US"/>
        </a:p>
      </dgm:t>
    </dgm:pt>
    <dgm:pt modelId="{19380FCD-4360-ED44-8E26-B9EA14CF3934}">
      <dgm:prSet phldrT="[Text]" custT="1"/>
      <dgm:spPr/>
      <dgm:t>
        <a:bodyPr/>
        <a:lstStyle/>
        <a:p>
          <a:r>
            <a:rPr lang="en-US" sz="1800" dirty="0"/>
            <a:t>Reduce loan loss risk</a:t>
          </a:r>
        </a:p>
      </dgm:t>
    </dgm:pt>
    <dgm:pt modelId="{8C7F9818-5EAA-5E4A-A126-A9AA8D10B988}" type="parTrans" cxnId="{DBC3FFF3-2132-F14C-98D6-CE200D350BA2}">
      <dgm:prSet/>
      <dgm:spPr/>
      <dgm:t>
        <a:bodyPr/>
        <a:lstStyle/>
        <a:p>
          <a:endParaRPr lang="en-US"/>
        </a:p>
      </dgm:t>
    </dgm:pt>
    <dgm:pt modelId="{649680E9-42F2-0944-8E84-83452067C348}" type="sibTrans" cxnId="{DBC3FFF3-2132-F14C-98D6-CE200D350BA2}">
      <dgm:prSet/>
      <dgm:spPr/>
      <dgm:t>
        <a:bodyPr/>
        <a:lstStyle/>
        <a:p>
          <a:endParaRPr lang="en-US"/>
        </a:p>
      </dgm:t>
    </dgm:pt>
    <dgm:pt modelId="{8FBCC996-BBDC-514D-9398-20E46197A5F7}">
      <dgm:prSet phldrT="[Text]"/>
      <dgm:spPr/>
      <dgm:t>
        <a:bodyPr/>
        <a:lstStyle/>
        <a:p>
          <a:r>
            <a:rPr lang="en-US" dirty="0"/>
            <a:t>Cutting-Edge</a:t>
          </a:r>
        </a:p>
      </dgm:t>
    </dgm:pt>
    <dgm:pt modelId="{2B8BFB1D-5C14-7347-AA2B-B3EA1FDC6086}" type="parTrans" cxnId="{1AF736DE-B561-EC44-8D9D-5BD82B3BD1C1}">
      <dgm:prSet/>
      <dgm:spPr/>
      <dgm:t>
        <a:bodyPr/>
        <a:lstStyle/>
        <a:p>
          <a:endParaRPr lang="en-US"/>
        </a:p>
      </dgm:t>
    </dgm:pt>
    <dgm:pt modelId="{AC9B99BC-8A2E-8B4E-B941-6BC54A81F3E2}" type="sibTrans" cxnId="{1AF736DE-B561-EC44-8D9D-5BD82B3BD1C1}">
      <dgm:prSet/>
      <dgm:spPr/>
      <dgm:t>
        <a:bodyPr/>
        <a:lstStyle/>
        <a:p>
          <a:endParaRPr lang="en-US"/>
        </a:p>
      </dgm:t>
    </dgm:pt>
    <dgm:pt modelId="{AFDD29BF-DFF9-3042-A998-D5560D7FF981}">
      <dgm:prSet phldrT="[Text]"/>
      <dgm:spPr/>
      <dgm:t>
        <a:bodyPr/>
        <a:lstStyle/>
        <a:p>
          <a:r>
            <a:rPr lang="en-US" dirty="0"/>
            <a:t>Outperform competitors</a:t>
          </a:r>
        </a:p>
      </dgm:t>
    </dgm:pt>
    <dgm:pt modelId="{C46076D2-A1F0-CA4A-934B-345493B77A2F}" type="parTrans" cxnId="{CC16F3CB-9507-0848-AFC2-64128A6C4AAB}">
      <dgm:prSet/>
      <dgm:spPr/>
      <dgm:t>
        <a:bodyPr/>
        <a:lstStyle/>
        <a:p>
          <a:endParaRPr lang="en-US"/>
        </a:p>
      </dgm:t>
    </dgm:pt>
    <dgm:pt modelId="{DFD7CF48-BB00-AE46-B448-382BD7A9A01F}" type="sibTrans" cxnId="{CC16F3CB-9507-0848-AFC2-64128A6C4AAB}">
      <dgm:prSet/>
      <dgm:spPr/>
      <dgm:t>
        <a:bodyPr/>
        <a:lstStyle/>
        <a:p>
          <a:endParaRPr lang="en-US"/>
        </a:p>
      </dgm:t>
    </dgm:pt>
    <dgm:pt modelId="{2F08765E-F342-1647-9102-0D905F3D1F1E}">
      <dgm:prSet phldrT="[Text]"/>
      <dgm:spPr/>
      <dgm:t>
        <a:bodyPr/>
        <a:lstStyle/>
        <a:p>
          <a:r>
            <a:rPr lang="en-US" dirty="0"/>
            <a:t>Increase portfolio</a:t>
          </a:r>
        </a:p>
      </dgm:t>
    </dgm:pt>
    <dgm:pt modelId="{8DD663CD-F31D-DC48-A8E0-64A3F769DC4C}" type="parTrans" cxnId="{F7B4F567-B493-7F4D-A48D-FB64F709895A}">
      <dgm:prSet/>
      <dgm:spPr/>
      <dgm:t>
        <a:bodyPr/>
        <a:lstStyle/>
        <a:p>
          <a:endParaRPr lang="en-US"/>
        </a:p>
      </dgm:t>
    </dgm:pt>
    <dgm:pt modelId="{D2DBE74B-FBCD-1E46-8641-BDD9791169C6}" type="sibTrans" cxnId="{F7B4F567-B493-7F4D-A48D-FB64F709895A}">
      <dgm:prSet/>
      <dgm:spPr/>
      <dgm:t>
        <a:bodyPr/>
        <a:lstStyle/>
        <a:p>
          <a:endParaRPr lang="en-US"/>
        </a:p>
      </dgm:t>
    </dgm:pt>
    <dgm:pt modelId="{DCA1F113-ED3A-734F-8009-973C5E57B02E}" type="pres">
      <dgm:prSet presAssocID="{642BB081-504A-C04A-AF55-11299079D8A2}" presName="Name0" presStyleCnt="0">
        <dgm:presLayoutVars>
          <dgm:dir/>
          <dgm:animLvl val="lvl"/>
          <dgm:resizeHandles val="exact"/>
        </dgm:presLayoutVars>
      </dgm:prSet>
      <dgm:spPr/>
    </dgm:pt>
    <dgm:pt modelId="{9B6928C2-E83D-BC42-A01B-8BD661A1F09B}" type="pres">
      <dgm:prSet presAssocID="{33D1821C-F296-3F46-8E15-09C9CC560867}" presName="composite" presStyleCnt="0"/>
      <dgm:spPr/>
    </dgm:pt>
    <dgm:pt modelId="{AE64CF46-7F1C-A04A-969D-C5602A238CB9}" type="pres">
      <dgm:prSet presAssocID="{33D1821C-F296-3F46-8E15-09C9CC5608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D9824A-DEAD-9842-A02F-FF75CD2FD451}" type="pres">
      <dgm:prSet presAssocID="{33D1821C-F296-3F46-8E15-09C9CC560867}" presName="desTx" presStyleLbl="alignAccFollowNode1" presStyleIdx="0" presStyleCnt="3">
        <dgm:presLayoutVars>
          <dgm:bulletEnabled val="1"/>
        </dgm:presLayoutVars>
      </dgm:prSet>
      <dgm:spPr/>
    </dgm:pt>
    <dgm:pt modelId="{5FCC0D95-451F-4347-8245-022045ACA90B}" type="pres">
      <dgm:prSet presAssocID="{EFB57E20-D073-2A43-9789-324B55CEDB08}" presName="space" presStyleCnt="0"/>
      <dgm:spPr/>
    </dgm:pt>
    <dgm:pt modelId="{4A745F65-2DCB-EF4C-9623-1A49F50FDFCA}" type="pres">
      <dgm:prSet presAssocID="{13A8EF09-CAE7-0F42-81D9-55862F9FC5D7}" presName="composite" presStyleCnt="0"/>
      <dgm:spPr/>
    </dgm:pt>
    <dgm:pt modelId="{62844001-762A-BB41-B97D-BE1095BE3372}" type="pres">
      <dgm:prSet presAssocID="{13A8EF09-CAE7-0F42-81D9-55862F9FC5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E2C751-667E-404C-9F4D-41E980B83623}" type="pres">
      <dgm:prSet presAssocID="{13A8EF09-CAE7-0F42-81D9-55862F9FC5D7}" presName="desTx" presStyleLbl="alignAccFollowNode1" presStyleIdx="1" presStyleCnt="3">
        <dgm:presLayoutVars>
          <dgm:bulletEnabled val="1"/>
        </dgm:presLayoutVars>
      </dgm:prSet>
      <dgm:spPr/>
    </dgm:pt>
    <dgm:pt modelId="{7DBC59F8-1097-E648-B2C6-9D5914E9D682}" type="pres">
      <dgm:prSet presAssocID="{D6E1C3D5-0AE5-5144-BD9F-B294E9CB9175}" presName="space" presStyleCnt="0"/>
      <dgm:spPr/>
    </dgm:pt>
    <dgm:pt modelId="{F242FC97-3B72-0645-BA37-14ADADBEE92A}" type="pres">
      <dgm:prSet presAssocID="{8FBCC996-BBDC-514D-9398-20E46197A5F7}" presName="composite" presStyleCnt="0"/>
      <dgm:spPr/>
    </dgm:pt>
    <dgm:pt modelId="{FB9FC17E-7710-9641-A6E1-722D419DF362}" type="pres">
      <dgm:prSet presAssocID="{8FBCC996-BBDC-514D-9398-20E46197A5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0D7267-2C05-424C-A78C-8CBE3EFED500}" type="pres">
      <dgm:prSet presAssocID="{8FBCC996-BBDC-514D-9398-20E46197A5F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041004-C6AF-3D43-AAAF-5DE348744464}" srcId="{642BB081-504A-C04A-AF55-11299079D8A2}" destId="{13A8EF09-CAE7-0F42-81D9-55862F9FC5D7}" srcOrd="1" destOrd="0" parTransId="{9C59C923-DBA6-AA44-9049-CAA78394C57D}" sibTransId="{D6E1C3D5-0AE5-5144-BD9F-B294E9CB9175}"/>
    <dgm:cxn modelId="{6C398D10-1521-AB45-BD3E-2A1FEBA57E56}" srcId="{33D1821C-F296-3F46-8E15-09C9CC560867}" destId="{548BDC44-3EE5-4F4C-B135-12F13401EBFD}" srcOrd="1" destOrd="0" parTransId="{1B0C1A82-FC90-B84A-9A20-D2E89048B4EB}" sibTransId="{61353C02-FC82-4245-92CC-15A7034FE91E}"/>
    <dgm:cxn modelId="{5DA26E2B-85B8-6F4D-9D1C-F904248B1637}" type="presOf" srcId="{2F08765E-F342-1647-9102-0D905F3D1F1E}" destId="{380D7267-2C05-424C-A78C-8CBE3EFED500}" srcOrd="0" destOrd="1" presId="urn:microsoft.com/office/officeart/2005/8/layout/hList1"/>
    <dgm:cxn modelId="{9251F745-9178-4242-AA68-E85C9B1150BE}" type="presOf" srcId="{642BB081-504A-C04A-AF55-11299079D8A2}" destId="{DCA1F113-ED3A-734F-8009-973C5E57B02E}" srcOrd="0" destOrd="0" presId="urn:microsoft.com/office/officeart/2005/8/layout/hList1"/>
    <dgm:cxn modelId="{90C46F56-5681-8D47-A4C8-D962F9B96517}" srcId="{33D1821C-F296-3F46-8E15-09C9CC560867}" destId="{CADD4E78-DEC4-314B-BF07-5FCD820F96F6}" srcOrd="0" destOrd="0" parTransId="{52674E40-E0FD-664C-B18C-D74E432D50F7}" sibTransId="{16676560-44B4-154B-A7EA-7E8D24DCE972}"/>
    <dgm:cxn modelId="{8B958667-096C-2D43-822A-F5E37F1720C6}" type="presOf" srcId="{548BDC44-3EE5-4F4C-B135-12F13401EBFD}" destId="{10D9824A-DEAD-9842-A02F-FF75CD2FD451}" srcOrd="0" destOrd="1" presId="urn:microsoft.com/office/officeart/2005/8/layout/hList1"/>
    <dgm:cxn modelId="{F7B4F567-B493-7F4D-A48D-FB64F709895A}" srcId="{8FBCC996-BBDC-514D-9398-20E46197A5F7}" destId="{2F08765E-F342-1647-9102-0D905F3D1F1E}" srcOrd="1" destOrd="0" parTransId="{8DD663CD-F31D-DC48-A8E0-64A3F769DC4C}" sibTransId="{D2DBE74B-FBCD-1E46-8641-BDD9791169C6}"/>
    <dgm:cxn modelId="{40C3D468-6A24-A34E-BFB2-4C8FDF5AEFE8}" type="presOf" srcId="{33D1821C-F296-3F46-8E15-09C9CC560867}" destId="{AE64CF46-7F1C-A04A-969D-C5602A238CB9}" srcOrd="0" destOrd="0" presId="urn:microsoft.com/office/officeart/2005/8/layout/hList1"/>
    <dgm:cxn modelId="{0491B498-88B6-5F49-9B95-FA12FADDE97B}" type="presOf" srcId="{AFDD29BF-DFF9-3042-A998-D5560D7FF981}" destId="{380D7267-2C05-424C-A78C-8CBE3EFED500}" srcOrd="0" destOrd="0" presId="urn:microsoft.com/office/officeart/2005/8/layout/hList1"/>
    <dgm:cxn modelId="{B1E229A1-1CEB-B147-854C-06C4BB7DB0CA}" srcId="{13A8EF09-CAE7-0F42-81D9-55862F9FC5D7}" destId="{8C9A49D2-19B2-DE4C-ADF1-07609479628D}" srcOrd="0" destOrd="0" parTransId="{137C6C0F-C39B-9C44-AD15-D26E4814838D}" sibTransId="{BA1ED39A-4776-AD4E-A901-4D0C7A58D8DD}"/>
    <dgm:cxn modelId="{7B92CEA7-D3EB-B249-A380-67253052128F}" type="presOf" srcId="{CADD4E78-DEC4-314B-BF07-5FCD820F96F6}" destId="{10D9824A-DEAD-9842-A02F-FF75CD2FD451}" srcOrd="0" destOrd="0" presId="urn:microsoft.com/office/officeart/2005/8/layout/hList1"/>
    <dgm:cxn modelId="{143E08BE-28B9-454B-8B84-E0804A9B0B41}" type="presOf" srcId="{19380FCD-4360-ED44-8E26-B9EA14CF3934}" destId="{D5E2C751-667E-404C-9F4D-41E980B83623}" srcOrd="0" destOrd="1" presId="urn:microsoft.com/office/officeart/2005/8/layout/hList1"/>
    <dgm:cxn modelId="{CC16F3CB-9507-0848-AFC2-64128A6C4AAB}" srcId="{8FBCC996-BBDC-514D-9398-20E46197A5F7}" destId="{AFDD29BF-DFF9-3042-A998-D5560D7FF981}" srcOrd="0" destOrd="0" parTransId="{C46076D2-A1F0-CA4A-934B-345493B77A2F}" sibTransId="{DFD7CF48-BB00-AE46-B448-382BD7A9A01F}"/>
    <dgm:cxn modelId="{1AF736DE-B561-EC44-8D9D-5BD82B3BD1C1}" srcId="{642BB081-504A-C04A-AF55-11299079D8A2}" destId="{8FBCC996-BBDC-514D-9398-20E46197A5F7}" srcOrd="2" destOrd="0" parTransId="{2B8BFB1D-5C14-7347-AA2B-B3EA1FDC6086}" sibTransId="{AC9B99BC-8A2E-8B4E-B941-6BC54A81F3E2}"/>
    <dgm:cxn modelId="{123EE2E0-E211-EE4A-8E46-9B14272150E9}" srcId="{642BB081-504A-C04A-AF55-11299079D8A2}" destId="{33D1821C-F296-3F46-8E15-09C9CC560867}" srcOrd="0" destOrd="0" parTransId="{DC500907-7FFF-B343-BBF6-293512490F91}" sibTransId="{EFB57E20-D073-2A43-9789-324B55CEDB08}"/>
    <dgm:cxn modelId="{45252BE7-A5BA-4D4F-AC8C-8C2D76D9273A}" type="presOf" srcId="{8FBCC996-BBDC-514D-9398-20E46197A5F7}" destId="{FB9FC17E-7710-9641-A6E1-722D419DF362}" srcOrd="0" destOrd="0" presId="urn:microsoft.com/office/officeart/2005/8/layout/hList1"/>
    <dgm:cxn modelId="{DBC3FFF3-2132-F14C-98D6-CE200D350BA2}" srcId="{13A8EF09-CAE7-0F42-81D9-55862F9FC5D7}" destId="{19380FCD-4360-ED44-8E26-B9EA14CF3934}" srcOrd="1" destOrd="0" parTransId="{8C7F9818-5EAA-5E4A-A126-A9AA8D10B988}" sibTransId="{649680E9-42F2-0944-8E84-83452067C348}"/>
    <dgm:cxn modelId="{8F34FDF4-C8EE-1348-93B7-7279DAADAD1B}" type="presOf" srcId="{13A8EF09-CAE7-0F42-81D9-55862F9FC5D7}" destId="{62844001-762A-BB41-B97D-BE1095BE3372}" srcOrd="0" destOrd="0" presId="urn:microsoft.com/office/officeart/2005/8/layout/hList1"/>
    <dgm:cxn modelId="{074AF6F9-CC58-5444-B6DE-C0A1A0885BD9}" type="presOf" srcId="{8C9A49D2-19B2-DE4C-ADF1-07609479628D}" destId="{D5E2C751-667E-404C-9F4D-41E980B83623}" srcOrd="0" destOrd="0" presId="urn:microsoft.com/office/officeart/2005/8/layout/hList1"/>
    <dgm:cxn modelId="{246F4ECD-8466-374B-A131-435461B3D263}" type="presParOf" srcId="{DCA1F113-ED3A-734F-8009-973C5E57B02E}" destId="{9B6928C2-E83D-BC42-A01B-8BD661A1F09B}" srcOrd="0" destOrd="0" presId="urn:microsoft.com/office/officeart/2005/8/layout/hList1"/>
    <dgm:cxn modelId="{8B9EDFB2-ED32-3A4F-A8B6-BCA6B21C601F}" type="presParOf" srcId="{9B6928C2-E83D-BC42-A01B-8BD661A1F09B}" destId="{AE64CF46-7F1C-A04A-969D-C5602A238CB9}" srcOrd="0" destOrd="0" presId="urn:microsoft.com/office/officeart/2005/8/layout/hList1"/>
    <dgm:cxn modelId="{F3FB3F67-51AA-F648-AA2A-05D5E8B6EE37}" type="presParOf" srcId="{9B6928C2-E83D-BC42-A01B-8BD661A1F09B}" destId="{10D9824A-DEAD-9842-A02F-FF75CD2FD451}" srcOrd="1" destOrd="0" presId="urn:microsoft.com/office/officeart/2005/8/layout/hList1"/>
    <dgm:cxn modelId="{3CD78F19-F7D1-2A4F-AB47-3558609AAC12}" type="presParOf" srcId="{DCA1F113-ED3A-734F-8009-973C5E57B02E}" destId="{5FCC0D95-451F-4347-8245-022045ACA90B}" srcOrd="1" destOrd="0" presId="urn:microsoft.com/office/officeart/2005/8/layout/hList1"/>
    <dgm:cxn modelId="{84402427-6223-2F41-B03B-71284412E226}" type="presParOf" srcId="{DCA1F113-ED3A-734F-8009-973C5E57B02E}" destId="{4A745F65-2DCB-EF4C-9623-1A49F50FDFCA}" srcOrd="2" destOrd="0" presId="urn:microsoft.com/office/officeart/2005/8/layout/hList1"/>
    <dgm:cxn modelId="{BE4F1D57-D11C-3E48-B2CD-90323DA5B58B}" type="presParOf" srcId="{4A745F65-2DCB-EF4C-9623-1A49F50FDFCA}" destId="{62844001-762A-BB41-B97D-BE1095BE3372}" srcOrd="0" destOrd="0" presId="urn:microsoft.com/office/officeart/2005/8/layout/hList1"/>
    <dgm:cxn modelId="{7024EF58-45E7-224A-A467-64095F0BB988}" type="presParOf" srcId="{4A745F65-2DCB-EF4C-9623-1A49F50FDFCA}" destId="{D5E2C751-667E-404C-9F4D-41E980B83623}" srcOrd="1" destOrd="0" presId="urn:microsoft.com/office/officeart/2005/8/layout/hList1"/>
    <dgm:cxn modelId="{B1A25114-CD7B-A245-B162-C3FC59D0825E}" type="presParOf" srcId="{DCA1F113-ED3A-734F-8009-973C5E57B02E}" destId="{7DBC59F8-1097-E648-B2C6-9D5914E9D682}" srcOrd="3" destOrd="0" presId="urn:microsoft.com/office/officeart/2005/8/layout/hList1"/>
    <dgm:cxn modelId="{D7958D18-A84C-3A43-BC80-F26D32747641}" type="presParOf" srcId="{DCA1F113-ED3A-734F-8009-973C5E57B02E}" destId="{F242FC97-3B72-0645-BA37-14ADADBEE92A}" srcOrd="4" destOrd="0" presId="urn:microsoft.com/office/officeart/2005/8/layout/hList1"/>
    <dgm:cxn modelId="{6BC2D6A9-C8C3-3F43-8213-399070CF7F66}" type="presParOf" srcId="{F242FC97-3B72-0645-BA37-14ADADBEE92A}" destId="{FB9FC17E-7710-9641-A6E1-722D419DF362}" srcOrd="0" destOrd="0" presId="urn:microsoft.com/office/officeart/2005/8/layout/hList1"/>
    <dgm:cxn modelId="{0D375B6B-EFCD-1B4A-9CAF-1C8B8A440819}" type="presParOf" srcId="{F242FC97-3B72-0645-BA37-14ADADBEE92A}" destId="{380D7267-2C05-424C-A78C-8CBE3EFED5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/>
      <dgm:spPr/>
      <dgm:t>
        <a:bodyPr/>
        <a:lstStyle/>
        <a:p>
          <a:r>
            <a:rPr lang="en-US" dirty="0"/>
            <a:t>Loan portfolio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Risky Loans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 custT="1"/>
      <dgm:spPr/>
      <dgm:t>
        <a:bodyPr/>
        <a:lstStyle/>
        <a:p>
          <a:r>
            <a:rPr lang="en-US" sz="1600" dirty="0"/>
            <a:t>Risky Loans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Loan loss amount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395134-3A3A-FF44-8FCD-EDA12BF08FE3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36309-78A2-0043-8B62-75934BF723F8}">
      <dgm:prSet phldrT="[Text]"/>
      <dgm:spPr/>
      <dgm:t>
        <a:bodyPr/>
        <a:lstStyle/>
        <a:p>
          <a:r>
            <a:rPr lang="en-US" dirty="0"/>
            <a:t>Classification Model</a:t>
          </a:r>
        </a:p>
      </dgm:t>
    </dgm:pt>
    <dgm:pt modelId="{03066CAB-5C04-5A49-8529-046EF84F3ED9}" type="parTrans" cxnId="{EB2EAE98-E668-4E49-A4F1-A9A0B93E193E}">
      <dgm:prSet/>
      <dgm:spPr/>
      <dgm:t>
        <a:bodyPr/>
        <a:lstStyle/>
        <a:p>
          <a:endParaRPr lang="en-US"/>
        </a:p>
      </dgm:t>
    </dgm:pt>
    <dgm:pt modelId="{8E514620-34BE-F247-90AB-7EA878883F09}" type="sibTrans" cxnId="{EB2EAE98-E668-4E49-A4F1-A9A0B93E193E}">
      <dgm:prSet/>
      <dgm:spPr/>
      <dgm:t>
        <a:bodyPr/>
        <a:lstStyle/>
        <a:p>
          <a:endParaRPr lang="en-US"/>
        </a:p>
      </dgm:t>
    </dgm:pt>
    <dgm:pt modelId="{B3402C0E-6B0A-FE45-85E1-06FF27AE0EEE}">
      <dgm:prSet phldrT="[Text]" custT="1"/>
      <dgm:spPr/>
      <dgm:t>
        <a:bodyPr/>
        <a:lstStyle/>
        <a:p>
          <a:r>
            <a:rPr lang="en-US" sz="2400" dirty="0"/>
            <a:t>Recall: 0.54</a:t>
          </a:r>
        </a:p>
      </dgm:t>
    </dgm:pt>
    <dgm:pt modelId="{85ABF24A-68D6-AD4B-A22E-3D635D2D18FF}" type="parTrans" cxnId="{ED86F01F-33EE-6E41-9F65-C885B95129A6}">
      <dgm:prSet/>
      <dgm:spPr/>
      <dgm:t>
        <a:bodyPr/>
        <a:lstStyle/>
        <a:p>
          <a:endParaRPr lang="en-US"/>
        </a:p>
      </dgm:t>
    </dgm:pt>
    <dgm:pt modelId="{3A30CACF-3B9E-524F-914B-B253879CE89D}" type="sibTrans" cxnId="{ED86F01F-33EE-6E41-9F65-C885B95129A6}">
      <dgm:prSet/>
      <dgm:spPr/>
      <dgm:t>
        <a:bodyPr/>
        <a:lstStyle/>
        <a:p>
          <a:endParaRPr lang="en-US"/>
        </a:p>
      </dgm:t>
    </dgm:pt>
    <dgm:pt modelId="{3DF3DAFA-7B7A-9143-AF06-0238A5DCADB6}">
      <dgm:prSet phldrT="[Text]" custT="1"/>
      <dgm:spPr/>
      <dgm:t>
        <a:bodyPr/>
        <a:lstStyle/>
        <a:p>
          <a:r>
            <a:rPr lang="en-US" sz="2400" dirty="0"/>
            <a:t>ROC AUC: 0.90</a:t>
          </a:r>
        </a:p>
      </dgm:t>
    </dgm:pt>
    <dgm:pt modelId="{8A7FCD51-BA6B-3A47-AD92-3A839EF27B66}" type="parTrans" cxnId="{56582641-9877-1047-9609-09DCACAF1991}">
      <dgm:prSet/>
      <dgm:spPr/>
      <dgm:t>
        <a:bodyPr/>
        <a:lstStyle/>
        <a:p>
          <a:endParaRPr lang="en-US"/>
        </a:p>
      </dgm:t>
    </dgm:pt>
    <dgm:pt modelId="{55E84CAF-67FE-494B-9AD4-CDBFD0EA642E}" type="sibTrans" cxnId="{56582641-9877-1047-9609-09DCACAF1991}">
      <dgm:prSet/>
      <dgm:spPr/>
      <dgm:t>
        <a:bodyPr/>
        <a:lstStyle/>
        <a:p>
          <a:endParaRPr lang="en-US"/>
        </a:p>
      </dgm:t>
    </dgm:pt>
    <dgm:pt modelId="{854814A6-22D3-8048-A81B-A75D29571334}">
      <dgm:prSet phldrT="[Text]"/>
      <dgm:spPr/>
      <dgm:t>
        <a:bodyPr/>
        <a:lstStyle/>
        <a:p>
          <a:r>
            <a:rPr lang="en-US" dirty="0"/>
            <a:t>Regression Model</a:t>
          </a:r>
        </a:p>
      </dgm:t>
    </dgm:pt>
    <dgm:pt modelId="{D2B792E0-0120-694C-BEB6-45CC2831E563}" type="parTrans" cxnId="{61D5BD01-C4A6-794A-84D0-54AED7B9175D}">
      <dgm:prSet/>
      <dgm:spPr/>
      <dgm:t>
        <a:bodyPr/>
        <a:lstStyle/>
        <a:p>
          <a:endParaRPr lang="en-US"/>
        </a:p>
      </dgm:t>
    </dgm:pt>
    <dgm:pt modelId="{E75609BA-EAE0-1B47-87FA-2015E9B9FA83}" type="sibTrans" cxnId="{61D5BD01-C4A6-794A-84D0-54AED7B9175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45FA4AB-8594-E84E-88A3-2FBAC3353F75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sz="2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US" sz="2800" dirty="0"/>
                <a:t>: 0.71</a:t>
              </a:r>
            </a:p>
          </dgm:t>
        </dgm:pt>
      </mc:Choice>
      <mc:Fallback>
        <dgm:pt modelId="{145FA4AB-8594-E84E-88A3-2FBAC3353F75}">
          <dgm:prSet phldrT="[Text]" custT="1"/>
          <dgm:spPr/>
          <dgm:t>
            <a:bodyPr/>
            <a:lstStyle/>
            <a:p>
              <a:r>
                <a:rPr lang="en-US" sz="2800" b="0" i="0">
                  <a:latin typeface="Cambria Math" panose="02040503050406030204" pitchFamily="18" charset="0"/>
                </a:rPr>
                <a:t>𝑅^2</a:t>
              </a:r>
              <a:r>
                <a:rPr lang="en-US" sz="2800" dirty="0"/>
                <a:t>: 0.71</a:t>
              </a:r>
            </a:p>
          </dgm:t>
        </dgm:pt>
      </mc:Fallback>
    </mc:AlternateContent>
    <dgm:pt modelId="{C2EB4A84-F2CC-1744-99CB-565E65487BBC}" type="parTrans" cxnId="{35470339-5392-4944-9595-A5808D836D4D}">
      <dgm:prSet/>
      <dgm:spPr/>
      <dgm:t>
        <a:bodyPr/>
        <a:lstStyle/>
        <a:p>
          <a:endParaRPr lang="en-US"/>
        </a:p>
      </dgm:t>
    </dgm:pt>
    <dgm:pt modelId="{02BF4569-26A3-7449-A3A1-EC4029C21439}" type="sibTrans" cxnId="{35470339-5392-4944-9595-A5808D836D4D}">
      <dgm:prSet/>
      <dgm:spPr/>
      <dgm:t>
        <a:bodyPr/>
        <a:lstStyle/>
        <a:p>
          <a:endParaRPr lang="en-US"/>
        </a:p>
      </dgm:t>
    </dgm:pt>
    <dgm:pt modelId="{851CA34B-CAD6-1A4C-8613-6573730CEFAA}">
      <dgm:prSet phldrT="[Text]" custT="1"/>
      <dgm:spPr/>
      <dgm:t>
        <a:bodyPr/>
        <a:lstStyle/>
        <a:p>
          <a:r>
            <a:rPr lang="en-US" sz="2800" dirty="0"/>
            <a:t>MAE: 0.41</a:t>
          </a:r>
        </a:p>
      </dgm:t>
    </dgm:pt>
    <dgm:pt modelId="{0B1855F8-3781-CE4F-8A3B-2D15BBAAF12D}" type="parTrans" cxnId="{29284AA2-17F8-F94A-A788-3F349985EFC1}">
      <dgm:prSet/>
      <dgm:spPr/>
      <dgm:t>
        <a:bodyPr/>
        <a:lstStyle/>
        <a:p>
          <a:endParaRPr lang="en-US"/>
        </a:p>
      </dgm:t>
    </dgm:pt>
    <dgm:pt modelId="{2A7A464E-1E85-DF45-B803-F262A6236904}" type="sibTrans" cxnId="{29284AA2-17F8-F94A-A788-3F349985EFC1}">
      <dgm:prSet/>
      <dgm:spPr/>
      <dgm:t>
        <a:bodyPr/>
        <a:lstStyle/>
        <a:p>
          <a:endParaRPr lang="en-US"/>
        </a:p>
      </dgm:t>
    </dgm:pt>
    <dgm:pt modelId="{49080C78-470C-794D-8CE6-9F8AEBB20842}" type="pres">
      <dgm:prSet presAssocID="{98395134-3A3A-FF44-8FCD-EDA12BF08FE3}" presName="Name0" presStyleCnt="0">
        <dgm:presLayoutVars>
          <dgm:dir/>
          <dgm:animLvl val="lvl"/>
          <dgm:resizeHandles/>
        </dgm:presLayoutVars>
      </dgm:prSet>
      <dgm:spPr/>
    </dgm:pt>
    <dgm:pt modelId="{BBF76952-1016-1440-9DA1-87C86FA3C0EB}" type="pres">
      <dgm:prSet presAssocID="{BB236309-78A2-0043-8B62-75934BF723F8}" presName="linNode" presStyleCnt="0"/>
      <dgm:spPr/>
    </dgm:pt>
    <dgm:pt modelId="{B1237C3F-2B13-3146-9631-8B9AB4010228}" type="pres">
      <dgm:prSet presAssocID="{BB236309-78A2-0043-8B62-75934BF723F8}" presName="parentShp" presStyleLbl="node1" presStyleIdx="0" presStyleCnt="2" custLinFactNeighborX="248" custLinFactNeighborY="468">
        <dgm:presLayoutVars>
          <dgm:bulletEnabled val="1"/>
        </dgm:presLayoutVars>
      </dgm:prSet>
      <dgm:spPr/>
    </dgm:pt>
    <dgm:pt modelId="{8D83033D-8784-1947-8EEE-8D721820D2C6}" type="pres">
      <dgm:prSet presAssocID="{BB236309-78A2-0043-8B62-75934BF723F8}" presName="childShp" presStyleLbl="bgAccFollowNode1" presStyleIdx="0" presStyleCnt="2" custLinFactNeighborX="-372" custLinFactNeighborY="468">
        <dgm:presLayoutVars>
          <dgm:bulletEnabled val="1"/>
        </dgm:presLayoutVars>
      </dgm:prSet>
      <dgm:spPr/>
    </dgm:pt>
    <dgm:pt modelId="{377FB873-FA31-A043-A217-994798676AFF}" type="pres">
      <dgm:prSet presAssocID="{8E514620-34BE-F247-90AB-7EA878883F09}" presName="spacing" presStyleCnt="0"/>
      <dgm:spPr/>
    </dgm:pt>
    <dgm:pt modelId="{F9FEC9CB-B07B-5F49-BECD-49892B48FFA3}" type="pres">
      <dgm:prSet presAssocID="{854814A6-22D3-8048-A81B-A75D29571334}" presName="linNode" presStyleCnt="0"/>
      <dgm:spPr/>
    </dgm:pt>
    <dgm:pt modelId="{73540233-76B4-0444-96CA-4E32E95E7246}" type="pres">
      <dgm:prSet presAssocID="{854814A6-22D3-8048-A81B-A75D29571334}" presName="parentShp" presStyleLbl="node1" presStyleIdx="1" presStyleCnt="2">
        <dgm:presLayoutVars>
          <dgm:bulletEnabled val="1"/>
        </dgm:presLayoutVars>
      </dgm:prSet>
      <dgm:spPr/>
    </dgm:pt>
    <dgm:pt modelId="{9811EE2E-EA2F-144D-A4FD-1459EDA240DA}" type="pres">
      <dgm:prSet presAssocID="{854814A6-22D3-8048-A81B-A75D29571334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1D5BD01-C4A6-794A-84D0-54AED7B9175D}" srcId="{98395134-3A3A-FF44-8FCD-EDA12BF08FE3}" destId="{854814A6-22D3-8048-A81B-A75D29571334}" srcOrd="1" destOrd="0" parTransId="{D2B792E0-0120-694C-BEB6-45CC2831E563}" sibTransId="{E75609BA-EAE0-1B47-87FA-2015E9B9FA83}"/>
    <dgm:cxn modelId="{6C38A608-FC16-394A-B5AA-FC2FC38003F5}" type="presOf" srcId="{98395134-3A3A-FF44-8FCD-EDA12BF08FE3}" destId="{49080C78-470C-794D-8CE6-9F8AEBB20842}" srcOrd="0" destOrd="0" presId="urn:microsoft.com/office/officeart/2005/8/layout/vList6"/>
    <dgm:cxn modelId="{258C4A18-2153-EB4F-AC42-877EA70C894B}" type="presOf" srcId="{BB236309-78A2-0043-8B62-75934BF723F8}" destId="{B1237C3F-2B13-3146-9631-8B9AB4010228}" srcOrd="0" destOrd="0" presId="urn:microsoft.com/office/officeart/2005/8/layout/vList6"/>
    <dgm:cxn modelId="{ED86F01F-33EE-6E41-9F65-C885B95129A6}" srcId="{BB236309-78A2-0043-8B62-75934BF723F8}" destId="{B3402C0E-6B0A-FE45-85E1-06FF27AE0EEE}" srcOrd="0" destOrd="0" parTransId="{85ABF24A-68D6-AD4B-A22E-3D635D2D18FF}" sibTransId="{3A30CACF-3B9E-524F-914B-B253879CE89D}"/>
    <dgm:cxn modelId="{CBCFFA27-3A06-F94D-BCFC-CB45AC08EACA}" type="presOf" srcId="{854814A6-22D3-8048-A81B-A75D29571334}" destId="{73540233-76B4-0444-96CA-4E32E95E7246}" srcOrd="0" destOrd="0" presId="urn:microsoft.com/office/officeart/2005/8/layout/vList6"/>
    <dgm:cxn modelId="{94585133-7100-F543-8DE3-F6D4E3ECDB3B}" type="presOf" srcId="{851CA34B-CAD6-1A4C-8613-6573730CEFAA}" destId="{9811EE2E-EA2F-144D-A4FD-1459EDA240DA}" srcOrd="0" destOrd="1" presId="urn:microsoft.com/office/officeart/2005/8/layout/vList6"/>
    <dgm:cxn modelId="{35470339-5392-4944-9595-A5808D836D4D}" srcId="{854814A6-22D3-8048-A81B-A75D29571334}" destId="{145FA4AB-8594-E84E-88A3-2FBAC3353F75}" srcOrd="0" destOrd="0" parTransId="{C2EB4A84-F2CC-1744-99CB-565E65487BBC}" sibTransId="{02BF4569-26A3-7449-A3A1-EC4029C21439}"/>
    <dgm:cxn modelId="{56582641-9877-1047-9609-09DCACAF1991}" srcId="{BB236309-78A2-0043-8B62-75934BF723F8}" destId="{3DF3DAFA-7B7A-9143-AF06-0238A5DCADB6}" srcOrd="1" destOrd="0" parTransId="{8A7FCD51-BA6B-3A47-AD92-3A839EF27B66}" sibTransId="{55E84CAF-67FE-494B-9AD4-CDBFD0EA642E}"/>
    <dgm:cxn modelId="{EB2EAE98-E668-4E49-A4F1-A9A0B93E193E}" srcId="{98395134-3A3A-FF44-8FCD-EDA12BF08FE3}" destId="{BB236309-78A2-0043-8B62-75934BF723F8}" srcOrd="0" destOrd="0" parTransId="{03066CAB-5C04-5A49-8529-046EF84F3ED9}" sibTransId="{8E514620-34BE-F247-90AB-7EA878883F09}"/>
    <dgm:cxn modelId="{29284AA2-17F8-F94A-A788-3F349985EFC1}" srcId="{854814A6-22D3-8048-A81B-A75D29571334}" destId="{851CA34B-CAD6-1A4C-8613-6573730CEFAA}" srcOrd="1" destOrd="0" parTransId="{0B1855F8-3781-CE4F-8A3B-2D15BBAAF12D}" sibTransId="{2A7A464E-1E85-DF45-B803-F262A6236904}"/>
    <dgm:cxn modelId="{0563FFAC-C17F-A546-ABCA-5DB0647D51ED}" type="presOf" srcId="{B3402C0E-6B0A-FE45-85E1-06FF27AE0EEE}" destId="{8D83033D-8784-1947-8EEE-8D721820D2C6}" srcOrd="0" destOrd="0" presId="urn:microsoft.com/office/officeart/2005/8/layout/vList6"/>
    <dgm:cxn modelId="{A842E2C4-5D9D-0649-9FFD-ED92039BDE5B}" type="presOf" srcId="{145FA4AB-8594-E84E-88A3-2FBAC3353F75}" destId="{9811EE2E-EA2F-144D-A4FD-1459EDA240DA}" srcOrd="0" destOrd="0" presId="urn:microsoft.com/office/officeart/2005/8/layout/vList6"/>
    <dgm:cxn modelId="{EA0EE3EE-7555-FE42-B15C-AF9DF937A82E}" type="presOf" srcId="{3DF3DAFA-7B7A-9143-AF06-0238A5DCADB6}" destId="{8D83033D-8784-1947-8EEE-8D721820D2C6}" srcOrd="0" destOrd="1" presId="urn:microsoft.com/office/officeart/2005/8/layout/vList6"/>
    <dgm:cxn modelId="{A34C8EDF-0F38-8F41-B599-BE8862565010}" type="presParOf" srcId="{49080C78-470C-794D-8CE6-9F8AEBB20842}" destId="{BBF76952-1016-1440-9DA1-87C86FA3C0EB}" srcOrd="0" destOrd="0" presId="urn:microsoft.com/office/officeart/2005/8/layout/vList6"/>
    <dgm:cxn modelId="{354D4611-8873-E74C-84F8-2F00CA55E5E3}" type="presParOf" srcId="{BBF76952-1016-1440-9DA1-87C86FA3C0EB}" destId="{B1237C3F-2B13-3146-9631-8B9AB4010228}" srcOrd="0" destOrd="0" presId="urn:microsoft.com/office/officeart/2005/8/layout/vList6"/>
    <dgm:cxn modelId="{8B8FA519-1851-414F-A4AB-268715464671}" type="presParOf" srcId="{BBF76952-1016-1440-9DA1-87C86FA3C0EB}" destId="{8D83033D-8784-1947-8EEE-8D721820D2C6}" srcOrd="1" destOrd="0" presId="urn:microsoft.com/office/officeart/2005/8/layout/vList6"/>
    <dgm:cxn modelId="{E976146C-F763-C54C-84FB-BEFC16696A0B}" type="presParOf" srcId="{49080C78-470C-794D-8CE6-9F8AEBB20842}" destId="{377FB873-FA31-A043-A217-994798676AFF}" srcOrd="1" destOrd="0" presId="urn:microsoft.com/office/officeart/2005/8/layout/vList6"/>
    <dgm:cxn modelId="{4BA4A7E0-7938-8346-8BC9-7470414B274D}" type="presParOf" srcId="{49080C78-470C-794D-8CE6-9F8AEBB20842}" destId="{F9FEC9CB-B07B-5F49-BECD-49892B48FFA3}" srcOrd="2" destOrd="0" presId="urn:microsoft.com/office/officeart/2005/8/layout/vList6"/>
    <dgm:cxn modelId="{AA139081-13BD-2344-830B-00F00C7FBFAB}" type="presParOf" srcId="{F9FEC9CB-B07B-5F49-BECD-49892B48FFA3}" destId="{73540233-76B4-0444-96CA-4E32E95E7246}" srcOrd="0" destOrd="0" presId="urn:microsoft.com/office/officeart/2005/8/layout/vList6"/>
    <dgm:cxn modelId="{CFEBC9E4-1850-CE4E-88AC-2838FF8971E5}" type="presParOf" srcId="{F9FEC9CB-B07B-5F49-BECD-49892B48FFA3}" destId="{9811EE2E-EA2F-144D-A4FD-1459EDA240D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395134-3A3A-FF44-8FCD-EDA12BF08FE3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36309-78A2-0043-8B62-75934BF723F8}">
      <dgm:prSet phldrT="[Text]"/>
      <dgm:spPr/>
      <dgm:t>
        <a:bodyPr/>
        <a:lstStyle/>
        <a:p>
          <a:r>
            <a:rPr lang="en-US" dirty="0"/>
            <a:t>Classification Model</a:t>
          </a:r>
        </a:p>
      </dgm:t>
    </dgm:pt>
    <dgm:pt modelId="{03066CAB-5C04-5A49-8529-046EF84F3ED9}" type="parTrans" cxnId="{EB2EAE98-E668-4E49-A4F1-A9A0B93E193E}">
      <dgm:prSet/>
      <dgm:spPr/>
      <dgm:t>
        <a:bodyPr/>
        <a:lstStyle/>
        <a:p>
          <a:endParaRPr lang="en-US"/>
        </a:p>
      </dgm:t>
    </dgm:pt>
    <dgm:pt modelId="{8E514620-34BE-F247-90AB-7EA878883F09}" type="sibTrans" cxnId="{EB2EAE98-E668-4E49-A4F1-A9A0B93E193E}">
      <dgm:prSet/>
      <dgm:spPr/>
      <dgm:t>
        <a:bodyPr/>
        <a:lstStyle/>
        <a:p>
          <a:endParaRPr lang="en-US"/>
        </a:p>
      </dgm:t>
    </dgm:pt>
    <dgm:pt modelId="{B3402C0E-6B0A-FE45-85E1-06FF27AE0EEE}">
      <dgm:prSet phldrT="[Text]" custT="1"/>
      <dgm:spPr/>
      <dgm:t>
        <a:bodyPr/>
        <a:lstStyle/>
        <a:p>
          <a:r>
            <a:rPr lang="en-US" sz="2400" dirty="0"/>
            <a:t>Recall: 0.54</a:t>
          </a:r>
        </a:p>
      </dgm:t>
    </dgm:pt>
    <dgm:pt modelId="{85ABF24A-68D6-AD4B-A22E-3D635D2D18FF}" type="parTrans" cxnId="{ED86F01F-33EE-6E41-9F65-C885B95129A6}">
      <dgm:prSet/>
      <dgm:spPr/>
      <dgm:t>
        <a:bodyPr/>
        <a:lstStyle/>
        <a:p>
          <a:endParaRPr lang="en-US"/>
        </a:p>
      </dgm:t>
    </dgm:pt>
    <dgm:pt modelId="{3A30CACF-3B9E-524F-914B-B253879CE89D}" type="sibTrans" cxnId="{ED86F01F-33EE-6E41-9F65-C885B95129A6}">
      <dgm:prSet/>
      <dgm:spPr/>
      <dgm:t>
        <a:bodyPr/>
        <a:lstStyle/>
        <a:p>
          <a:endParaRPr lang="en-US"/>
        </a:p>
      </dgm:t>
    </dgm:pt>
    <dgm:pt modelId="{3DF3DAFA-7B7A-9143-AF06-0238A5DCADB6}">
      <dgm:prSet phldrT="[Text]" custT="1"/>
      <dgm:spPr/>
      <dgm:t>
        <a:bodyPr/>
        <a:lstStyle/>
        <a:p>
          <a:r>
            <a:rPr lang="en-US" sz="2400" dirty="0"/>
            <a:t>ROC AUC: 0.90</a:t>
          </a:r>
        </a:p>
      </dgm:t>
    </dgm:pt>
    <dgm:pt modelId="{8A7FCD51-BA6B-3A47-AD92-3A839EF27B66}" type="parTrans" cxnId="{56582641-9877-1047-9609-09DCACAF1991}">
      <dgm:prSet/>
      <dgm:spPr/>
      <dgm:t>
        <a:bodyPr/>
        <a:lstStyle/>
        <a:p>
          <a:endParaRPr lang="en-US"/>
        </a:p>
      </dgm:t>
    </dgm:pt>
    <dgm:pt modelId="{55E84CAF-67FE-494B-9AD4-CDBFD0EA642E}" type="sibTrans" cxnId="{56582641-9877-1047-9609-09DCACAF1991}">
      <dgm:prSet/>
      <dgm:spPr/>
      <dgm:t>
        <a:bodyPr/>
        <a:lstStyle/>
        <a:p>
          <a:endParaRPr lang="en-US"/>
        </a:p>
      </dgm:t>
    </dgm:pt>
    <dgm:pt modelId="{854814A6-22D3-8048-A81B-A75D29571334}">
      <dgm:prSet phldrT="[Text]"/>
      <dgm:spPr/>
      <dgm:t>
        <a:bodyPr/>
        <a:lstStyle/>
        <a:p>
          <a:r>
            <a:rPr lang="en-US" dirty="0"/>
            <a:t>Regression Model</a:t>
          </a:r>
        </a:p>
      </dgm:t>
    </dgm:pt>
    <dgm:pt modelId="{D2B792E0-0120-694C-BEB6-45CC2831E563}" type="parTrans" cxnId="{61D5BD01-C4A6-794A-84D0-54AED7B9175D}">
      <dgm:prSet/>
      <dgm:spPr/>
      <dgm:t>
        <a:bodyPr/>
        <a:lstStyle/>
        <a:p>
          <a:endParaRPr lang="en-US"/>
        </a:p>
      </dgm:t>
    </dgm:pt>
    <dgm:pt modelId="{E75609BA-EAE0-1B47-87FA-2015E9B9FA83}" type="sibTrans" cxnId="{61D5BD01-C4A6-794A-84D0-54AED7B9175D}">
      <dgm:prSet/>
      <dgm:spPr/>
      <dgm:t>
        <a:bodyPr/>
        <a:lstStyle/>
        <a:p>
          <a:endParaRPr lang="en-US"/>
        </a:p>
      </dgm:t>
    </dgm:pt>
    <dgm:pt modelId="{145FA4AB-8594-E84E-88A3-2FBAC3353F75}">
      <dgm:prSet phldrT="[Text]" custT="1"/>
      <dgm:spPr>
        <a:blipFill>
          <a:blip xmlns:r="http://schemas.openxmlformats.org/officeDocument/2006/relationships" r:embed="rId1"/>
          <a:stretch>
            <a:fillRect l="-561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2EB4A84-F2CC-1744-99CB-565E65487BBC}" type="parTrans" cxnId="{35470339-5392-4944-9595-A5808D836D4D}">
      <dgm:prSet/>
      <dgm:spPr/>
      <dgm:t>
        <a:bodyPr/>
        <a:lstStyle/>
        <a:p>
          <a:endParaRPr lang="en-US"/>
        </a:p>
      </dgm:t>
    </dgm:pt>
    <dgm:pt modelId="{02BF4569-26A3-7449-A3A1-EC4029C21439}" type="sibTrans" cxnId="{35470339-5392-4944-9595-A5808D836D4D}">
      <dgm:prSet/>
      <dgm:spPr/>
      <dgm:t>
        <a:bodyPr/>
        <a:lstStyle/>
        <a:p>
          <a:endParaRPr lang="en-US"/>
        </a:p>
      </dgm:t>
    </dgm:pt>
    <dgm:pt modelId="{851CA34B-CAD6-1A4C-8613-6573730CEFAA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B1855F8-3781-CE4F-8A3B-2D15BBAAF12D}" type="parTrans" cxnId="{29284AA2-17F8-F94A-A788-3F349985EFC1}">
      <dgm:prSet/>
      <dgm:spPr/>
      <dgm:t>
        <a:bodyPr/>
        <a:lstStyle/>
        <a:p>
          <a:endParaRPr lang="en-US"/>
        </a:p>
      </dgm:t>
    </dgm:pt>
    <dgm:pt modelId="{2A7A464E-1E85-DF45-B803-F262A6236904}" type="sibTrans" cxnId="{29284AA2-17F8-F94A-A788-3F349985EFC1}">
      <dgm:prSet/>
      <dgm:spPr/>
      <dgm:t>
        <a:bodyPr/>
        <a:lstStyle/>
        <a:p>
          <a:endParaRPr lang="en-US"/>
        </a:p>
      </dgm:t>
    </dgm:pt>
    <dgm:pt modelId="{49080C78-470C-794D-8CE6-9F8AEBB20842}" type="pres">
      <dgm:prSet presAssocID="{98395134-3A3A-FF44-8FCD-EDA12BF08FE3}" presName="Name0" presStyleCnt="0">
        <dgm:presLayoutVars>
          <dgm:dir/>
          <dgm:animLvl val="lvl"/>
          <dgm:resizeHandles/>
        </dgm:presLayoutVars>
      </dgm:prSet>
      <dgm:spPr/>
    </dgm:pt>
    <dgm:pt modelId="{BBF76952-1016-1440-9DA1-87C86FA3C0EB}" type="pres">
      <dgm:prSet presAssocID="{BB236309-78A2-0043-8B62-75934BF723F8}" presName="linNode" presStyleCnt="0"/>
      <dgm:spPr/>
    </dgm:pt>
    <dgm:pt modelId="{B1237C3F-2B13-3146-9631-8B9AB4010228}" type="pres">
      <dgm:prSet presAssocID="{BB236309-78A2-0043-8B62-75934BF723F8}" presName="parentShp" presStyleLbl="node1" presStyleIdx="0" presStyleCnt="2" custLinFactNeighborX="248" custLinFactNeighborY="468">
        <dgm:presLayoutVars>
          <dgm:bulletEnabled val="1"/>
        </dgm:presLayoutVars>
      </dgm:prSet>
      <dgm:spPr/>
    </dgm:pt>
    <dgm:pt modelId="{8D83033D-8784-1947-8EEE-8D721820D2C6}" type="pres">
      <dgm:prSet presAssocID="{BB236309-78A2-0043-8B62-75934BF723F8}" presName="childShp" presStyleLbl="bgAccFollowNode1" presStyleIdx="0" presStyleCnt="2" custLinFactNeighborX="-372" custLinFactNeighborY="468">
        <dgm:presLayoutVars>
          <dgm:bulletEnabled val="1"/>
        </dgm:presLayoutVars>
      </dgm:prSet>
      <dgm:spPr/>
    </dgm:pt>
    <dgm:pt modelId="{377FB873-FA31-A043-A217-994798676AFF}" type="pres">
      <dgm:prSet presAssocID="{8E514620-34BE-F247-90AB-7EA878883F09}" presName="spacing" presStyleCnt="0"/>
      <dgm:spPr/>
    </dgm:pt>
    <dgm:pt modelId="{F9FEC9CB-B07B-5F49-BECD-49892B48FFA3}" type="pres">
      <dgm:prSet presAssocID="{854814A6-22D3-8048-A81B-A75D29571334}" presName="linNode" presStyleCnt="0"/>
      <dgm:spPr/>
    </dgm:pt>
    <dgm:pt modelId="{73540233-76B4-0444-96CA-4E32E95E7246}" type="pres">
      <dgm:prSet presAssocID="{854814A6-22D3-8048-A81B-A75D29571334}" presName="parentShp" presStyleLbl="node1" presStyleIdx="1" presStyleCnt="2">
        <dgm:presLayoutVars>
          <dgm:bulletEnabled val="1"/>
        </dgm:presLayoutVars>
      </dgm:prSet>
      <dgm:spPr/>
    </dgm:pt>
    <dgm:pt modelId="{9811EE2E-EA2F-144D-A4FD-1459EDA240DA}" type="pres">
      <dgm:prSet presAssocID="{854814A6-22D3-8048-A81B-A75D29571334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1D5BD01-C4A6-794A-84D0-54AED7B9175D}" srcId="{98395134-3A3A-FF44-8FCD-EDA12BF08FE3}" destId="{854814A6-22D3-8048-A81B-A75D29571334}" srcOrd="1" destOrd="0" parTransId="{D2B792E0-0120-694C-BEB6-45CC2831E563}" sibTransId="{E75609BA-EAE0-1B47-87FA-2015E9B9FA83}"/>
    <dgm:cxn modelId="{6C38A608-FC16-394A-B5AA-FC2FC38003F5}" type="presOf" srcId="{98395134-3A3A-FF44-8FCD-EDA12BF08FE3}" destId="{49080C78-470C-794D-8CE6-9F8AEBB20842}" srcOrd="0" destOrd="0" presId="urn:microsoft.com/office/officeart/2005/8/layout/vList6"/>
    <dgm:cxn modelId="{258C4A18-2153-EB4F-AC42-877EA70C894B}" type="presOf" srcId="{BB236309-78A2-0043-8B62-75934BF723F8}" destId="{B1237C3F-2B13-3146-9631-8B9AB4010228}" srcOrd="0" destOrd="0" presId="urn:microsoft.com/office/officeart/2005/8/layout/vList6"/>
    <dgm:cxn modelId="{ED86F01F-33EE-6E41-9F65-C885B95129A6}" srcId="{BB236309-78A2-0043-8B62-75934BF723F8}" destId="{B3402C0E-6B0A-FE45-85E1-06FF27AE0EEE}" srcOrd="0" destOrd="0" parTransId="{85ABF24A-68D6-AD4B-A22E-3D635D2D18FF}" sibTransId="{3A30CACF-3B9E-524F-914B-B253879CE89D}"/>
    <dgm:cxn modelId="{CBCFFA27-3A06-F94D-BCFC-CB45AC08EACA}" type="presOf" srcId="{854814A6-22D3-8048-A81B-A75D29571334}" destId="{73540233-76B4-0444-96CA-4E32E95E7246}" srcOrd="0" destOrd="0" presId="urn:microsoft.com/office/officeart/2005/8/layout/vList6"/>
    <dgm:cxn modelId="{94585133-7100-F543-8DE3-F6D4E3ECDB3B}" type="presOf" srcId="{851CA34B-CAD6-1A4C-8613-6573730CEFAA}" destId="{9811EE2E-EA2F-144D-A4FD-1459EDA240DA}" srcOrd="0" destOrd="1" presId="urn:microsoft.com/office/officeart/2005/8/layout/vList6"/>
    <dgm:cxn modelId="{35470339-5392-4944-9595-A5808D836D4D}" srcId="{854814A6-22D3-8048-A81B-A75D29571334}" destId="{145FA4AB-8594-E84E-88A3-2FBAC3353F75}" srcOrd="0" destOrd="0" parTransId="{C2EB4A84-F2CC-1744-99CB-565E65487BBC}" sibTransId="{02BF4569-26A3-7449-A3A1-EC4029C21439}"/>
    <dgm:cxn modelId="{56582641-9877-1047-9609-09DCACAF1991}" srcId="{BB236309-78A2-0043-8B62-75934BF723F8}" destId="{3DF3DAFA-7B7A-9143-AF06-0238A5DCADB6}" srcOrd="1" destOrd="0" parTransId="{8A7FCD51-BA6B-3A47-AD92-3A839EF27B66}" sibTransId="{55E84CAF-67FE-494B-9AD4-CDBFD0EA642E}"/>
    <dgm:cxn modelId="{EB2EAE98-E668-4E49-A4F1-A9A0B93E193E}" srcId="{98395134-3A3A-FF44-8FCD-EDA12BF08FE3}" destId="{BB236309-78A2-0043-8B62-75934BF723F8}" srcOrd="0" destOrd="0" parTransId="{03066CAB-5C04-5A49-8529-046EF84F3ED9}" sibTransId="{8E514620-34BE-F247-90AB-7EA878883F09}"/>
    <dgm:cxn modelId="{29284AA2-17F8-F94A-A788-3F349985EFC1}" srcId="{854814A6-22D3-8048-A81B-A75D29571334}" destId="{851CA34B-CAD6-1A4C-8613-6573730CEFAA}" srcOrd="1" destOrd="0" parTransId="{0B1855F8-3781-CE4F-8A3B-2D15BBAAF12D}" sibTransId="{2A7A464E-1E85-DF45-B803-F262A6236904}"/>
    <dgm:cxn modelId="{0563FFAC-C17F-A546-ABCA-5DB0647D51ED}" type="presOf" srcId="{B3402C0E-6B0A-FE45-85E1-06FF27AE0EEE}" destId="{8D83033D-8784-1947-8EEE-8D721820D2C6}" srcOrd="0" destOrd="0" presId="urn:microsoft.com/office/officeart/2005/8/layout/vList6"/>
    <dgm:cxn modelId="{A842E2C4-5D9D-0649-9FFD-ED92039BDE5B}" type="presOf" srcId="{145FA4AB-8594-E84E-88A3-2FBAC3353F75}" destId="{9811EE2E-EA2F-144D-A4FD-1459EDA240DA}" srcOrd="0" destOrd="0" presId="urn:microsoft.com/office/officeart/2005/8/layout/vList6"/>
    <dgm:cxn modelId="{EA0EE3EE-7555-FE42-B15C-AF9DF937A82E}" type="presOf" srcId="{3DF3DAFA-7B7A-9143-AF06-0238A5DCADB6}" destId="{8D83033D-8784-1947-8EEE-8D721820D2C6}" srcOrd="0" destOrd="1" presId="urn:microsoft.com/office/officeart/2005/8/layout/vList6"/>
    <dgm:cxn modelId="{A34C8EDF-0F38-8F41-B599-BE8862565010}" type="presParOf" srcId="{49080C78-470C-794D-8CE6-9F8AEBB20842}" destId="{BBF76952-1016-1440-9DA1-87C86FA3C0EB}" srcOrd="0" destOrd="0" presId="urn:microsoft.com/office/officeart/2005/8/layout/vList6"/>
    <dgm:cxn modelId="{354D4611-8873-E74C-84F8-2F00CA55E5E3}" type="presParOf" srcId="{BBF76952-1016-1440-9DA1-87C86FA3C0EB}" destId="{B1237C3F-2B13-3146-9631-8B9AB4010228}" srcOrd="0" destOrd="0" presId="urn:microsoft.com/office/officeart/2005/8/layout/vList6"/>
    <dgm:cxn modelId="{8B8FA519-1851-414F-A4AB-268715464671}" type="presParOf" srcId="{BBF76952-1016-1440-9DA1-87C86FA3C0EB}" destId="{8D83033D-8784-1947-8EEE-8D721820D2C6}" srcOrd="1" destOrd="0" presId="urn:microsoft.com/office/officeart/2005/8/layout/vList6"/>
    <dgm:cxn modelId="{E976146C-F763-C54C-84FB-BEFC16696A0B}" type="presParOf" srcId="{49080C78-470C-794D-8CE6-9F8AEBB20842}" destId="{377FB873-FA31-A043-A217-994798676AFF}" srcOrd="1" destOrd="0" presId="urn:microsoft.com/office/officeart/2005/8/layout/vList6"/>
    <dgm:cxn modelId="{4BA4A7E0-7938-8346-8BC9-7470414B274D}" type="presParOf" srcId="{49080C78-470C-794D-8CE6-9F8AEBB20842}" destId="{F9FEC9CB-B07B-5F49-BECD-49892B48FFA3}" srcOrd="2" destOrd="0" presId="urn:microsoft.com/office/officeart/2005/8/layout/vList6"/>
    <dgm:cxn modelId="{AA139081-13BD-2344-830B-00F00C7FBFAB}" type="presParOf" srcId="{F9FEC9CB-B07B-5F49-BECD-49892B48FFA3}" destId="{73540233-76B4-0444-96CA-4E32E95E7246}" srcOrd="0" destOrd="0" presId="urn:microsoft.com/office/officeart/2005/8/layout/vList6"/>
    <dgm:cxn modelId="{CFEBC9E4-1850-CE4E-88AC-2838FF8971E5}" type="presParOf" srcId="{F9FEC9CB-B07B-5F49-BECD-49892B48FFA3}" destId="{9811EE2E-EA2F-144D-A4FD-1459EDA240D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CF46-7F1C-A04A-969D-C5602A238CB9}">
      <dsp:nvSpPr>
        <dsp:cNvPr id="0" name=""/>
        <dsp:cNvSpPr/>
      </dsp:nvSpPr>
      <dsp:spPr>
        <a:xfrm>
          <a:off x="1905" y="730682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Automated Process</a:t>
          </a:r>
        </a:p>
      </dsp:txBody>
      <dsp:txXfrm>
        <a:off x="1905" y="730682"/>
        <a:ext cx="1857374" cy="690778"/>
      </dsp:txXfrm>
    </dsp:sp>
    <dsp:sp modelId="{10D9824A-DEAD-9842-A02F-FF75CD2FD451}">
      <dsp:nvSpPr>
        <dsp:cNvPr id="0" name=""/>
        <dsp:cNvSpPr/>
      </dsp:nvSpPr>
      <dsp:spPr>
        <a:xfrm>
          <a:off x="1905" y="1421460"/>
          <a:ext cx="1857374" cy="13896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Efficiency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Minimal errors</a:t>
          </a:r>
        </a:p>
      </dsp:txBody>
      <dsp:txXfrm>
        <a:off x="1905" y="1421460"/>
        <a:ext cx="1857374" cy="1389656"/>
      </dsp:txXfrm>
    </dsp:sp>
    <dsp:sp modelId="{62844001-762A-BB41-B97D-BE1095BE3372}">
      <dsp:nvSpPr>
        <dsp:cNvPr id="0" name=""/>
        <dsp:cNvSpPr/>
      </dsp:nvSpPr>
      <dsp:spPr>
        <a:xfrm>
          <a:off x="2119312" y="730682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</a:t>
          </a:r>
        </a:p>
      </dsp:txBody>
      <dsp:txXfrm>
        <a:off x="2119312" y="730682"/>
        <a:ext cx="1857374" cy="690778"/>
      </dsp:txXfrm>
    </dsp:sp>
    <dsp:sp modelId="{D5E2C751-667E-404C-9F4D-41E980B83623}">
      <dsp:nvSpPr>
        <dsp:cNvPr id="0" name=""/>
        <dsp:cNvSpPr/>
      </dsp:nvSpPr>
      <dsp:spPr>
        <a:xfrm>
          <a:off x="2119312" y="1421460"/>
          <a:ext cx="1857374" cy="13896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Prevent more defaults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Reduce loan loss risk</a:t>
          </a:r>
        </a:p>
      </dsp:txBody>
      <dsp:txXfrm>
        <a:off x="2119312" y="1421460"/>
        <a:ext cx="1857374" cy="1389656"/>
      </dsp:txXfrm>
    </dsp:sp>
    <dsp:sp modelId="{FB9FC17E-7710-9641-A6E1-722D419DF362}">
      <dsp:nvSpPr>
        <dsp:cNvPr id="0" name=""/>
        <dsp:cNvSpPr/>
      </dsp:nvSpPr>
      <dsp:spPr>
        <a:xfrm>
          <a:off x="4236719" y="730682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Cutting-Edge</a:t>
          </a:r>
        </a:p>
      </dsp:txBody>
      <dsp:txXfrm>
        <a:off x="4236719" y="730682"/>
        <a:ext cx="1857374" cy="690778"/>
      </dsp:txXfrm>
    </dsp:sp>
    <dsp:sp modelId="{380D7267-2C05-424C-A78C-8CBE3EFED500}">
      <dsp:nvSpPr>
        <dsp:cNvPr id="0" name=""/>
        <dsp:cNvSpPr/>
      </dsp:nvSpPr>
      <dsp:spPr>
        <a:xfrm>
          <a:off x="4236719" y="1421460"/>
          <a:ext cx="1857374" cy="13896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Outperform competitors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portfolio</a:t>
          </a:r>
        </a:p>
      </dsp:txBody>
      <dsp:txXfrm>
        <a:off x="4236719" y="1421460"/>
        <a:ext cx="1857374" cy="1389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Risky Loans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portfolio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loss amount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Risky Loans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033D-8784-1947-8EEE-8D721820D2C6}">
      <dsp:nvSpPr>
        <dsp:cNvPr id="0" name=""/>
        <dsp:cNvSpPr/>
      </dsp:nvSpPr>
      <dsp:spPr>
        <a:xfrm>
          <a:off x="2225044" y="8772"/>
          <a:ext cx="3350029" cy="17771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Recall: 0.54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ROC AUC: 0.90</a:t>
          </a:r>
        </a:p>
      </dsp:txBody>
      <dsp:txXfrm>
        <a:off x="2225044" y="230920"/>
        <a:ext cx="2683586" cy="1332885"/>
      </dsp:txXfrm>
    </dsp:sp>
    <dsp:sp modelId="{B1237C3F-2B13-3146-9631-8B9AB4010228}">
      <dsp:nvSpPr>
        <dsp:cNvPr id="0" name=""/>
        <dsp:cNvSpPr/>
      </dsp:nvSpPr>
      <dsp:spPr>
        <a:xfrm>
          <a:off x="8308" y="8772"/>
          <a:ext cx="2233352" cy="1777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Classification Model</a:t>
          </a:r>
        </a:p>
      </dsp:txBody>
      <dsp:txXfrm>
        <a:off x="95063" y="95527"/>
        <a:ext cx="2059842" cy="1603671"/>
      </dsp:txXfrm>
    </dsp:sp>
    <dsp:sp modelId="{9811EE2E-EA2F-144D-A4FD-1459EDA240DA}">
      <dsp:nvSpPr>
        <dsp:cNvPr id="0" name=""/>
        <dsp:cNvSpPr/>
      </dsp:nvSpPr>
      <dsp:spPr>
        <a:xfrm>
          <a:off x="2233352" y="1955355"/>
          <a:ext cx="3350029" cy="17771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8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en-US" sz="28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US" sz="2800" kern="1200" dirty="0"/>
            <a:t>: 0.71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MAE: 0.41</a:t>
          </a:r>
        </a:p>
      </dsp:txBody>
      <dsp:txXfrm>
        <a:off x="2233352" y="2177503"/>
        <a:ext cx="2683586" cy="1332885"/>
      </dsp:txXfrm>
    </dsp:sp>
    <dsp:sp modelId="{73540233-76B4-0444-96CA-4E32E95E7246}">
      <dsp:nvSpPr>
        <dsp:cNvPr id="0" name=""/>
        <dsp:cNvSpPr/>
      </dsp:nvSpPr>
      <dsp:spPr>
        <a:xfrm>
          <a:off x="0" y="1955355"/>
          <a:ext cx="2233352" cy="1777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Regression Model</a:t>
          </a:r>
        </a:p>
      </dsp:txBody>
      <dsp:txXfrm>
        <a:off x="86755" y="2042110"/>
        <a:ext cx="2059842" cy="160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d0f31e61d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d0f31e61d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7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cda54a9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cda54a9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7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d0f31e61d_4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d0f31e61d_4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79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39525" y="770400"/>
            <a:ext cx="3384600" cy="28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99602" y="3677425"/>
            <a:ext cx="32244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829250" y="1650050"/>
            <a:ext cx="54855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2"/>
                </a:solidFill>
                <a:highlight>
                  <a:schemeClr val="l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844300" y="3028950"/>
            <a:ext cx="3455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822625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2"/>
          </p:nvPr>
        </p:nvSpPr>
        <p:spPr>
          <a:xfrm>
            <a:off x="822625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3"/>
          </p:nvPr>
        </p:nvSpPr>
        <p:spPr>
          <a:xfrm>
            <a:off x="822625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4"/>
          </p:nvPr>
        </p:nvSpPr>
        <p:spPr>
          <a:xfrm>
            <a:off x="822625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5"/>
          </p:nvPr>
        </p:nvSpPr>
        <p:spPr>
          <a:xfrm>
            <a:off x="3221287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3221287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7"/>
          </p:nvPr>
        </p:nvSpPr>
        <p:spPr>
          <a:xfrm>
            <a:off x="3221287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8"/>
          </p:nvPr>
        </p:nvSpPr>
        <p:spPr>
          <a:xfrm>
            <a:off x="3221287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822625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9" hasCustomPrompt="1"/>
          </p:nvPr>
        </p:nvSpPr>
        <p:spPr>
          <a:xfrm>
            <a:off x="3221287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13" hasCustomPrompt="1"/>
          </p:nvPr>
        </p:nvSpPr>
        <p:spPr>
          <a:xfrm>
            <a:off x="822625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21287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5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3"/>
          </p:nvPr>
        </p:nvSpPr>
        <p:spPr>
          <a:xfrm>
            <a:off x="58629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5"/>
          </p:nvPr>
        </p:nvSpPr>
        <p:spPr>
          <a:xfrm>
            <a:off x="668451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6"/>
          </p:nvPr>
        </p:nvSpPr>
        <p:spPr>
          <a:xfrm>
            <a:off x="668451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7"/>
          </p:nvPr>
        </p:nvSpPr>
        <p:spPr>
          <a:xfrm>
            <a:off x="668451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8"/>
          </p:nvPr>
        </p:nvSpPr>
        <p:spPr>
          <a:xfrm>
            <a:off x="668451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Darker Grotesque Medium"/>
              <a:buChar char="●"/>
              <a:defRPr sz="18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ctrTitle"/>
          </p:nvPr>
        </p:nvSpPr>
        <p:spPr>
          <a:xfrm>
            <a:off x="4659464" y="1049064"/>
            <a:ext cx="3764661" cy="145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sz="4400" dirty="0">
                <a:solidFill>
                  <a:schemeClr val="lt1"/>
                </a:solidFill>
              </a:rPr>
              <a:t>Loan Portfolio Risk using ML</a:t>
            </a:r>
            <a:endParaRPr sz="4400"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3975652" y="2638846"/>
            <a:ext cx="4448473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By Marcos Dominguez, Data Scientist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67" name="Google Shape;154;p30">
            <a:extLst>
              <a:ext uri="{FF2B5EF4-FFF2-40B4-BE49-F238E27FC236}">
                <a16:creationId xmlns:a16="http://schemas.microsoft.com/office/drawing/2014/main" id="{0F556C46-7DD4-EB49-9B08-9E77BA0B235B}"/>
              </a:ext>
            </a:extLst>
          </p:cNvPr>
          <p:cNvSpPr/>
          <p:nvPr/>
        </p:nvSpPr>
        <p:spPr>
          <a:xfrm rot="7200233">
            <a:off x="-334846" y="706186"/>
            <a:ext cx="5410766" cy="3039607"/>
          </a:xfrm>
          <a:custGeom>
            <a:avLst/>
            <a:gdLst/>
            <a:ahLst/>
            <a:cxnLst/>
            <a:rect l="l" t="t" r="r" b="b"/>
            <a:pathLst>
              <a:path w="254148" h="186811" extrusionOk="0">
                <a:moveTo>
                  <a:pt x="78567" y="1"/>
                </a:moveTo>
                <a:cubicBezTo>
                  <a:pt x="68215" y="1"/>
                  <a:pt x="57290" y="2991"/>
                  <a:pt x="44894" y="10799"/>
                </a:cubicBezTo>
                <a:cubicBezTo>
                  <a:pt x="0" y="39005"/>
                  <a:pt x="23127" y="186810"/>
                  <a:pt x="142323" y="186810"/>
                </a:cubicBezTo>
                <a:cubicBezTo>
                  <a:pt x="145508" y="186810"/>
                  <a:pt x="148762" y="186705"/>
                  <a:pt x="152085" y="186489"/>
                </a:cubicBezTo>
                <a:cubicBezTo>
                  <a:pt x="152085" y="186489"/>
                  <a:pt x="152351" y="186501"/>
                  <a:pt x="152856" y="186501"/>
                </a:cubicBezTo>
                <a:cubicBezTo>
                  <a:pt x="158914" y="186501"/>
                  <a:pt x="199306" y="184696"/>
                  <a:pt x="225711" y="137753"/>
                </a:cubicBezTo>
                <a:cubicBezTo>
                  <a:pt x="254147" y="86728"/>
                  <a:pt x="220597" y="39928"/>
                  <a:pt x="168853" y="29686"/>
                </a:cubicBezTo>
                <a:cubicBezTo>
                  <a:pt x="130848" y="22323"/>
                  <a:pt x="106849" y="1"/>
                  <a:pt x="78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14660;p73">
            <a:extLst>
              <a:ext uri="{FF2B5EF4-FFF2-40B4-BE49-F238E27FC236}">
                <a16:creationId xmlns:a16="http://schemas.microsoft.com/office/drawing/2014/main" id="{C0D97620-69C3-704B-891C-27514BC58D65}"/>
              </a:ext>
            </a:extLst>
          </p:cNvPr>
          <p:cNvSpPr/>
          <p:nvPr/>
        </p:nvSpPr>
        <p:spPr>
          <a:xfrm>
            <a:off x="1929374" y="770400"/>
            <a:ext cx="1394271" cy="1352598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14656;p73">
            <a:extLst>
              <a:ext uri="{FF2B5EF4-FFF2-40B4-BE49-F238E27FC236}">
                <a16:creationId xmlns:a16="http://schemas.microsoft.com/office/drawing/2014/main" id="{193EE634-AA44-9649-92E6-29D6AA37DB0D}"/>
              </a:ext>
            </a:extLst>
          </p:cNvPr>
          <p:cNvGrpSpPr/>
          <p:nvPr/>
        </p:nvGrpSpPr>
        <p:grpSpPr>
          <a:xfrm>
            <a:off x="850790" y="2225990"/>
            <a:ext cx="1324817" cy="1352598"/>
            <a:chOff x="3996113" y="4291176"/>
            <a:chExt cx="336512" cy="335048"/>
          </a:xfrm>
          <a:solidFill>
            <a:srgbClr val="FF0000"/>
          </a:solidFill>
        </p:grpSpPr>
        <p:sp>
          <p:nvSpPr>
            <p:cNvPr id="370" name="Google Shape;14657;p73">
              <a:extLst>
                <a:ext uri="{FF2B5EF4-FFF2-40B4-BE49-F238E27FC236}">
                  <a16:creationId xmlns:a16="http://schemas.microsoft.com/office/drawing/2014/main" id="{68269828-7881-484F-A0E4-1A303EABBB8B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658;p73">
              <a:extLst>
                <a:ext uri="{FF2B5EF4-FFF2-40B4-BE49-F238E27FC236}">
                  <a16:creationId xmlns:a16="http://schemas.microsoft.com/office/drawing/2014/main" id="{9655CC12-A811-434B-B02F-CCCF6065B8D6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659;p73">
              <a:extLst>
                <a:ext uri="{FF2B5EF4-FFF2-40B4-BE49-F238E27FC236}">
                  <a16:creationId xmlns:a16="http://schemas.microsoft.com/office/drawing/2014/main" id="{78217E67-9395-774E-9EC5-394D19A20EDE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824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3D3F3-8342-4D46-8C9D-9E3B73F5B178}"/>
              </a:ext>
            </a:extLst>
          </p:cNvPr>
          <p:cNvSpPr txBox="1"/>
          <p:nvPr/>
        </p:nvSpPr>
        <p:spPr>
          <a:xfrm>
            <a:off x="2589414" y="249382"/>
            <a:ext cx="3965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DEA4DF29-9E39-CD44-AC5D-5D463339C9F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3897659"/>
                  </p:ext>
                </p:extLst>
              </p:nvPr>
            </p:nvGraphicFramePr>
            <p:xfrm>
              <a:off x="907471" y="854883"/>
              <a:ext cx="5583382" cy="37329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DEA4DF29-9E39-CD44-AC5D-5D463339C9F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3897659"/>
                  </p:ext>
                </p:extLst>
              </p:nvPr>
            </p:nvGraphicFramePr>
            <p:xfrm>
              <a:off x="907471" y="854883"/>
              <a:ext cx="5583382" cy="37329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61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6008E7FD-F117-4342-A830-E63BB2D6E5F1}"/>
              </a:ext>
            </a:extLst>
          </p:cNvPr>
          <p:cNvSpPr/>
          <p:nvPr/>
        </p:nvSpPr>
        <p:spPr>
          <a:xfrm>
            <a:off x="1511533" y="1246909"/>
            <a:ext cx="2046314" cy="194517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/>
              <a:t>2,478 loans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2.35% of portfolio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F19FBE5C-ECD3-0649-9AFF-913F6929F5F7}"/>
              </a:ext>
            </a:extLst>
          </p:cNvPr>
          <p:cNvSpPr/>
          <p:nvPr/>
        </p:nvSpPr>
        <p:spPr>
          <a:xfrm>
            <a:off x="4572000" y="1230280"/>
            <a:ext cx="2046314" cy="194517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Avg: 2.68%</a:t>
            </a:r>
          </a:p>
          <a:p>
            <a:pPr algn="ctr"/>
            <a:r>
              <a:rPr lang="en-US" sz="1800" dirty="0"/>
              <a:t>Min: 0.44%</a:t>
            </a:r>
          </a:p>
          <a:p>
            <a:pPr algn="ctr"/>
            <a:r>
              <a:rPr lang="en-US" sz="1800" dirty="0"/>
              <a:t>Max: 25.30%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9FD7B-4DDB-7940-90FF-98D06218262C}"/>
              </a:ext>
            </a:extLst>
          </p:cNvPr>
          <p:cNvSpPr txBox="1"/>
          <p:nvPr/>
        </p:nvSpPr>
        <p:spPr>
          <a:xfrm>
            <a:off x="2783379" y="307571"/>
            <a:ext cx="357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What the models predicted…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65E8D-26C7-A546-8BD0-0B9C1A5DF683}"/>
              </a:ext>
            </a:extLst>
          </p:cNvPr>
          <p:cNvSpPr txBox="1"/>
          <p:nvPr/>
        </p:nvSpPr>
        <p:spPr>
          <a:xfrm>
            <a:off x="1329690" y="801384"/>
            <a:ext cx="240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Classification: Risky Loans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C6148-6A9E-7243-BC29-012AC879561D}"/>
              </a:ext>
            </a:extLst>
          </p:cNvPr>
          <p:cNvSpPr txBox="1"/>
          <p:nvPr/>
        </p:nvSpPr>
        <p:spPr>
          <a:xfrm>
            <a:off x="4262349" y="801385"/>
            <a:ext cx="266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Regression: Loan Loss</a:t>
            </a:r>
          </a:p>
        </p:txBody>
      </p:sp>
    </p:spTree>
    <p:extLst>
      <p:ext uri="{BB962C8B-B14F-4D97-AF65-F5344CB8AC3E}">
        <p14:creationId xmlns:p14="http://schemas.microsoft.com/office/powerpoint/2010/main" val="410788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5D628-CDA6-3141-BB0D-AE4F721F8DAF}"/>
              </a:ext>
            </a:extLst>
          </p:cNvPr>
          <p:cNvSpPr txBox="1"/>
          <p:nvPr/>
        </p:nvSpPr>
        <p:spPr>
          <a:xfrm>
            <a:off x="2140133" y="266008"/>
            <a:ext cx="447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Distributions: Actual vs Prediction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C2AE38D-F6C9-384A-99D9-583E8E37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4" y="1230520"/>
            <a:ext cx="4094280" cy="2682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4BDA1-9D11-6546-B3B2-5D76ACE754D4}"/>
              </a:ext>
            </a:extLst>
          </p:cNvPr>
          <p:cNvSpPr txBox="1"/>
          <p:nvPr/>
        </p:nvSpPr>
        <p:spPr>
          <a:xfrm>
            <a:off x="1508759" y="83240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EC96F-725A-7A4B-A326-CDB9C9B544E8}"/>
              </a:ext>
            </a:extLst>
          </p:cNvPr>
          <p:cNvSpPr txBox="1"/>
          <p:nvPr/>
        </p:nvSpPr>
        <p:spPr>
          <a:xfrm>
            <a:off x="5602778" y="833529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Loss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72C041A-CD00-EF49-835D-E190A130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44" y="1230520"/>
            <a:ext cx="4099895" cy="26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123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EA61C-A857-6945-85DB-B936FD3F23AD}"/>
              </a:ext>
            </a:extLst>
          </p:cNvPr>
          <p:cNvSpPr txBox="1"/>
          <p:nvPr/>
        </p:nvSpPr>
        <p:spPr>
          <a:xfrm>
            <a:off x="2448853" y="233232"/>
            <a:ext cx="436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Research the difference in scale…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C2C455A-9A1E-E54E-848F-3C381A42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4" y="1230520"/>
            <a:ext cx="4094280" cy="2682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84728-76EE-3640-950D-B0A4142E3DB8}"/>
              </a:ext>
            </a:extLst>
          </p:cNvPr>
          <p:cNvSpPr txBox="1"/>
          <p:nvPr/>
        </p:nvSpPr>
        <p:spPr>
          <a:xfrm>
            <a:off x="1508759" y="83240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86119-9542-EC43-B56B-5DC92F44E6DC}"/>
              </a:ext>
            </a:extLst>
          </p:cNvPr>
          <p:cNvSpPr txBox="1"/>
          <p:nvPr/>
        </p:nvSpPr>
        <p:spPr>
          <a:xfrm>
            <a:off x="5602778" y="833529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Loss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EA7460A-2422-2B46-9B5D-45B784FE3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44" y="1230520"/>
            <a:ext cx="4099895" cy="268245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8D1685BE-C4C3-A440-912E-0C4077890439}"/>
              </a:ext>
            </a:extLst>
          </p:cNvPr>
          <p:cNvSpPr/>
          <p:nvPr/>
        </p:nvSpPr>
        <p:spPr>
          <a:xfrm rot="16200000">
            <a:off x="3458095" y="4244917"/>
            <a:ext cx="1163782" cy="15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54897A3-B951-5541-892B-D4593CEBBFD0}"/>
              </a:ext>
            </a:extLst>
          </p:cNvPr>
          <p:cNvSpPr/>
          <p:nvPr/>
        </p:nvSpPr>
        <p:spPr>
          <a:xfrm rot="16200000">
            <a:off x="7801494" y="4305877"/>
            <a:ext cx="1163782" cy="15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6"/>
          <p:cNvGrpSpPr/>
          <p:nvPr/>
        </p:nvGrpSpPr>
        <p:grpSpPr>
          <a:xfrm>
            <a:off x="995850" y="1318850"/>
            <a:ext cx="2001713" cy="2768650"/>
            <a:chOff x="995850" y="1318850"/>
            <a:chExt cx="2001713" cy="2768650"/>
          </a:xfrm>
        </p:grpSpPr>
        <p:cxnSp>
          <p:nvCxnSpPr>
            <p:cNvPr id="805" name="Google Shape;805;p36"/>
            <p:cNvCxnSpPr/>
            <p:nvPr/>
          </p:nvCxnSpPr>
          <p:spPr>
            <a:xfrm rot="10800000">
              <a:off x="2516963" y="1318850"/>
              <a:ext cx="480600" cy="1017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6"/>
            <p:cNvCxnSpPr/>
            <p:nvPr/>
          </p:nvCxnSpPr>
          <p:spPr>
            <a:xfrm rot="10800000">
              <a:off x="1222575" y="2089225"/>
              <a:ext cx="1754100" cy="266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6"/>
            <p:cNvCxnSpPr/>
            <p:nvPr/>
          </p:nvCxnSpPr>
          <p:spPr>
            <a:xfrm flipH="1">
              <a:off x="1044975" y="2336450"/>
              <a:ext cx="1909800" cy="1137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6"/>
            <p:cNvCxnSpPr/>
            <p:nvPr/>
          </p:nvCxnSpPr>
          <p:spPr>
            <a:xfrm rot="10800000">
              <a:off x="1690800" y="1567250"/>
              <a:ext cx="1258500" cy="769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6"/>
            <p:cNvCxnSpPr/>
            <p:nvPr/>
          </p:nvCxnSpPr>
          <p:spPr>
            <a:xfrm flipH="1">
              <a:off x="995850" y="2331000"/>
              <a:ext cx="1942500" cy="3063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36"/>
            <p:cNvCxnSpPr/>
            <p:nvPr/>
          </p:nvCxnSpPr>
          <p:spPr>
            <a:xfrm flipH="1">
              <a:off x="1740150" y="2331000"/>
              <a:ext cx="1198200" cy="17565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6" name="Google Shape;846;p36"/>
          <p:cNvSpPr/>
          <p:nvPr/>
        </p:nvSpPr>
        <p:spPr>
          <a:xfrm>
            <a:off x="7370400" y="142475"/>
            <a:ext cx="2314779" cy="2284444"/>
          </a:xfrm>
          <a:custGeom>
            <a:avLst/>
            <a:gdLst/>
            <a:ahLst/>
            <a:cxnLst/>
            <a:rect l="l" t="t" r="r" b="b"/>
            <a:pathLst>
              <a:path w="212365" h="209534" extrusionOk="0">
                <a:moveTo>
                  <a:pt x="95052" y="0"/>
                </a:moveTo>
                <a:cubicBezTo>
                  <a:pt x="73877" y="0"/>
                  <a:pt x="51843" y="8574"/>
                  <a:pt x="35606" y="25269"/>
                </a:cubicBezTo>
                <a:cubicBezTo>
                  <a:pt x="5670" y="55951"/>
                  <a:pt x="3836" y="87635"/>
                  <a:pt x="3836" y="87635"/>
                </a:cubicBezTo>
                <a:cubicBezTo>
                  <a:pt x="3836" y="87635"/>
                  <a:pt x="0" y="124988"/>
                  <a:pt x="27601" y="156004"/>
                </a:cubicBezTo>
                <a:cubicBezTo>
                  <a:pt x="55196" y="187020"/>
                  <a:pt x="97885" y="197359"/>
                  <a:pt x="132323" y="206697"/>
                </a:cubicBezTo>
                <a:cubicBezTo>
                  <a:pt x="139391" y="208614"/>
                  <a:pt x="146244" y="209533"/>
                  <a:pt x="152743" y="209533"/>
                </a:cubicBezTo>
                <a:cubicBezTo>
                  <a:pt x="177907" y="209533"/>
                  <a:pt x="197764" y="195755"/>
                  <a:pt x="204194" y="172759"/>
                </a:cubicBezTo>
                <a:cubicBezTo>
                  <a:pt x="212365" y="143744"/>
                  <a:pt x="186932" y="129737"/>
                  <a:pt x="177180" y="92884"/>
                </a:cubicBezTo>
                <a:cubicBezTo>
                  <a:pt x="167421" y="56118"/>
                  <a:pt x="170176" y="45279"/>
                  <a:pt x="142575" y="18345"/>
                </a:cubicBezTo>
                <a:cubicBezTo>
                  <a:pt x="129952" y="6026"/>
                  <a:pt x="112804" y="0"/>
                  <a:pt x="95052" y="0"/>
                </a:cubicBezTo>
                <a:close/>
              </a:path>
            </a:pathLst>
          </a:custGeom>
          <a:solidFill>
            <a:srgbClr val="0EAD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36"/>
          <p:cNvGrpSpPr/>
          <p:nvPr/>
        </p:nvGrpSpPr>
        <p:grpSpPr>
          <a:xfrm rot="683914" flipH="1">
            <a:off x="6424226" y="284000"/>
            <a:ext cx="2353876" cy="1495257"/>
            <a:chOff x="1402715" y="1440235"/>
            <a:chExt cx="742661" cy="498476"/>
          </a:xfrm>
        </p:grpSpPr>
        <p:sp>
          <p:nvSpPr>
            <p:cNvPr id="848" name="Google Shape;848;p36"/>
            <p:cNvSpPr/>
            <p:nvPr/>
          </p:nvSpPr>
          <p:spPr>
            <a:xfrm>
              <a:off x="1461339" y="1742206"/>
              <a:ext cx="72324" cy="193761"/>
            </a:xfrm>
            <a:custGeom>
              <a:avLst/>
              <a:gdLst/>
              <a:ahLst/>
              <a:cxnLst/>
              <a:rect l="l" t="t" r="r" b="b"/>
              <a:pathLst>
                <a:path w="6171" h="16529" extrusionOk="0">
                  <a:moveTo>
                    <a:pt x="1668" y="1"/>
                  </a:moveTo>
                  <a:cubicBezTo>
                    <a:pt x="1668" y="1"/>
                    <a:pt x="1" y="14428"/>
                    <a:pt x="254" y="15175"/>
                  </a:cubicBezTo>
                  <a:cubicBezTo>
                    <a:pt x="447" y="15826"/>
                    <a:pt x="2212" y="16528"/>
                    <a:pt x="3297" y="16528"/>
                  </a:cubicBezTo>
                  <a:cubicBezTo>
                    <a:pt x="3604" y="16528"/>
                    <a:pt x="3856" y="16472"/>
                    <a:pt x="4003" y="16343"/>
                  </a:cubicBezTo>
                  <a:cubicBezTo>
                    <a:pt x="4670" y="15842"/>
                    <a:pt x="4256" y="14842"/>
                    <a:pt x="4003" y="14175"/>
                  </a:cubicBezTo>
                  <a:cubicBezTo>
                    <a:pt x="3756" y="13508"/>
                    <a:pt x="6171" y="1422"/>
                    <a:pt x="6171" y="142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1458444" y="1739838"/>
              <a:ext cx="78196" cy="198872"/>
            </a:xfrm>
            <a:custGeom>
              <a:avLst/>
              <a:gdLst/>
              <a:ahLst/>
              <a:cxnLst/>
              <a:rect l="l" t="t" r="r" b="b"/>
              <a:pathLst>
                <a:path w="6672" h="16965" extrusionOk="0">
                  <a:moveTo>
                    <a:pt x="2082" y="536"/>
                  </a:moveTo>
                  <a:lnTo>
                    <a:pt x="6171" y="1790"/>
                  </a:lnTo>
                  <a:cubicBezTo>
                    <a:pt x="5504" y="4872"/>
                    <a:pt x="3750" y="13797"/>
                    <a:pt x="4003" y="14464"/>
                  </a:cubicBezTo>
                  <a:cubicBezTo>
                    <a:pt x="4337" y="15211"/>
                    <a:pt x="4583" y="16044"/>
                    <a:pt x="4083" y="16378"/>
                  </a:cubicBezTo>
                  <a:cubicBezTo>
                    <a:pt x="4008" y="16453"/>
                    <a:pt x="3831" y="16495"/>
                    <a:pt x="3583" y="16495"/>
                  </a:cubicBezTo>
                  <a:cubicBezTo>
                    <a:pt x="3281" y="16495"/>
                    <a:pt x="2873" y="16433"/>
                    <a:pt x="2416" y="16298"/>
                  </a:cubicBezTo>
                  <a:cubicBezTo>
                    <a:pt x="1415" y="16044"/>
                    <a:pt x="748" y="15631"/>
                    <a:pt x="668" y="15377"/>
                  </a:cubicBezTo>
                  <a:cubicBezTo>
                    <a:pt x="501" y="14710"/>
                    <a:pt x="1415" y="6293"/>
                    <a:pt x="2082" y="536"/>
                  </a:cubicBezTo>
                  <a:close/>
                  <a:moveTo>
                    <a:pt x="1917" y="1"/>
                  </a:moveTo>
                  <a:cubicBezTo>
                    <a:pt x="1861" y="1"/>
                    <a:pt x="1806" y="36"/>
                    <a:pt x="1749" y="36"/>
                  </a:cubicBezTo>
                  <a:cubicBezTo>
                    <a:pt x="1749" y="36"/>
                    <a:pt x="1669" y="123"/>
                    <a:pt x="1669" y="203"/>
                  </a:cubicBezTo>
                  <a:cubicBezTo>
                    <a:pt x="1415" y="2624"/>
                    <a:pt x="1" y="14710"/>
                    <a:pt x="248" y="15464"/>
                  </a:cubicBezTo>
                  <a:cubicBezTo>
                    <a:pt x="415" y="16044"/>
                    <a:pt x="1415" y="16465"/>
                    <a:pt x="2249" y="16712"/>
                  </a:cubicBezTo>
                  <a:cubicBezTo>
                    <a:pt x="2502" y="16798"/>
                    <a:pt x="3083" y="16965"/>
                    <a:pt x="3583" y="16965"/>
                  </a:cubicBezTo>
                  <a:cubicBezTo>
                    <a:pt x="3916" y="16965"/>
                    <a:pt x="4170" y="16878"/>
                    <a:pt x="4417" y="16798"/>
                  </a:cubicBezTo>
                  <a:cubicBezTo>
                    <a:pt x="5170" y="16131"/>
                    <a:pt x="4670" y="14877"/>
                    <a:pt x="4417" y="14297"/>
                  </a:cubicBezTo>
                  <a:cubicBezTo>
                    <a:pt x="4337" y="13710"/>
                    <a:pt x="5751" y="6293"/>
                    <a:pt x="6671" y="1704"/>
                  </a:cubicBezTo>
                  <a:cubicBezTo>
                    <a:pt x="6671" y="1624"/>
                    <a:pt x="6584" y="1457"/>
                    <a:pt x="6504" y="1457"/>
                  </a:cubicBezTo>
                  <a:lnTo>
                    <a:pt x="2002" y="36"/>
                  </a:lnTo>
                  <a:cubicBezTo>
                    <a:pt x="1973" y="9"/>
                    <a:pt x="1945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1405680" y="1527181"/>
              <a:ext cx="361574" cy="303003"/>
            </a:xfrm>
            <a:custGeom>
              <a:avLst/>
              <a:gdLst/>
              <a:ahLst/>
              <a:cxnLst/>
              <a:rect l="l" t="t" r="r" b="b"/>
              <a:pathLst>
                <a:path w="30851" h="25848" extrusionOk="0">
                  <a:moveTo>
                    <a:pt x="30850" y="1"/>
                  </a:moveTo>
                  <a:lnTo>
                    <a:pt x="2335" y="8926"/>
                  </a:lnTo>
                  <a:cubicBezTo>
                    <a:pt x="1001" y="8926"/>
                    <a:pt x="1" y="10840"/>
                    <a:pt x="1" y="13094"/>
                  </a:cubicBezTo>
                  <a:cubicBezTo>
                    <a:pt x="1" y="15342"/>
                    <a:pt x="1001" y="17263"/>
                    <a:pt x="2335" y="17263"/>
                  </a:cubicBezTo>
                  <a:lnTo>
                    <a:pt x="30850" y="25848"/>
                  </a:lnTo>
                  <a:lnTo>
                    <a:pt x="308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1402715" y="1524297"/>
              <a:ext cx="366484" cy="308864"/>
            </a:xfrm>
            <a:custGeom>
              <a:avLst/>
              <a:gdLst/>
              <a:ahLst/>
              <a:cxnLst/>
              <a:rect l="l" t="t" r="r" b="b"/>
              <a:pathLst>
                <a:path w="31270" h="26348" extrusionOk="0">
                  <a:moveTo>
                    <a:pt x="30850" y="580"/>
                  </a:moveTo>
                  <a:lnTo>
                    <a:pt x="30850" y="25760"/>
                  </a:lnTo>
                  <a:lnTo>
                    <a:pt x="2668" y="17256"/>
                  </a:lnTo>
                  <a:lnTo>
                    <a:pt x="2588" y="17256"/>
                  </a:lnTo>
                  <a:cubicBezTo>
                    <a:pt x="1421" y="17256"/>
                    <a:pt x="500" y="15422"/>
                    <a:pt x="500" y="13340"/>
                  </a:cubicBezTo>
                  <a:cubicBezTo>
                    <a:pt x="500" y="11253"/>
                    <a:pt x="1421" y="9418"/>
                    <a:pt x="2588" y="9418"/>
                  </a:cubicBezTo>
                  <a:lnTo>
                    <a:pt x="2668" y="9418"/>
                  </a:lnTo>
                  <a:lnTo>
                    <a:pt x="30850" y="580"/>
                  </a:lnTo>
                  <a:close/>
                  <a:moveTo>
                    <a:pt x="31016" y="0"/>
                  </a:moveTo>
                  <a:lnTo>
                    <a:pt x="2501" y="9005"/>
                  </a:lnTo>
                  <a:cubicBezTo>
                    <a:pt x="1167" y="9005"/>
                    <a:pt x="0" y="10919"/>
                    <a:pt x="0" y="13340"/>
                  </a:cubicBezTo>
                  <a:cubicBezTo>
                    <a:pt x="0" y="15755"/>
                    <a:pt x="1167" y="17676"/>
                    <a:pt x="2501" y="17676"/>
                  </a:cubicBezTo>
                  <a:lnTo>
                    <a:pt x="31016" y="26261"/>
                  </a:lnTo>
                  <a:cubicBezTo>
                    <a:pt x="31016" y="26347"/>
                    <a:pt x="31016" y="26347"/>
                    <a:pt x="31103" y="26347"/>
                  </a:cubicBezTo>
                  <a:lnTo>
                    <a:pt x="31183" y="26261"/>
                  </a:lnTo>
                  <a:cubicBezTo>
                    <a:pt x="31270" y="26180"/>
                    <a:pt x="31270" y="26180"/>
                    <a:pt x="31270" y="26094"/>
                  </a:cubicBezTo>
                  <a:lnTo>
                    <a:pt x="31270" y="247"/>
                  </a:lnTo>
                  <a:cubicBezTo>
                    <a:pt x="31270" y="167"/>
                    <a:pt x="31270" y="80"/>
                    <a:pt x="31183" y="80"/>
                  </a:cubicBezTo>
                  <a:cubicBezTo>
                    <a:pt x="31103" y="0"/>
                    <a:pt x="31103" y="0"/>
                    <a:pt x="31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487767" y="1589357"/>
              <a:ext cx="135800" cy="42459"/>
            </a:xfrm>
            <a:custGeom>
              <a:avLst/>
              <a:gdLst/>
              <a:ahLst/>
              <a:cxnLst/>
              <a:rect l="l" t="t" r="r" b="b"/>
              <a:pathLst>
                <a:path w="11587" h="3622" extrusionOk="0">
                  <a:moveTo>
                    <a:pt x="11380" y="0"/>
                  </a:moveTo>
                  <a:cubicBezTo>
                    <a:pt x="11343" y="0"/>
                    <a:pt x="11301" y="10"/>
                    <a:pt x="11253" y="33"/>
                  </a:cubicBezTo>
                  <a:lnTo>
                    <a:pt x="167" y="3201"/>
                  </a:lnTo>
                  <a:cubicBezTo>
                    <a:pt x="0" y="3201"/>
                    <a:pt x="0" y="3368"/>
                    <a:pt x="0" y="3455"/>
                  </a:cubicBezTo>
                  <a:cubicBezTo>
                    <a:pt x="0" y="3622"/>
                    <a:pt x="80" y="3622"/>
                    <a:pt x="247" y="3622"/>
                  </a:cubicBezTo>
                  <a:lnTo>
                    <a:pt x="11420" y="453"/>
                  </a:lnTo>
                  <a:cubicBezTo>
                    <a:pt x="11506" y="367"/>
                    <a:pt x="11586" y="286"/>
                    <a:pt x="11586" y="120"/>
                  </a:cubicBezTo>
                  <a:cubicBezTo>
                    <a:pt x="11530" y="58"/>
                    <a:pt x="11469" y="0"/>
                    <a:pt x="113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1634338" y="1576673"/>
              <a:ext cx="33238" cy="13082"/>
            </a:xfrm>
            <a:custGeom>
              <a:avLst/>
              <a:gdLst/>
              <a:ahLst/>
              <a:cxnLst/>
              <a:rect l="l" t="t" r="r" b="b"/>
              <a:pathLst>
                <a:path w="2836" h="1116" extrusionOk="0">
                  <a:moveTo>
                    <a:pt x="2581" y="0"/>
                  </a:moveTo>
                  <a:cubicBezTo>
                    <a:pt x="2552" y="0"/>
                    <a:pt x="2524" y="11"/>
                    <a:pt x="2502" y="34"/>
                  </a:cubicBezTo>
                  <a:lnTo>
                    <a:pt x="168" y="701"/>
                  </a:lnTo>
                  <a:cubicBezTo>
                    <a:pt x="1" y="701"/>
                    <a:pt x="1" y="868"/>
                    <a:pt x="1" y="948"/>
                  </a:cubicBezTo>
                  <a:cubicBezTo>
                    <a:pt x="1" y="1035"/>
                    <a:pt x="168" y="1115"/>
                    <a:pt x="248" y="1115"/>
                  </a:cubicBezTo>
                  <a:lnTo>
                    <a:pt x="334" y="1115"/>
                  </a:lnTo>
                  <a:lnTo>
                    <a:pt x="2582" y="448"/>
                  </a:lnTo>
                  <a:cubicBezTo>
                    <a:pt x="2749" y="448"/>
                    <a:pt x="2836" y="281"/>
                    <a:pt x="2749" y="201"/>
                  </a:cubicBezTo>
                  <a:cubicBezTo>
                    <a:pt x="2749" y="79"/>
                    <a:pt x="2660" y="0"/>
                    <a:pt x="2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1405680" y="1619062"/>
              <a:ext cx="70367" cy="121211"/>
            </a:xfrm>
            <a:custGeom>
              <a:avLst/>
              <a:gdLst/>
              <a:ahLst/>
              <a:cxnLst/>
              <a:rect l="l" t="t" r="r" b="b"/>
              <a:pathLst>
                <a:path w="6004" h="10340" extrusionOk="0">
                  <a:moveTo>
                    <a:pt x="6004" y="0"/>
                  </a:moveTo>
                  <a:lnTo>
                    <a:pt x="2335" y="1088"/>
                  </a:lnTo>
                  <a:cubicBezTo>
                    <a:pt x="1001" y="1088"/>
                    <a:pt x="1" y="3002"/>
                    <a:pt x="1" y="5256"/>
                  </a:cubicBezTo>
                  <a:cubicBezTo>
                    <a:pt x="1" y="7504"/>
                    <a:pt x="1001" y="9425"/>
                    <a:pt x="2335" y="9425"/>
                  </a:cubicBezTo>
                  <a:lnTo>
                    <a:pt x="5584" y="10339"/>
                  </a:lnTo>
                  <a:cubicBezTo>
                    <a:pt x="4003" y="7091"/>
                    <a:pt x="4169" y="3169"/>
                    <a:pt x="6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1402715" y="1616166"/>
              <a:ext cx="76227" cy="127072"/>
            </a:xfrm>
            <a:custGeom>
              <a:avLst/>
              <a:gdLst/>
              <a:ahLst/>
              <a:cxnLst/>
              <a:rect l="l" t="t" r="r" b="b"/>
              <a:pathLst>
                <a:path w="6504" h="10840" extrusionOk="0">
                  <a:moveTo>
                    <a:pt x="5757" y="581"/>
                  </a:moveTo>
                  <a:cubicBezTo>
                    <a:pt x="4256" y="3582"/>
                    <a:pt x="4169" y="7171"/>
                    <a:pt x="5423" y="10253"/>
                  </a:cubicBezTo>
                  <a:lnTo>
                    <a:pt x="2668" y="9419"/>
                  </a:lnTo>
                  <a:lnTo>
                    <a:pt x="2588" y="9419"/>
                  </a:lnTo>
                  <a:cubicBezTo>
                    <a:pt x="1421" y="9419"/>
                    <a:pt x="500" y="7585"/>
                    <a:pt x="500" y="5503"/>
                  </a:cubicBezTo>
                  <a:cubicBezTo>
                    <a:pt x="500" y="3416"/>
                    <a:pt x="1421" y="1581"/>
                    <a:pt x="2588" y="1581"/>
                  </a:cubicBezTo>
                  <a:lnTo>
                    <a:pt x="2668" y="1581"/>
                  </a:lnTo>
                  <a:lnTo>
                    <a:pt x="5757" y="581"/>
                  </a:lnTo>
                  <a:close/>
                  <a:moveTo>
                    <a:pt x="6170" y="1"/>
                  </a:moveTo>
                  <a:lnTo>
                    <a:pt x="2501" y="1168"/>
                  </a:lnTo>
                  <a:cubicBezTo>
                    <a:pt x="1167" y="1168"/>
                    <a:pt x="0" y="3082"/>
                    <a:pt x="0" y="5503"/>
                  </a:cubicBezTo>
                  <a:cubicBezTo>
                    <a:pt x="0" y="7918"/>
                    <a:pt x="1167" y="9839"/>
                    <a:pt x="2501" y="9839"/>
                  </a:cubicBezTo>
                  <a:lnTo>
                    <a:pt x="5757" y="10840"/>
                  </a:lnTo>
                  <a:lnTo>
                    <a:pt x="5837" y="10840"/>
                  </a:lnTo>
                  <a:cubicBezTo>
                    <a:pt x="5923" y="10840"/>
                    <a:pt x="6003" y="10840"/>
                    <a:pt x="6003" y="10753"/>
                  </a:cubicBezTo>
                  <a:cubicBezTo>
                    <a:pt x="6090" y="10673"/>
                    <a:pt x="6090" y="10586"/>
                    <a:pt x="6090" y="10506"/>
                  </a:cubicBezTo>
                  <a:cubicBezTo>
                    <a:pt x="4503" y="7251"/>
                    <a:pt x="4669" y="3502"/>
                    <a:pt x="6424" y="334"/>
                  </a:cubicBezTo>
                  <a:cubicBezTo>
                    <a:pt x="6504" y="247"/>
                    <a:pt x="6424" y="167"/>
                    <a:pt x="6424" y="81"/>
                  </a:cubicBezTo>
                  <a:cubicBezTo>
                    <a:pt x="6337" y="1"/>
                    <a:pt x="6257" y="1"/>
                    <a:pt x="6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1681241" y="1477372"/>
              <a:ext cx="228681" cy="406607"/>
            </a:xfrm>
            <a:custGeom>
              <a:avLst/>
              <a:gdLst/>
              <a:ahLst/>
              <a:cxnLst/>
              <a:rect l="l" t="t" r="r" b="b"/>
              <a:pathLst>
                <a:path w="19512" h="34686" extrusionOk="0">
                  <a:moveTo>
                    <a:pt x="9753" y="1"/>
                  </a:moveTo>
                  <a:cubicBezTo>
                    <a:pt x="4337" y="1"/>
                    <a:pt x="1" y="7752"/>
                    <a:pt x="1" y="17343"/>
                  </a:cubicBezTo>
                  <a:cubicBezTo>
                    <a:pt x="1" y="26928"/>
                    <a:pt x="4337" y="34686"/>
                    <a:pt x="9753" y="34686"/>
                  </a:cubicBezTo>
                  <a:cubicBezTo>
                    <a:pt x="15176" y="34686"/>
                    <a:pt x="19511" y="26928"/>
                    <a:pt x="19511" y="17343"/>
                  </a:cubicBezTo>
                  <a:cubicBezTo>
                    <a:pt x="19511" y="7752"/>
                    <a:pt x="15176" y="1"/>
                    <a:pt x="975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1678276" y="1474406"/>
              <a:ext cx="234529" cy="412468"/>
            </a:xfrm>
            <a:custGeom>
              <a:avLst/>
              <a:gdLst/>
              <a:ahLst/>
              <a:cxnLst/>
              <a:rect l="l" t="t" r="r" b="b"/>
              <a:pathLst>
                <a:path w="20011" h="35186" extrusionOk="0">
                  <a:moveTo>
                    <a:pt x="10006" y="501"/>
                  </a:moveTo>
                  <a:cubicBezTo>
                    <a:pt x="15262" y="501"/>
                    <a:pt x="19511" y="8171"/>
                    <a:pt x="19511" y="17596"/>
                  </a:cubicBezTo>
                  <a:cubicBezTo>
                    <a:pt x="19511" y="27015"/>
                    <a:pt x="15262" y="34685"/>
                    <a:pt x="10006" y="34685"/>
                  </a:cubicBezTo>
                  <a:cubicBezTo>
                    <a:pt x="4756" y="34685"/>
                    <a:pt x="501" y="27015"/>
                    <a:pt x="501" y="17596"/>
                  </a:cubicBezTo>
                  <a:cubicBezTo>
                    <a:pt x="501" y="8171"/>
                    <a:pt x="4756" y="501"/>
                    <a:pt x="10006" y="501"/>
                  </a:cubicBezTo>
                  <a:close/>
                  <a:moveTo>
                    <a:pt x="10006" y="1"/>
                  </a:moveTo>
                  <a:cubicBezTo>
                    <a:pt x="4503" y="1"/>
                    <a:pt x="0" y="7925"/>
                    <a:pt x="0" y="17596"/>
                  </a:cubicBezTo>
                  <a:cubicBezTo>
                    <a:pt x="0" y="27268"/>
                    <a:pt x="4503" y="35186"/>
                    <a:pt x="10006" y="35186"/>
                  </a:cubicBezTo>
                  <a:cubicBezTo>
                    <a:pt x="15509" y="35186"/>
                    <a:pt x="20011" y="27268"/>
                    <a:pt x="20011" y="17596"/>
                  </a:cubicBezTo>
                  <a:cubicBezTo>
                    <a:pt x="20011" y="7925"/>
                    <a:pt x="15509" y="1"/>
                    <a:pt x="10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1677338" y="1606390"/>
              <a:ext cx="122122" cy="156402"/>
            </a:xfrm>
            <a:custGeom>
              <a:avLst/>
              <a:gdLst/>
              <a:ahLst/>
              <a:cxnLst/>
              <a:rect l="l" t="t" r="r" b="b"/>
              <a:pathLst>
                <a:path w="10420" h="13342" extrusionOk="0">
                  <a:moveTo>
                    <a:pt x="748" y="1"/>
                  </a:moveTo>
                  <a:lnTo>
                    <a:pt x="0" y="6671"/>
                  </a:lnTo>
                  <a:lnTo>
                    <a:pt x="1001" y="13341"/>
                  </a:lnTo>
                  <a:lnTo>
                    <a:pt x="10086" y="10173"/>
                  </a:lnTo>
                  <a:lnTo>
                    <a:pt x="10419" y="2669"/>
                  </a:lnTo>
                  <a:lnTo>
                    <a:pt x="10086" y="2502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1674361" y="1603424"/>
              <a:ext cx="128064" cy="162251"/>
            </a:xfrm>
            <a:custGeom>
              <a:avLst/>
              <a:gdLst/>
              <a:ahLst/>
              <a:cxnLst/>
              <a:rect l="l" t="t" r="r" b="b"/>
              <a:pathLst>
                <a:path w="10927" h="13841" extrusionOk="0">
                  <a:moveTo>
                    <a:pt x="1255" y="501"/>
                  </a:moveTo>
                  <a:lnTo>
                    <a:pt x="10260" y="3002"/>
                  </a:lnTo>
                  <a:cubicBezTo>
                    <a:pt x="10336" y="3002"/>
                    <a:pt x="10419" y="3002"/>
                    <a:pt x="10426" y="2931"/>
                  </a:cubicBezTo>
                  <a:lnTo>
                    <a:pt x="10426" y="2931"/>
                  </a:lnTo>
                  <a:lnTo>
                    <a:pt x="10093" y="10259"/>
                  </a:lnTo>
                  <a:lnTo>
                    <a:pt x="1422" y="13341"/>
                  </a:lnTo>
                  <a:lnTo>
                    <a:pt x="421" y="6837"/>
                  </a:lnTo>
                  <a:lnTo>
                    <a:pt x="1255" y="501"/>
                  </a:lnTo>
                  <a:close/>
                  <a:moveTo>
                    <a:pt x="1088" y="0"/>
                  </a:moveTo>
                  <a:cubicBezTo>
                    <a:pt x="1002" y="0"/>
                    <a:pt x="921" y="0"/>
                    <a:pt x="921" y="87"/>
                  </a:cubicBezTo>
                  <a:cubicBezTo>
                    <a:pt x="835" y="87"/>
                    <a:pt x="835" y="167"/>
                    <a:pt x="755" y="254"/>
                  </a:cubicBezTo>
                  <a:lnTo>
                    <a:pt x="1" y="6837"/>
                  </a:lnTo>
                  <a:lnTo>
                    <a:pt x="1" y="6924"/>
                  </a:lnTo>
                  <a:lnTo>
                    <a:pt x="1002" y="13674"/>
                  </a:lnTo>
                  <a:cubicBezTo>
                    <a:pt x="1002" y="13761"/>
                    <a:pt x="1088" y="13761"/>
                    <a:pt x="1168" y="13841"/>
                  </a:cubicBezTo>
                  <a:lnTo>
                    <a:pt x="1335" y="13841"/>
                  </a:lnTo>
                  <a:lnTo>
                    <a:pt x="10426" y="10673"/>
                  </a:lnTo>
                  <a:cubicBezTo>
                    <a:pt x="10506" y="10593"/>
                    <a:pt x="10593" y="10506"/>
                    <a:pt x="10593" y="10426"/>
                  </a:cubicBezTo>
                  <a:lnTo>
                    <a:pt x="10927" y="2922"/>
                  </a:lnTo>
                  <a:cubicBezTo>
                    <a:pt x="10927" y="2835"/>
                    <a:pt x="10840" y="2668"/>
                    <a:pt x="10673" y="2668"/>
                  </a:cubicBezTo>
                  <a:cubicBezTo>
                    <a:pt x="10673" y="2668"/>
                    <a:pt x="10593" y="2668"/>
                    <a:pt x="10593" y="2755"/>
                  </a:cubicBezTo>
                  <a:cubicBezTo>
                    <a:pt x="10593" y="2588"/>
                    <a:pt x="10506" y="2502"/>
                    <a:pt x="10426" y="2502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70459" y="1458768"/>
              <a:ext cx="250163" cy="443744"/>
            </a:xfrm>
            <a:custGeom>
              <a:avLst/>
              <a:gdLst/>
              <a:ahLst/>
              <a:cxnLst/>
              <a:rect l="l" t="t" r="r" b="b"/>
              <a:pathLst>
                <a:path w="21345" h="37854" extrusionOk="0">
                  <a:moveTo>
                    <a:pt x="10926" y="2669"/>
                  </a:moveTo>
                  <a:cubicBezTo>
                    <a:pt x="15842" y="2669"/>
                    <a:pt x="19844" y="10006"/>
                    <a:pt x="19844" y="18930"/>
                  </a:cubicBezTo>
                  <a:cubicBezTo>
                    <a:pt x="19844" y="27848"/>
                    <a:pt x="15842" y="35186"/>
                    <a:pt x="10926" y="35186"/>
                  </a:cubicBezTo>
                  <a:cubicBezTo>
                    <a:pt x="6004" y="35186"/>
                    <a:pt x="2088" y="27848"/>
                    <a:pt x="2088" y="18930"/>
                  </a:cubicBezTo>
                  <a:cubicBezTo>
                    <a:pt x="2088" y="10006"/>
                    <a:pt x="6004" y="2669"/>
                    <a:pt x="10926" y="2669"/>
                  </a:cubicBezTo>
                  <a:close/>
                  <a:moveTo>
                    <a:pt x="10673" y="0"/>
                  </a:moveTo>
                  <a:cubicBezTo>
                    <a:pt x="4756" y="0"/>
                    <a:pt x="0" y="8505"/>
                    <a:pt x="0" y="18930"/>
                  </a:cubicBezTo>
                  <a:cubicBezTo>
                    <a:pt x="0" y="29349"/>
                    <a:pt x="4756" y="37854"/>
                    <a:pt x="10673" y="37854"/>
                  </a:cubicBezTo>
                  <a:cubicBezTo>
                    <a:pt x="16509" y="37854"/>
                    <a:pt x="21345" y="29349"/>
                    <a:pt x="21345" y="18930"/>
                  </a:cubicBezTo>
                  <a:cubicBezTo>
                    <a:pt x="21345" y="8505"/>
                    <a:pt x="16509" y="0"/>
                    <a:pt x="10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67564" y="1455873"/>
              <a:ext cx="255015" cy="449616"/>
            </a:xfrm>
            <a:custGeom>
              <a:avLst/>
              <a:gdLst/>
              <a:ahLst/>
              <a:cxnLst/>
              <a:rect l="l" t="t" r="r" b="b"/>
              <a:pathLst>
                <a:path w="21759" h="38355" extrusionOk="0">
                  <a:moveTo>
                    <a:pt x="11173" y="3169"/>
                  </a:moveTo>
                  <a:cubicBezTo>
                    <a:pt x="15922" y="3169"/>
                    <a:pt x="19844" y="10339"/>
                    <a:pt x="19844" y="19177"/>
                  </a:cubicBezTo>
                  <a:cubicBezTo>
                    <a:pt x="19844" y="28015"/>
                    <a:pt x="15922" y="35186"/>
                    <a:pt x="11173" y="35186"/>
                  </a:cubicBezTo>
                  <a:cubicBezTo>
                    <a:pt x="6417" y="35186"/>
                    <a:pt x="2502" y="28015"/>
                    <a:pt x="2502" y="19177"/>
                  </a:cubicBezTo>
                  <a:cubicBezTo>
                    <a:pt x="2502" y="10339"/>
                    <a:pt x="6417" y="3169"/>
                    <a:pt x="11173" y="3169"/>
                  </a:cubicBezTo>
                  <a:close/>
                  <a:moveTo>
                    <a:pt x="11173" y="2749"/>
                  </a:moveTo>
                  <a:cubicBezTo>
                    <a:pt x="6171" y="2749"/>
                    <a:pt x="2082" y="10086"/>
                    <a:pt x="2082" y="19177"/>
                  </a:cubicBezTo>
                  <a:cubicBezTo>
                    <a:pt x="2082" y="28262"/>
                    <a:pt x="6171" y="35599"/>
                    <a:pt x="11173" y="35599"/>
                  </a:cubicBezTo>
                  <a:cubicBezTo>
                    <a:pt x="16176" y="35599"/>
                    <a:pt x="20258" y="28262"/>
                    <a:pt x="20258" y="19177"/>
                  </a:cubicBezTo>
                  <a:cubicBezTo>
                    <a:pt x="20258" y="10086"/>
                    <a:pt x="16176" y="2749"/>
                    <a:pt x="11173" y="2749"/>
                  </a:cubicBezTo>
                  <a:close/>
                  <a:moveTo>
                    <a:pt x="10920" y="501"/>
                  </a:moveTo>
                  <a:cubicBezTo>
                    <a:pt x="16676" y="501"/>
                    <a:pt x="21345" y="8839"/>
                    <a:pt x="21345" y="19177"/>
                  </a:cubicBezTo>
                  <a:cubicBezTo>
                    <a:pt x="21345" y="29429"/>
                    <a:pt x="16676" y="37854"/>
                    <a:pt x="10920" y="37854"/>
                  </a:cubicBezTo>
                  <a:cubicBezTo>
                    <a:pt x="5170" y="37854"/>
                    <a:pt x="501" y="29429"/>
                    <a:pt x="501" y="19177"/>
                  </a:cubicBezTo>
                  <a:cubicBezTo>
                    <a:pt x="501" y="8839"/>
                    <a:pt x="5170" y="501"/>
                    <a:pt x="10920" y="501"/>
                  </a:cubicBezTo>
                  <a:close/>
                  <a:moveTo>
                    <a:pt x="10920" y="1"/>
                  </a:moveTo>
                  <a:cubicBezTo>
                    <a:pt x="4917" y="1"/>
                    <a:pt x="1" y="8585"/>
                    <a:pt x="1" y="19177"/>
                  </a:cubicBezTo>
                  <a:cubicBezTo>
                    <a:pt x="1" y="29763"/>
                    <a:pt x="4917" y="38354"/>
                    <a:pt x="10920" y="38354"/>
                  </a:cubicBezTo>
                  <a:cubicBezTo>
                    <a:pt x="16923" y="38354"/>
                    <a:pt x="21759" y="29763"/>
                    <a:pt x="21759" y="19177"/>
                  </a:cubicBezTo>
                  <a:cubicBezTo>
                    <a:pt x="21759" y="8585"/>
                    <a:pt x="16923" y="1"/>
                    <a:pt x="10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770125" y="1635719"/>
              <a:ext cx="50830" cy="89923"/>
            </a:xfrm>
            <a:custGeom>
              <a:avLst/>
              <a:gdLst/>
              <a:ahLst/>
              <a:cxnLst/>
              <a:rect l="l" t="t" r="r" b="b"/>
              <a:pathLst>
                <a:path w="4337" h="7671" extrusionOk="0">
                  <a:moveTo>
                    <a:pt x="2169" y="0"/>
                  </a:moveTo>
                  <a:cubicBezTo>
                    <a:pt x="1001" y="0"/>
                    <a:pt x="1" y="1668"/>
                    <a:pt x="1" y="3835"/>
                  </a:cubicBezTo>
                  <a:cubicBezTo>
                    <a:pt x="1" y="5917"/>
                    <a:pt x="1001" y="7671"/>
                    <a:pt x="2169" y="7671"/>
                  </a:cubicBezTo>
                  <a:cubicBezTo>
                    <a:pt x="3336" y="7671"/>
                    <a:pt x="4337" y="5917"/>
                    <a:pt x="4337" y="3835"/>
                  </a:cubicBezTo>
                  <a:cubicBezTo>
                    <a:pt x="4337" y="1668"/>
                    <a:pt x="3336" y="0"/>
                    <a:pt x="2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1767242" y="1632742"/>
              <a:ext cx="56678" cy="95796"/>
            </a:xfrm>
            <a:custGeom>
              <a:avLst/>
              <a:gdLst/>
              <a:ahLst/>
              <a:cxnLst/>
              <a:rect l="l" t="t" r="r" b="b"/>
              <a:pathLst>
                <a:path w="4836" h="8172" extrusionOk="0">
                  <a:moveTo>
                    <a:pt x="2415" y="501"/>
                  </a:moveTo>
                  <a:cubicBezTo>
                    <a:pt x="3502" y="501"/>
                    <a:pt x="4336" y="2088"/>
                    <a:pt x="4336" y="4089"/>
                  </a:cubicBezTo>
                  <a:cubicBezTo>
                    <a:pt x="4336" y="6004"/>
                    <a:pt x="3502" y="7671"/>
                    <a:pt x="2415" y="7671"/>
                  </a:cubicBezTo>
                  <a:cubicBezTo>
                    <a:pt x="1334" y="7671"/>
                    <a:pt x="500" y="6004"/>
                    <a:pt x="500" y="4089"/>
                  </a:cubicBezTo>
                  <a:cubicBezTo>
                    <a:pt x="500" y="2088"/>
                    <a:pt x="1334" y="501"/>
                    <a:pt x="2415" y="501"/>
                  </a:cubicBezTo>
                  <a:close/>
                  <a:moveTo>
                    <a:pt x="2415" y="1"/>
                  </a:moveTo>
                  <a:cubicBezTo>
                    <a:pt x="1081" y="1"/>
                    <a:pt x="0" y="1835"/>
                    <a:pt x="0" y="4089"/>
                  </a:cubicBezTo>
                  <a:cubicBezTo>
                    <a:pt x="0" y="6337"/>
                    <a:pt x="1081" y="8172"/>
                    <a:pt x="2415" y="8172"/>
                  </a:cubicBezTo>
                  <a:cubicBezTo>
                    <a:pt x="3749" y="8172"/>
                    <a:pt x="4836" y="6337"/>
                    <a:pt x="4836" y="4089"/>
                  </a:cubicBezTo>
                  <a:cubicBezTo>
                    <a:pt x="4836" y="1835"/>
                    <a:pt x="3749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114096" y="1440235"/>
              <a:ext cx="31281" cy="13692"/>
            </a:xfrm>
            <a:custGeom>
              <a:avLst/>
              <a:gdLst/>
              <a:ahLst/>
              <a:cxnLst/>
              <a:rect l="l" t="t" r="r" b="b"/>
              <a:pathLst>
                <a:path w="2669" h="1168" extrusionOk="0">
                  <a:moveTo>
                    <a:pt x="2422" y="1"/>
                  </a:moveTo>
                  <a:lnTo>
                    <a:pt x="254" y="668"/>
                  </a:lnTo>
                  <a:cubicBezTo>
                    <a:pt x="87" y="748"/>
                    <a:pt x="1" y="834"/>
                    <a:pt x="87" y="1001"/>
                  </a:cubicBezTo>
                  <a:cubicBezTo>
                    <a:pt x="87" y="1081"/>
                    <a:pt x="167" y="1168"/>
                    <a:pt x="254" y="1168"/>
                  </a:cubicBezTo>
                  <a:cubicBezTo>
                    <a:pt x="334" y="1168"/>
                    <a:pt x="334" y="1168"/>
                    <a:pt x="334" y="1081"/>
                  </a:cubicBezTo>
                  <a:lnTo>
                    <a:pt x="2502" y="414"/>
                  </a:lnTo>
                  <a:cubicBezTo>
                    <a:pt x="2669" y="414"/>
                    <a:pt x="2669" y="247"/>
                    <a:pt x="2669" y="167"/>
                  </a:cubicBezTo>
                  <a:cubicBezTo>
                    <a:pt x="2669" y="1"/>
                    <a:pt x="2502" y="1"/>
                    <a:pt x="2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1933362" y="1457432"/>
              <a:ext cx="156357" cy="52177"/>
            </a:xfrm>
            <a:custGeom>
              <a:avLst/>
              <a:gdLst/>
              <a:ahLst/>
              <a:cxnLst/>
              <a:rect l="l" t="t" r="r" b="b"/>
              <a:pathLst>
                <a:path w="13341" h="4451" extrusionOk="0">
                  <a:moveTo>
                    <a:pt x="13086" y="0"/>
                  </a:moveTo>
                  <a:cubicBezTo>
                    <a:pt x="13057" y="0"/>
                    <a:pt x="13029" y="11"/>
                    <a:pt x="13007" y="34"/>
                  </a:cubicBezTo>
                  <a:lnTo>
                    <a:pt x="167" y="4037"/>
                  </a:lnTo>
                  <a:cubicBezTo>
                    <a:pt x="0" y="4037"/>
                    <a:pt x="0" y="4203"/>
                    <a:pt x="0" y="4283"/>
                  </a:cubicBezTo>
                  <a:cubicBezTo>
                    <a:pt x="0" y="4370"/>
                    <a:pt x="80" y="4450"/>
                    <a:pt x="247" y="4450"/>
                  </a:cubicBezTo>
                  <a:lnTo>
                    <a:pt x="13087" y="448"/>
                  </a:lnTo>
                  <a:cubicBezTo>
                    <a:pt x="13254" y="448"/>
                    <a:pt x="13341" y="281"/>
                    <a:pt x="13254" y="201"/>
                  </a:cubicBezTo>
                  <a:cubicBezTo>
                    <a:pt x="13254" y="79"/>
                    <a:pt x="13165" y="0"/>
                    <a:pt x="13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1952899" y="1666995"/>
              <a:ext cx="143617" cy="9777"/>
            </a:xfrm>
            <a:custGeom>
              <a:avLst/>
              <a:gdLst/>
              <a:ahLst/>
              <a:cxnLst/>
              <a:rect l="l" t="t" r="r" b="b"/>
              <a:pathLst>
                <a:path w="12254" h="834" extrusionOk="0">
                  <a:moveTo>
                    <a:pt x="248" y="0"/>
                  </a:moveTo>
                  <a:cubicBezTo>
                    <a:pt x="81" y="0"/>
                    <a:pt x="1" y="80"/>
                    <a:pt x="1" y="167"/>
                  </a:cubicBezTo>
                  <a:cubicBezTo>
                    <a:pt x="1" y="334"/>
                    <a:pt x="81" y="414"/>
                    <a:pt x="248" y="414"/>
                  </a:cubicBezTo>
                  <a:lnTo>
                    <a:pt x="12007" y="834"/>
                  </a:lnTo>
                  <a:cubicBezTo>
                    <a:pt x="12087" y="834"/>
                    <a:pt x="12254" y="747"/>
                    <a:pt x="12254" y="667"/>
                  </a:cubicBezTo>
                  <a:cubicBezTo>
                    <a:pt x="12254" y="500"/>
                    <a:pt x="12174" y="414"/>
                    <a:pt x="12007" y="414"/>
                  </a:cubicBezTo>
                  <a:lnTo>
                    <a:pt x="2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2067192" y="1869267"/>
              <a:ext cx="34258" cy="14712"/>
            </a:xfrm>
            <a:custGeom>
              <a:avLst/>
              <a:gdLst/>
              <a:ahLst/>
              <a:cxnLst/>
              <a:rect l="l" t="t" r="r" b="b"/>
              <a:pathLst>
                <a:path w="2923" h="1255" extrusionOk="0">
                  <a:moveTo>
                    <a:pt x="334" y="1"/>
                  </a:moveTo>
                  <a:cubicBezTo>
                    <a:pt x="167" y="1"/>
                    <a:pt x="87" y="1"/>
                    <a:pt x="1" y="168"/>
                  </a:cubicBezTo>
                  <a:cubicBezTo>
                    <a:pt x="1" y="254"/>
                    <a:pt x="1" y="421"/>
                    <a:pt x="167" y="421"/>
                  </a:cubicBezTo>
                  <a:lnTo>
                    <a:pt x="2589" y="1255"/>
                  </a:lnTo>
                  <a:lnTo>
                    <a:pt x="2669" y="1255"/>
                  </a:lnTo>
                  <a:cubicBezTo>
                    <a:pt x="2755" y="1255"/>
                    <a:pt x="2835" y="1168"/>
                    <a:pt x="2922" y="1088"/>
                  </a:cubicBezTo>
                  <a:cubicBezTo>
                    <a:pt x="2922" y="1001"/>
                    <a:pt x="2835" y="835"/>
                    <a:pt x="2755" y="8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1943136" y="1829234"/>
              <a:ext cx="107496" cy="38098"/>
            </a:xfrm>
            <a:custGeom>
              <a:avLst/>
              <a:gdLst/>
              <a:ahLst/>
              <a:cxnLst/>
              <a:rect l="l" t="t" r="r" b="b"/>
              <a:pathLst>
                <a:path w="9172" h="3250" extrusionOk="0">
                  <a:moveTo>
                    <a:pt x="334" y="1"/>
                  </a:moveTo>
                  <a:cubicBezTo>
                    <a:pt x="167" y="1"/>
                    <a:pt x="80" y="81"/>
                    <a:pt x="0" y="167"/>
                  </a:cubicBezTo>
                  <a:cubicBezTo>
                    <a:pt x="0" y="248"/>
                    <a:pt x="0" y="414"/>
                    <a:pt x="167" y="501"/>
                  </a:cubicBezTo>
                  <a:lnTo>
                    <a:pt x="8838" y="3249"/>
                  </a:lnTo>
                  <a:lnTo>
                    <a:pt x="8918" y="3249"/>
                  </a:lnTo>
                  <a:cubicBezTo>
                    <a:pt x="9005" y="3249"/>
                    <a:pt x="9085" y="3169"/>
                    <a:pt x="9085" y="3082"/>
                  </a:cubicBezTo>
                  <a:cubicBezTo>
                    <a:pt x="9171" y="3002"/>
                    <a:pt x="9085" y="2836"/>
                    <a:pt x="8918" y="283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1947976" y="1568233"/>
              <a:ext cx="79204" cy="15650"/>
            </a:xfrm>
            <a:custGeom>
              <a:avLst/>
              <a:gdLst/>
              <a:ahLst/>
              <a:cxnLst/>
              <a:rect l="l" t="t" r="r" b="b"/>
              <a:pathLst>
                <a:path w="6758" h="1335" extrusionOk="0">
                  <a:moveTo>
                    <a:pt x="6504" y="1"/>
                  </a:moveTo>
                  <a:lnTo>
                    <a:pt x="167" y="834"/>
                  </a:lnTo>
                  <a:cubicBezTo>
                    <a:pt x="87" y="834"/>
                    <a:pt x="1" y="1001"/>
                    <a:pt x="1" y="1088"/>
                  </a:cubicBezTo>
                  <a:cubicBezTo>
                    <a:pt x="1" y="1255"/>
                    <a:pt x="87" y="1335"/>
                    <a:pt x="254" y="1335"/>
                  </a:cubicBezTo>
                  <a:lnTo>
                    <a:pt x="6591" y="501"/>
                  </a:lnTo>
                  <a:cubicBezTo>
                    <a:pt x="6671" y="421"/>
                    <a:pt x="6757" y="334"/>
                    <a:pt x="6757" y="167"/>
                  </a:cubicBezTo>
                  <a:cubicBezTo>
                    <a:pt x="6757" y="87"/>
                    <a:pt x="6591" y="1"/>
                    <a:pt x="6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1912793" y="1883205"/>
              <a:ext cx="60604" cy="49645"/>
            </a:xfrm>
            <a:custGeom>
              <a:avLst/>
              <a:gdLst/>
              <a:ahLst/>
              <a:cxnLst/>
              <a:rect l="l" t="t" r="r" b="b"/>
              <a:pathLst>
                <a:path w="5171" h="4235" extrusionOk="0">
                  <a:moveTo>
                    <a:pt x="252" y="1"/>
                  </a:moveTo>
                  <a:cubicBezTo>
                    <a:pt x="189" y="1"/>
                    <a:pt x="128" y="22"/>
                    <a:pt x="88" y="66"/>
                  </a:cubicBezTo>
                  <a:cubicBezTo>
                    <a:pt x="1" y="233"/>
                    <a:pt x="88" y="313"/>
                    <a:pt x="168" y="399"/>
                  </a:cubicBezTo>
                  <a:lnTo>
                    <a:pt x="4757" y="4235"/>
                  </a:lnTo>
                  <a:lnTo>
                    <a:pt x="4924" y="4235"/>
                  </a:lnTo>
                  <a:cubicBezTo>
                    <a:pt x="5004" y="4235"/>
                    <a:pt x="5090" y="4235"/>
                    <a:pt x="5090" y="4148"/>
                  </a:cubicBezTo>
                  <a:cubicBezTo>
                    <a:pt x="5170" y="4068"/>
                    <a:pt x="5170" y="3901"/>
                    <a:pt x="5090" y="3814"/>
                  </a:cubicBezTo>
                  <a:lnTo>
                    <a:pt x="421" y="66"/>
                  </a:lnTo>
                  <a:cubicBezTo>
                    <a:pt x="378" y="22"/>
                    <a:pt x="314" y="1"/>
                    <a:pt x="2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36"/>
          <p:cNvSpPr txBox="1">
            <a:spLocks noGrp="1"/>
          </p:cNvSpPr>
          <p:nvPr>
            <p:ph type="title"/>
          </p:nvPr>
        </p:nvSpPr>
        <p:spPr>
          <a:xfrm>
            <a:off x="1829250" y="1650050"/>
            <a:ext cx="54855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872" name="Google Shape;872;p36"/>
          <p:cNvSpPr txBox="1">
            <a:spLocks noGrp="1"/>
          </p:cNvSpPr>
          <p:nvPr>
            <p:ph type="subTitle" idx="1"/>
          </p:nvPr>
        </p:nvSpPr>
        <p:spPr>
          <a:xfrm>
            <a:off x="2844300" y="3028950"/>
            <a:ext cx="3455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Acknowledgements…</a:t>
            </a:r>
            <a:endParaRPr sz="2400" dirty="0"/>
          </a:p>
        </p:txBody>
      </p:sp>
      <p:pic>
        <p:nvPicPr>
          <p:cNvPr id="71" name="Picture 4" descr="scikit-learn Statistics on Twitter followers | Socialbakers">
            <a:extLst>
              <a:ext uri="{FF2B5EF4-FFF2-40B4-BE49-F238E27FC236}">
                <a16:creationId xmlns:a16="http://schemas.microsoft.com/office/drawing/2014/main" id="{338DA67B-8436-8D48-8801-3E8C4D73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1" y="1712932"/>
            <a:ext cx="428964" cy="42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ourses - 0 TO 100 ACADEMY">
            <a:extLst>
              <a:ext uri="{FF2B5EF4-FFF2-40B4-BE49-F238E27FC236}">
                <a16:creationId xmlns:a16="http://schemas.microsoft.com/office/drawing/2014/main" id="{EE94C95F-948B-264D-84D6-994A712B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85" y="815422"/>
            <a:ext cx="48060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2E691B95-DA53-704D-A4CF-B415A1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6" y="1187872"/>
            <a:ext cx="1172088" cy="35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Announcing the release of seaborn 0.11 | by Michael Waskom | Medium">
            <a:extLst>
              <a:ext uri="{FF2B5EF4-FFF2-40B4-BE49-F238E27FC236}">
                <a16:creationId xmlns:a16="http://schemas.microsoft.com/office/drawing/2014/main" id="{FBBDCFE6-427C-9045-BF70-7F1BE8D0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7" y="3487519"/>
            <a:ext cx="1110647" cy="3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 descr="Google cloud - Free social media icons">
            <a:extLst>
              <a:ext uri="{FF2B5EF4-FFF2-40B4-BE49-F238E27FC236}">
                <a16:creationId xmlns:a16="http://schemas.microsoft.com/office/drawing/2014/main" id="{84D747DA-08FB-7447-AC8C-2D88E8F4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4" y="2436439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Learn Pandas: A Complete Introduction for Beginners | Iqra Blogger %">
            <a:extLst>
              <a:ext uri="{FF2B5EF4-FFF2-40B4-BE49-F238E27FC236}">
                <a16:creationId xmlns:a16="http://schemas.microsoft.com/office/drawing/2014/main" id="{9B12E30F-1F13-9D48-BDF0-3B005B31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9" y="4123094"/>
            <a:ext cx="1024492" cy="35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ML?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42" y="3814189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50DAF-49E9-2F4C-A307-68128D3BA3F0}"/>
              </a:ext>
            </a:extLst>
          </p:cNvPr>
          <p:cNvSpPr txBox="1"/>
          <p:nvPr/>
        </p:nvSpPr>
        <p:spPr>
          <a:xfrm>
            <a:off x="1273112" y="310101"/>
            <a:ext cx="65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How banks benefit as the end-user…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BA78AB-F8EB-DC48-A3C0-F86BD4656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84355"/>
              </p:ext>
            </p:extLst>
          </p:nvPr>
        </p:nvGraphicFramePr>
        <p:xfrm>
          <a:off x="1523999" y="800850"/>
          <a:ext cx="6096000" cy="354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50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Solution: Prediction Pipeline using ML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r>
              <a:rPr lang="en" dirty="0"/>
              <a:t>Create prediction pipeline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7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F752AD-BA85-9846-AFFF-47F64DE87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872082"/>
              </p:ext>
            </p:extLst>
          </p:nvPr>
        </p:nvGraphicFramePr>
        <p:xfrm>
          <a:off x="401781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126EA2-F9A6-E741-8BA8-0E3250AD6070}"/>
              </a:ext>
            </a:extLst>
          </p:cNvPr>
          <p:cNvSpPr txBox="1"/>
          <p:nvPr/>
        </p:nvSpPr>
        <p:spPr>
          <a:xfrm>
            <a:off x="972589" y="1001975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Classification Model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4E06322-CC96-1648-A802-05D180849284}"/>
              </a:ext>
            </a:extLst>
          </p:cNvPr>
          <p:cNvCxnSpPr>
            <a:cxnSpLocks/>
          </p:cNvCxnSpPr>
          <p:nvPr/>
        </p:nvCxnSpPr>
        <p:spPr>
          <a:xfrm flipV="1">
            <a:off x="2788920" y="1562793"/>
            <a:ext cx="3043846" cy="2209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FB3A2-2DD6-E64C-938C-52161B62AB9B}"/>
              </a:ext>
            </a:extLst>
          </p:cNvPr>
          <p:cNvSpPr txBox="1"/>
          <p:nvPr/>
        </p:nvSpPr>
        <p:spPr>
          <a:xfrm>
            <a:off x="5652655" y="1006423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Linear Model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CE974F26-86D3-FE46-92C2-772F1376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39198"/>
              </p:ext>
            </p:extLst>
          </p:nvPr>
        </p:nvGraphicFramePr>
        <p:xfrm>
          <a:off x="5081847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DE97D7E-7149-654B-8CDA-D6A0DF99353D}"/>
              </a:ext>
            </a:extLst>
          </p:cNvPr>
          <p:cNvSpPr txBox="1"/>
          <p:nvPr/>
        </p:nvSpPr>
        <p:spPr>
          <a:xfrm>
            <a:off x="1778923" y="241069"/>
            <a:ext cx="558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pipeline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15155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527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subTitle" idx="1"/>
          </p:nvPr>
        </p:nvSpPr>
        <p:spPr>
          <a:xfrm>
            <a:off x="1111629" y="812529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</a:t>
            </a:r>
            <a:endParaRPr dirty="0"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2"/>
          </p:nvPr>
        </p:nvSpPr>
        <p:spPr>
          <a:xfrm>
            <a:off x="1111629" y="1240205"/>
            <a:ext cx="16896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2C39"/>
              </a:buClr>
              <a:buSzPts val="1100"/>
              <a:buFont typeface="Arial"/>
              <a:buNone/>
            </a:pPr>
            <a:r>
              <a:rPr lang="en" dirty="0"/>
              <a:t>~100k loans</a:t>
            </a:r>
            <a:endParaRPr dirty="0"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3"/>
          </p:nvPr>
        </p:nvSpPr>
        <p:spPr>
          <a:xfrm>
            <a:off x="6539643" y="815929"/>
            <a:ext cx="1840200" cy="441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4"/>
          </p:nvPr>
        </p:nvSpPr>
        <p:spPr>
          <a:xfrm>
            <a:off x="6539643" y="1257043"/>
            <a:ext cx="1689600" cy="380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loss: 0-100%</a:t>
            </a:r>
            <a:endParaRPr dirty="0"/>
          </a:p>
        </p:txBody>
      </p:sp>
      <p:sp>
        <p:nvSpPr>
          <p:cNvPr id="415" name="Google Shape;415;p32"/>
          <p:cNvSpPr txBox="1">
            <a:spLocks noGrp="1"/>
          </p:cNvSpPr>
          <p:nvPr>
            <p:ph type="subTitle" idx="5"/>
          </p:nvPr>
        </p:nvSpPr>
        <p:spPr>
          <a:xfrm>
            <a:off x="3825636" y="787611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6"/>
          </p:nvPr>
        </p:nvSpPr>
        <p:spPr>
          <a:xfrm>
            <a:off x="3825636" y="1240256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770 anonymized, numerical columns</a:t>
            </a:r>
            <a:endParaRPr dirty="0"/>
          </a:p>
        </p:txBody>
      </p:sp>
      <p:sp>
        <p:nvSpPr>
          <p:cNvPr id="520" name="Google Shape;520;p32"/>
          <p:cNvSpPr txBox="1">
            <a:spLocks noGrp="1"/>
          </p:cNvSpPr>
          <p:nvPr>
            <p:ph type="title" idx="15"/>
          </p:nvPr>
        </p:nvSpPr>
        <p:spPr>
          <a:xfrm>
            <a:off x="416087" y="181031"/>
            <a:ext cx="8311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Portfolio</a:t>
            </a:r>
            <a:endParaRPr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68CB7AC-4DE6-F744-9D0E-6EEDD0AC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63" y="2280010"/>
            <a:ext cx="4094280" cy="26824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65690E-39C3-2541-96B1-9F217AD6E0AC}"/>
              </a:ext>
            </a:extLst>
          </p:cNvPr>
          <p:cNvSpPr txBox="1"/>
          <p:nvPr/>
        </p:nvSpPr>
        <p:spPr>
          <a:xfrm>
            <a:off x="3411848" y="1958260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Imbalanced Class</a:t>
            </a:r>
          </a:p>
        </p:txBody>
      </p:sp>
    </p:spTree>
    <p:extLst>
      <p:ext uri="{BB962C8B-B14F-4D97-AF65-F5344CB8AC3E}">
        <p14:creationId xmlns:p14="http://schemas.microsoft.com/office/powerpoint/2010/main" val="26465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8" name="Google Shape;878;p37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cleaning, </a:t>
            </a:r>
            <a:r>
              <a:rPr lang="en" dirty="0" err="1"/>
              <a:t>NaNs</a:t>
            </a:r>
            <a:r>
              <a:rPr lang="en" dirty="0"/>
              <a:t>, data formatting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subTitle" idx="3"/>
          </p:nvPr>
        </p:nvSpPr>
        <p:spPr>
          <a:xfrm>
            <a:off x="586290" y="3646899"/>
            <a:ext cx="1848695" cy="1045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Oversampling, hyperparameter tuning, feature engineering 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884" name="Google Shape;884;p37"/>
          <p:cNvSpPr txBox="1">
            <a:spLocks noGrp="1"/>
          </p:cNvSpPr>
          <p:nvPr>
            <p:ph type="subTitle" idx="7"/>
          </p:nvPr>
        </p:nvSpPr>
        <p:spPr>
          <a:xfrm>
            <a:off x="6635037" y="26781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XGBoost for both classification, regression</a:t>
            </a:r>
            <a:endParaRPr dirty="0"/>
          </a:p>
        </p:txBody>
      </p:sp>
      <p:sp>
        <p:nvSpPr>
          <p:cNvPr id="885" name="Google Shape;885;p37"/>
          <p:cNvSpPr txBox="1">
            <a:spLocks noGrp="1"/>
          </p:cNvSpPr>
          <p:nvPr>
            <p:ph type="title" idx="8"/>
          </p:nvPr>
        </p:nvSpPr>
        <p:spPr>
          <a:xfrm>
            <a:off x="6827699" y="1928553"/>
            <a:ext cx="1596300" cy="7189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Prediction Pipeline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86" name="Google Shape;886;p37"/>
          <p:cNvSpPr/>
          <p:nvPr/>
        </p:nvSpPr>
        <p:spPr>
          <a:xfrm>
            <a:off x="3084360" y="1685325"/>
            <a:ext cx="2975263" cy="2406095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37"/>
          <p:cNvGrpSpPr/>
          <p:nvPr/>
        </p:nvGrpSpPr>
        <p:grpSpPr>
          <a:xfrm>
            <a:off x="3298448" y="1713363"/>
            <a:ext cx="2410216" cy="2452011"/>
            <a:chOff x="3164738" y="1524875"/>
            <a:chExt cx="2410216" cy="2452011"/>
          </a:xfrm>
        </p:grpSpPr>
        <p:sp>
          <p:nvSpPr>
            <p:cNvPr id="888" name="Google Shape;888;p37"/>
            <p:cNvSpPr/>
            <p:nvPr/>
          </p:nvSpPr>
          <p:spPr>
            <a:xfrm>
              <a:off x="4248248" y="2057605"/>
              <a:ext cx="1326706" cy="1308283"/>
            </a:xfrm>
            <a:custGeom>
              <a:avLst/>
              <a:gdLst/>
              <a:ahLst/>
              <a:cxnLst/>
              <a:rect l="l" t="t" r="r" b="b"/>
              <a:pathLst>
                <a:path w="22828" h="22511" extrusionOk="0">
                  <a:moveTo>
                    <a:pt x="11414" y="5355"/>
                  </a:moveTo>
                  <a:cubicBezTo>
                    <a:pt x="14722" y="5355"/>
                    <a:pt x="17405" y="7993"/>
                    <a:pt x="17405" y="11256"/>
                  </a:cubicBezTo>
                  <a:cubicBezTo>
                    <a:pt x="17405" y="14507"/>
                    <a:pt x="14722" y="17156"/>
                    <a:pt x="11414" y="17156"/>
                  </a:cubicBezTo>
                  <a:cubicBezTo>
                    <a:pt x="8105" y="17156"/>
                    <a:pt x="5422" y="14518"/>
                    <a:pt x="5422" y="11256"/>
                  </a:cubicBezTo>
                  <a:cubicBezTo>
                    <a:pt x="5422" y="7993"/>
                    <a:pt x="8105" y="5355"/>
                    <a:pt x="11414" y="5355"/>
                  </a:cubicBezTo>
                  <a:close/>
                  <a:moveTo>
                    <a:pt x="10368" y="1"/>
                  </a:moveTo>
                  <a:lnTo>
                    <a:pt x="10073" y="2548"/>
                  </a:lnTo>
                  <a:cubicBezTo>
                    <a:pt x="9572" y="2627"/>
                    <a:pt x="9072" y="2740"/>
                    <a:pt x="8583" y="2900"/>
                  </a:cubicBezTo>
                  <a:lnTo>
                    <a:pt x="6980" y="785"/>
                  </a:lnTo>
                  <a:lnTo>
                    <a:pt x="4798" y="2025"/>
                  </a:lnTo>
                  <a:lnTo>
                    <a:pt x="5832" y="4377"/>
                  </a:lnTo>
                  <a:cubicBezTo>
                    <a:pt x="5434" y="4696"/>
                    <a:pt x="5070" y="5037"/>
                    <a:pt x="4729" y="5423"/>
                  </a:cubicBezTo>
                  <a:lnTo>
                    <a:pt x="2262" y="4366"/>
                  </a:lnTo>
                  <a:lnTo>
                    <a:pt x="1011" y="6526"/>
                  </a:lnTo>
                  <a:lnTo>
                    <a:pt x="3103" y="8050"/>
                  </a:lnTo>
                  <a:cubicBezTo>
                    <a:pt x="2910" y="8516"/>
                    <a:pt x="2762" y="9005"/>
                    <a:pt x="2660" y="9493"/>
                  </a:cubicBezTo>
                  <a:lnTo>
                    <a:pt x="0" y="9801"/>
                  </a:lnTo>
                  <a:lnTo>
                    <a:pt x="0" y="12290"/>
                  </a:lnTo>
                  <a:lnTo>
                    <a:pt x="2580" y="12585"/>
                  </a:lnTo>
                  <a:cubicBezTo>
                    <a:pt x="2660" y="13075"/>
                    <a:pt x="2774" y="13575"/>
                    <a:pt x="2944" y="14052"/>
                  </a:cubicBezTo>
                  <a:lnTo>
                    <a:pt x="796" y="15621"/>
                  </a:lnTo>
                  <a:lnTo>
                    <a:pt x="2046" y="17769"/>
                  </a:lnTo>
                  <a:lnTo>
                    <a:pt x="4445" y="16758"/>
                  </a:lnTo>
                  <a:cubicBezTo>
                    <a:pt x="4763" y="17145"/>
                    <a:pt x="5116" y="17508"/>
                    <a:pt x="5502" y="17849"/>
                  </a:cubicBezTo>
                  <a:lnTo>
                    <a:pt x="4434" y="20271"/>
                  </a:lnTo>
                  <a:lnTo>
                    <a:pt x="6605" y="21510"/>
                  </a:lnTo>
                  <a:lnTo>
                    <a:pt x="8163" y="19452"/>
                  </a:lnTo>
                  <a:cubicBezTo>
                    <a:pt x="8640" y="19634"/>
                    <a:pt x="9128" y="19782"/>
                    <a:pt x="9629" y="19884"/>
                  </a:cubicBezTo>
                  <a:lnTo>
                    <a:pt x="9936" y="22511"/>
                  </a:lnTo>
                  <a:lnTo>
                    <a:pt x="12460" y="22511"/>
                  </a:lnTo>
                  <a:lnTo>
                    <a:pt x="12755" y="19964"/>
                  </a:lnTo>
                  <a:cubicBezTo>
                    <a:pt x="13256" y="19884"/>
                    <a:pt x="13756" y="19770"/>
                    <a:pt x="14244" y="19611"/>
                  </a:cubicBezTo>
                  <a:lnTo>
                    <a:pt x="15848" y="21726"/>
                  </a:lnTo>
                  <a:lnTo>
                    <a:pt x="18019" y="20487"/>
                  </a:lnTo>
                  <a:lnTo>
                    <a:pt x="16985" y="18122"/>
                  </a:lnTo>
                  <a:cubicBezTo>
                    <a:pt x="17382" y="17815"/>
                    <a:pt x="17758" y="17463"/>
                    <a:pt x="18099" y="17087"/>
                  </a:cubicBezTo>
                  <a:lnTo>
                    <a:pt x="20554" y="18145"/>
                  </a:lnTo>
                  <a:lnTo>
                    <a:pt x="21816" y="15996"/>
                  </a:lnTo>
                  <a:lnTo>
                    <a:pt x="19724" y="14462"/>
                  </a:lnTo>
                  <a:cubicBezTo>
                    <a:pt x="19918" y="13984"/>
                    <a:pt x="20065" y="13507"/>
                    <a:pt x="20168" y="13007"/>
                  </a:cubicBezTo>
                  <a:lnTo>
                    <a:pt x="22828" y="12699"/>
                  </a:lnTo>
                  <a:lnTo>
                    <a:pt x="22828" y="10221"/>
                  </a:lnTo>
                  <a:lnTo>
                    <a:pt x="20236" y="9925"/>
                  </a:lnTo>
                  <a:cubicBezTo>
                    <a:pt x="20168" y="9425"/>
                    <a:pt x="20042" y="8937"/>
                    <a:pt x="19883" y="8459"/>
                  </a:cubicBezTo>
                  <a:lnTo>
                    <a:pt x="22032" y="6890"/>
                  </a:lnTo>
                  <a:lnTo>
                    <a:pt x="20782" y="4730"/>
                  </a:lnTo>
                  <a:lnTo>
                    <a:pt x="18382" y="5753"/>
                  </a:lnTo>
                  <a:cubicBezTo>
                    <a:pt x="18064" y="5367"/>
                    <a:pt x="17712" y="4991"/>
                    <a:pt x="17326" y="4662"/>
                  </a:cubicBezTo>
                  <a:lnTo>
                    <a:pt x="18394" y="2229"/>
                  </a:lnTo>
                  <a:lnTo>
                    <a:pt x="16211" y="990"/>
                  </a:lnTo>
                  <a:lnTo>
                    <a:pt x="14665" y="3059"/>
                  </a:lnTo>
                  <a:cubicBezTo>
                    <a:pt x="14188" y="2866"/>
                    <a:pt x="13699" y="2729"/>
                    <a:pt x="13198" y="2627"/>
                  </a:cubicBezTo>
                  <a:lnTo>
                    <a:pt x="12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4035552" y="1524875"/>
              <a:ext cx="915816" cy="294830"/>
            </a:xfrm>
            <a:custGeom>
              <a:avLst/>
              <a:gdLst/>
              <a:ahLst/>
              <a:cxnLst/>
              <a:rect l="l" t="t" r="r" b="b"/>
              <a:pathLst>
                <a:path w="15758" h="5073" extrusionOk="0">
                  <a:moveTo>
                    <a:pt x="9909" y="115"/>
                  </a:moveTo>
                  <a:cubicBezTo>
                    <a:pt x="9944" y="115"/>
                    <a:pt x="9980" y="115"/>
                    <a:pt x="10016" y="116"/>
                  </a:cubicBezTo>
                  <a:cubicBezTo>
                    <a:pt x="12438" y="184"/>
                    <a:pt x="12585" y="1776"/>
                    <a:pt x="12585" y="1833"/>
                  </a:cubicBezTo>
                  <a:cubicBezTo>
                    <a:pt x="12585" y="1856"/>
                    <a:pt x="12597" y="1879"/>
                    <a:pt x="12619" y="1890"/>
                  </a:cubicBezTo>
                  <a:cubicBezTo>
                    <a:pt x="13904" y="2435"/>
                    <a:pt x="13802" y="2970"/>
                    <a:pt x="13734" y="3357"/>
                  </a:cubicBezTo>
                  <a:cubicBezTo>
                    <a:pt x="13699" y="3516"/>
                    <a:pt x="13676" y="3652"/>
                    <a:pt x="13756" y="3766"/>
                  </a:cubicBezTo>
                  <a:cubicBezTo>
                    <a:pt x="13893" y="3936"/>
                    <a:pt x="14052" y="3936"/>
                    <a:pt x="14234" y="3948"/>
                  </a:cubicBezTo>
                  <a:cubicBezTo>
                    <a:pt x="14427" y="3948"/>
                    <a:pt x="14666" y="3959"/>
                    <a:pt x="14995" y="4141"/>
                  </a:cubicBezTo>
                  <a:cubicBezTo>
                    <a:pt x="15518" y="4436"/>
                    <a:pt x="15495" y="4823"/>
                    <a:pt x="15472" y="4948"/>
                  </a:cubicBezTo>
                  <a:lnTo>
                    <a:pt x="251" y="4948"/>
                  </a:lnTo>
                  <a:cubicBezTo>
                    <a:pt x="398" y="4845"/>
                    <a:pt x="660" y="4663"/>
                    <a:pt x="887" y="4516"/>
                  </a:cubicBezTo>
                  <a:cubicBezTo>
                    <a:pt x="997" y="4443"/>
                    <a:pt x="1137" y="4418"/>
                    <a:pt x="1284" y="4418"/>
                  </a:cubicBezTo>
                  <a:cubicBezTo>
                    <a:pt x="1456" y="4418"/>
                    <a:pt x="1638" y="4451"/>
                    <a:pt x="1797" y="4482"/>
                  </a:cubicBezTo>
                  <a:cubicBezTo>
                    <a:pt x="1933" y="4504"/>
                    <a:pt x="2047" y="4527"/>
                    <a:pt x="2149" y="4527"/>
                  </a:cubicBezTo>
                  <a:cubicBezTo>
                    <a:pt x="2320" y="4527"/>
                    <a:pt x="2411" y="4413"/>
                    <a:pt x="2535" y="4266"/>
                  </a:cubicBezTo>
                  <a:cubicBezTo>
                    <a:pt x="2661" y="4130"/>
                    <a:pt x="2820" y="3936"/>
                    <a:pt x="3149" y="3720"/>
                  </a:cubicBezTo>
                  <a:cubicBezTo>
                    <a:pt x="3304" y="3621"/>
                    <a:pt x="3466" y="3585"/>
                    <a:pt x="3629" y="3585"/>
                  </a:cubicBezTo>
                  <a:cubicBezTo>
                    <a:pt x="3859" y="3585"/>
                    <a:pt x="4094" y="3658"/>
                    <a:pt x="4320" y="3731"/>
                  </a:cubicBezTo>
                  <a:cubicBezTo>
                    <a:pt x="4534" y="3794"/>
                    <a:pt x="4739" y="3863"/>
                    <a:pt x="4928" y="3863"/>
                  </a:cubicBezTo>
                  <a:cubicBezTo>
                    <a:pt x="4980" y="3863"/>
                    <a:pt x="5032" y="3858"/>
                    <a:pt x="5082" y="3845"/>
                  </a:cubicBezTo>
                  <a:cubicBezTo>
                    <a:pt x="5389" y="3777"/>
                    <a:pt x="5468" y="3516"/>
                    <a:pt x="5536" y="3231"/>
                  </a:cubicBezTo>
                  <a:cubicBezTo>
                    <a:pt x="5616" y="2947"/>
                    <a:pt x="5696" y="2640"/>
                    <a:pt x="6026" y="2435"/>
                  </a:cubicBezTo>
                  <a:cubicBezTo>
                    <a:pt x="6189" y="2326"/>
                    <a:pt x="6321" y="2292"/>
                    <a:pt x="6439" y="2292"/>
                  </a:cubicBezTo>
                  <a:cubicBezTo>
                    <a:pt x="6542" y="2292"/>
                    <a:pt x="6635" y="2318"/>
                    <a:pt x="6731" y="2344"/>
                  </a:cubicBezTo>
                  <a:cubicBezTo>
                    <a:pt x="6832" y="2371"/>
                    <a:pt x="6938" y="2401"/>
                    <a:pt x="7060" y="2401"/>
                  </a:cubicBezTo>
                  <a:cubicBezTo>
                    <a:pt x="7198" y="2401"/>
                    <a:pt x="7356" y="2363"/>
                    <a:pt x="7549" y="2242"/>
                  </a:cubicBezTo>
                  <a:cubicBezTo>
                    <a:pt x="7776" y="2094"/>
                    <a:pt x="7867" y="1810"/>
                    <a:pt x="7947" y="1503"/>
                  </a:cubicBezTo>
                  <a:cubicBezTo>
                    <a:pt x="8136" y="847"/>
                    <a:pt x="8346" y="115"/>
                    <a:pt x="9909" y="115"/>
                  </a:cubicBezTo>
                  <a:close/>
                  <a:moveTo>
                    <a:pt x="9882" y="1"/>
                  </a:moveTo>
                  <a:cubicBezTo>
                    <a:pt x="8252" y="1"/>
                    <a:pt x="8022" y="816"/>
                    <a:pt x="7833" y="1469"/>
                  </a:cubicBezTo>
                  <a:cubicBezTo>
                    <a:pt x="7754" y="1765"/>
                    <a:pt x="7674" y="2026"/>
                    <a:pt x="7481" y="2152"/>
                  </a:cubicBezTo>
                  <a:cubicBezTo>
                    <a:pt x="7320" y="2252"/>
                    <a:pt x="7187" y="2285"/>
                    <a:pt x="7068" y="2285"/>
                  </a:cubicBezTo>
                  <a:cubicBezTo>
                    <a:pt x="6959" y="2285"/>
                    <a:pt x="6862" y="2258"/>
                    <a:pt x="6764" y="2231"/>
                  </a:cubicBezTo>
                  <a:cubicBezTo>
                    <a:pt x="6663" y="2204"/>
                    <a:pt x="6560" y="2175"/>
                    <a:pt x="6441" y="2175"/>
                  </a:cubicBezTo>
                  <a:cubicBezTo>
                    <a:pt x="6306" y="2175"/>
                    <a:pt x="6151" y="2213"/>
                    <a:pt x="5957" y="2333"/>
                  </a:cubicBezTo>
                  <a:cubicBezTo>
                    <a:pt x="5605" y="2561"/>
                    <a:pt x="5503" y="2913"/>
                    <a:pt x="5423" y="3197"/>
                  </a:cubicBezTo>
                  <a:cubicBezTo>
                    <a:pt x="5355" y="3470"/>
                    <a:pt x="5298" y="3675"/>
                    <a:pt x="5059" y="3731"/>
                  </a:cubicBezTo>
                  <a:cubicBezTo>
                    <a:pt x="5017" y="3741"/>
                    <a:pt x="4974" y="3745"/>
                    <a:pt x="4929" y="3745"/>
                  </a:cubicBezTo>
                  <a:cubicBezTo>
                    <a:pt x="4753" y="3745"/>
                    <a:pt x="4553" y="3681"/>
                    <a:pt x="4354" y="3618"/>
                  </a:cubicBezTo>
                  <a:cubicBezTo>
                    <a:pt x="4122" y="3545"/>
                    <a:pt x="3873" y="3464"/>
                    <a:pt x="3623" y="3464"/>
                  </a:cubicBezTo>
                  <a:cubicBezTo>
                    <a:pt x="3445" y="3464"/>
                    <a:pt x="3267" y="3504"/>
                    <a:pt x="3093" y="3618"/>
                  </a:cubicBezTo>
                  <a:cubicBezTo>
                    <a:pt x="2740" y="3845"/>
                    <a:pt x="2570" y="4050"/>
                    <a:pt x="2444" y="4198"/>
                  </a:cubicBezTo>
                  <a:cubicBezTo>
                    <a:pt x="2320" y="4345"/>
                    <a:pt x="2262" y="4402"/>
                    <a:pt x="2149" y="4402"/>
                  </a:cubicBezTo>
                  <a:cubicBezTo>
                    <a:pt x="2058" y="4402"/>
                    <a:pt x="1944" y="4380"/>
                    <a:pt x="1819" y="4357"/>
                  </a:cubicBezTo>
                  <a:cubicBezTo>
                    <a:pt x="1656" y="4328"/>
                    <a:pt x="1472" y="4295"/>
                    <a:pt x="1293" y="4295"/>
                  </a:cubicBezTo>
                  <a:cubicBezTo>
                    <a:pt x="1123" y="4295"/>
                    <a:pt x="957" y="4325"/>
                    <a:pt x="819" y="4413"/>
                  </a:cubicBezTo>
                  <a:cubicBezTo>
                    <a:pt x="455" y="4663"/>
                    <a:pt x="34" y="4959"/>
                    <a:pt x="34" y="4959"/>
                  </a:cubicBezTo>
                  <a:cubicBezTo>
                    <a:pt x="11" y="4982"/>
                    <a:pt x="0" y="5005"/>
                    <a:pt x="11" y="5027"/>
                  </a:cubicBezTo>
                  <a:cubicBezTo>
                    <a:pt x="11" y="5050"/>
                    <a:pt x="34" y="5073"/>
                    <a:pt x="69" y="5073"/>
                  </a:cubicBezTo>
                  <a:lnTo>
                    <a:pt x="15518" y="5073"/>
                  </a:lnTo>
                  <a:cubicBezTo>
                    <a:pt x="15541" y="5073"/>
                    <a:pt x="15563" y="5050"/>
                    <a:pt x="15575" y="5027"/>
                  </a:cubicBezTo>
                  <a:cubicBezTo>
                    <a:pt x="15575" y="5027"/>
                    <a:pt x="15757" y="4425"/>
                    <a:pt x="15052" y="4039"/>
                  </a:cubicBezTo>
                  <a:cubicBezTo>
                    <a:pt x="14699" y="3845"/>
                    <a:pt x="14427" y="3834"/>
                    <a:pt x="14245" y="3834"/>
                  </a:cubicBezTo>
                  <a:cubicBezTo>
                    <a:pt x="14063" y="3822"/>
                    <a:pt x="13949" y="3822"/>
                    <a:pt x="13847" y="3686"/>
                  </a:cubicBezTo>
                  <a:cubicBezTo>
                    <a:pt x="13802" y="3629"/>
                    <a:pt x="13824" y="3516"/>
                    <a:pt x="13847" y="3379"/>
                  </a:cubicBezTo>
                  <a:cubicBezTo>
                    <a:pt x="13915" y="2981"/>
                    <a:pt x="14029" y="2379"/>
                    <a:pt x="12699" y="1799"/>
                  </a:cubicBezTo>
                  <a:cubicBezTo>
                    <a:pt x="12665" y="1538"/>
                    <a:pt x="12347" y="60"/>
                    <a:pt x="10016" y="2"/>
                  </a:cubicBezTo>
                  <a:cubicBezTo>
                    <a:pt x="9970" y="1"/>
                    <a:pt x="9925" y="1"/>
                    <a:pt x="9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4696231" y="1836792"/>
              <a:ext cx="508121" cy="165984"/>
            </a:xfrm>
            <a:custGeom>
              <a:avLst/>
              <a:gdLst/>
              <a:ahLst/>
              <a:cxnLst/>
              <a:rect l="l" t="t" r="r" b="b"/>
              <a:pathLst>
                <a:path w="8743" h="2856" extrusionOk="0">
                  <a:moveTo>
                    <a:pt x="5476" y="126"/>
                  </a:moveTo>
                  <a:cubicBezTo>
                    <a:pt x="5500" y="126"/>
                    <a:pt x="5524" y="126"/>
                    <a:pt x="5549" y="127"/>
                  </a:cubicBezTo>
                  <a:cubicBezTo>
                    <a:pt x="6856" y="150"/>
                    <a:pt x="6936" y="1014"/>
                    <a:pt x="6936" y="1047"/>
                  </a:cubicBezTo>
                  <a:cubicBezTo>
                    <a:pt x="6936" y="1070"/>
                    <a:pt x="6958" y="1082"/>
                    <a:pt x="6969" y="1093"/>
                  </a:cubicBezTo>
                  <a:cubicBezTo>
                    <a:pt x="7663" y="1388"/>
                    <a:pt x="7606" y="1673"/>
                    <a:pt x="7572" y="1878"/>
                  </a:cubicBezTo>
                  <a:cubicBezTo>
                    <a:pt x="7550" y="1969"/>
                    <a:pt x="7538" y="2059"/>
                    <a:pt x="7595" y="2128"/>
                  </a:cubicBezTo>
                  <a:cubicBezTo>
                    <a:pt x="7674" y="2230"/>
                    <a:pt x="7777" y="2230"/>
                    <a:pt x="7879" y="2230"/>
                  </a:cubicBezTo>
                  <a:cubicBezTo>
                    <a:pt x="7982" y="2241"/>
                    <a:pt x="8106" y="2241"/>
                    <a:pt x="8288" y="2343"/>
                  </a:cubicBezTo>
                  <a:cubicBezTo>
                    <a:pt x="8527" y="2480"/>
                    <a:pt x="8550" y="2662"/>
                    <a:pt x="8538" y="2742"/>
                  </a:cubicBezTo>
                  <a:lnTo>
                    <a:pt x="251" y="2742"/>
                  </a:lnTo>
                  <a:cubicBezTo>
                    <a:pt x="330" y="2673"/>
                    <a:pt x="433" y="2605"/>
                    <a:pt x="535" y="2537"/>
                  </a:cubicBezTo>
                  <a:cubicBezTo>
                    <a:pt x="586" y="2501"/>
                    <a:pt x="654" y="2488"/>
                    <a:pt x="728" y="2488"/>
                  </a:cubicBezTo>
                  <a:cubicBezTo>
                    <a:pt x="817" y="2488"/>
                    <a:pt x="914" y="2507"/>
                    <a:pt x="1001" y="2525"/>
                  </a:cubicBezTo>
                  <a:cubicBezTo>
                    <a:pt x="1080" y="2537"/>
                    <a:pt x="1149" y="2548"/>
                    <a:pt x="1206" y="2548"/>
                  </a:cubicBezTo>
                  <a:cubicBezTo>
                    <a:pt x="1308" y="2548"/>
                    <a:pt x="1365" y="2480"/>
                    <a:pt x="1433" y="2401"/>
                  </a:cubicBezTo>
                  <a:cubicBezTo>
                    <a:pt x="1502" y="2321"/>
                    <a:pt x="1592" y="2219"/>
                    <a:pt x="1774" y="2105"/>
                  </a:cubicBezTo>
                  <a:cubicBezTo>
                    <a:pt x="1853" y="2054"/>
                    <a:pt x="1935" y="2035"/>
                    <a:pt x="2019" y="2035"/>
                  </a:cubicBezTo>
                  <a:cubicBezTo>
                    <a:pt x="2141" y="2035"/>
                    <a:pt x="2267" y="2075"/>
                    <a:pt x="2388" y="2116"/>
                  </a:cubicBezTo>
                  <a:cubicBezTo>
                    <a:pt x="2509" y="2150"/>
                    <a:pt x="2623" y="2185"/>
                    <a:pt x="2730" y="2185"/>
                  </a:cubicBezTo>
                  <a:cubicBezTo>
                    <a:pt x="2765" y="2185"/>
                    <a:pt x="2798" y="2181"/>
                    <a:pt x="2831" y="2173"/>
                  </a:cubicBezTo>
                  <a:cubicBezTo>
                    <a:pt x="3013" y="2139"/>
                    <a:pt x="3059" y="1979"/>
                    <a:pt x="3104" y="1820"/>
                  </a:cubicBezTo>
                  <a:cubicBezTo>
                    <a:pt x="3139" y="1661"/>
                    <a:pt x="3184" y="1502"/>
                    <a:pt x="3354" y="1400"/>
                  </a:cubicBezTo>
                  <a:cubicBezTo>
                    <a:pt x="3443" y="1341"/>
                    <a:pt x="3510" y="1322"/>
                    <a:pt x="3570" y="1322"/>
                  </a:cubicBezTo>
                  <a:cubicBezTo>
                    <a:pt x="3626" y="1322"/>
                    <a:pt x="3675" y="1338"/>
                    <a:pt x="3730" y="1355"/>
                  </a:cubicBezTo>
                  <a:cubicBezTo>
                    <a:pt x="3787" y="1370"/>
                    <a:pt x="3848" y="1386"/>
                    <a:pt x="3916" y="1386"/>
                  </a:cubicBezTo>
                  <a:cubicBezTo>
                    <a:pt x="3995" y="1386"/>
                    <a:pt x="4085" y="1365"/>
                    <a:pt x="4195" y="1297"/>
                  </a:cubicBezTo>
                  <a:cubicBezTo>
                    <a:pt x="4332" y="1206"/>
                    <a:pt x="4377" y="1036"/>
                    <a:pt x="4435" y="865"/>
                  </a:cubicBezTo>
                  <a:cubicBezTo>
                    <a:pt x="4534" y="512"/>
                    <a:pt x="4644" y="126"/>
                    <a:pt x="5476" y="126"/>
                  </a:cubicBezTo>
                  <a:close/>
                  <a:moveTo>
                    <a:pt x="5485" y="1"/>
                  </a:moveTo>
                  <a:cubicBezTo>
                    <a:pt x="4564" y="1"/>
                    <a:pt x="4421" y="487"/>
                    <a:pt x="4321" y="832"/>
                  </a:cubicBezTo>
                  <a:cubicBezTo>
                    <a:pt x="4275" y="991"/>
                    <a:pt x="4230" y="1127"/>
                    <a:pt x="4139" y="1195"/>
                  </a:cubicBezTo>
                  <a:cubicBezTo>
                    <a:pt x="4046" y="1251"/>
                    <a:pt x="3977" y="1269"/>
                    <a:pt x="3915" y="1269"/>
                  </a:cubicBezTo>
                  <a:cubicBezTo>
                    <a:pt x="3862" y="1269"/>
                    <a:pt x="3815" y="1256"/>
                    <a:pt x="3763" y="1241"/>
                  </a:cubicBezTo>
                  <a:cubicBezTo>
                    <a:pt x="3703" y="1224"/>
                    <a:pt x="3640" y="1205"/>
                    <a:pt x="3568" y="1205"/>
                  </a:cubicBezTo>
                  <a:cubicBezTo>
                    <a:pt x="3491" y="1205"/>
                    <a:pt x="3403" y="1227"/>
                    <a:pt x="3298" y="1297"/>
                  </a:cubicBezTo>
                  <a:cubicBezTo>
                    <a:pt x="3081" y="1423"/>
                    <a:pt x="3025" y="1627"/>
                    <a:pt x="2990" y="1787"/>
                  </a:cubicBezTo>
                  <a:cubicBezTo>
                    <a:pt x="2945" y="1946"/>
                    <a:pt x="2911" y="2037"/>
                    <a:pt x="2808" y="2059"/>
                  </a:cubicBezTo>
                  <a:cubicBezTo>
                    <a:pt x="2781" y="2068"/>
                    <a:pt x="2753" y="2071"/>
                    <a:pt x="2724" y="2071"/>
                  </a:cubicBezTo>
                  <a:cubicBezTo>
                    <a:pt x="2633" y="2071"/>
                    <a:pt x="2534" y="2037"/>
                    <a:pt x="2422" y="2002"/>
                  </a:cubicBezTo>
                  <a:cubicBezTo>
                    <a:pt x="2296" y="1962"/>
                    <a:pt x="2158" y="1919"/>
                    <a:pt x="2016" y="1919"/>
                  </a:cubicBezTo>
                  <a:cubicBezTo>
                    <a:pt x="1914" y="1919"/>
                    <a:pt x="1810" y="1941"/>
                    <a:pt x="1706" y="2002"/>
                  </a:cubicBezTo>
                  <a:cubicBezTo>
                    <a:pt x="1512" y="2128"/>
                    <a:pt x="1411" y="2241"/>
                    <a:pt x="1342" y="2321"/>
                  </a:cubicBezTo>
                  <a:cubicBezTo>
                    <a:pt x="1274" y="2401"/>
                    <a:pt x="1251" y="2434"/>
                    <a:pt x="1206" y="2434"/>
                  </a:cubicBezTo>
                  <a:cubicBezTo>
                    <a:pt x="1160" y="2434"/>
                    <a:pt x="1092" y="2423"/>
                    <a:pt x="1024" y="2411"/>
                  </a:cubicBezTo>
                  <a:cubicBezTo>
                    <a:pt x="930" y="2394"/>
                    <a:pt x="826" y="2373"/>
                    <a:pt x="726" y="2373"/>
                  </a:cubicBezTo>
                  <a:cubicBezTo>
                    <a:pt x="633" y="2373"/>
                    <a:pt x="543" y="2391"/>
                    <a:pt x="467" y="2446"/>
                  </a:cubicBezTo>
                  <a:lnTo>
                    <a:pt x="24" y="2742"/>
                  </a:lnTo>
                  <a:cubicBezTo>
                    <a:pt x="1" y="2764"/>
                    <a:pt x="1" y="2787"/>
                    <a:pt x="1" y="2810"/>
                  </a:cubicBezTo>
                  <a:cubicBezTo>
                    <a:pt x="12" y="2833"/>
                    <a:pt x="35" y="2855"/>
                    <a:pt x="57" y="2855"/>
                  </a:cubicBezTo>
                  <a:lnTo>
                    <a:pt x="8584" y="2855"/>
                  </a:lnTo>
                  <a:cubicBezTo>
                    <a:pt x="8618" y="2855"/>
                    <a:pt x="8641" y="2833"/>
                    <a:pt x="8641" y="2810"/>
                  </a:cubicBezTo>
                  <a:cubicBezTo>
                    <a:pt x="8641" y="2810"/>
                    <a:pt x="8743" y="2457"/>
                    <a:pt x="8345" y="2241"/>
                  </a:cubicBezTo>
                  <a:cubicBezTo>
                    <a:pt x="8141" y="2128"/>
                    <a:pt x="7992" y="2116"/>
                    <a:pt x="7879" y="2116"/>
                  </a:cubicBezTo>
                  <a:cubicBezTo>
                    <a:pt x="7777" y="2116"/>
                    <a:pt x="7731" y="2105"/>
                    <a:pt x="7686" y="2048"/>
                  </a:cubicBezTo>
                  <a:cubicBezTo>
                    <a:pt x="7663" y="2025"/>
                    <a:pt x="7674" y="1969"/>
                    <a:pt x="7686" y="1900"/>
                  </a:cubicBezTo>
                  <a:cubicBezTo>
                    <a:pt x="7720" y="1684"/>
                    <a:pt x="7788" y="1332"/>
                    <a:pt x="7049" y="1002"/>
                  </a:cubicBezTo>
                  <a:cubicBezTo>
                    <a:pt x="7015" y="820"/>
                    <a:pt x="6810" y="36"/>
                    <a:pt x="5549" y="1"/>
                  </a:cubicBezTo>
                  <a:cubicBezTo>
                    <a:pt x="5527" y="1"/>
                    <a:pt x="5506" y="1"/>
                    <a:pt x="5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4873314" y="1958374"/>
              <a:ext cx="16563" cy="10694"/>
            </a:xfrm>
            <a:custGeom>
              <a:avLst/>
              <a:gdLst/>
              <a:ahLst/>
              <a:cxnLst/>
              <a:rect l="l" t="t" r="r" b="b"/>
              <a:pathLst>
                <a:path w="285" h="184" extrusionOk="0">
                  <a:moveTo>
                    <a:pt x="227" y="0"/>
                  </a:moveTo>
                  <a:cubicBezTo>
                    <a:pt x="214" y="0"/>
                    <a:pt x="202" y="4"/>
                    <a:pt x="193" y="13"/>
                  </a:cubicBezTo>
                  <a:cubicBezTo>
                    <a:pt x="148" y="36"/>
                    <a:pt x="102" y="58"/>
                    <a:pt x="46" y="69"/>
                  </a:cubicBezTo>
                  <a:cubicBezTo>
                    <a:pt x="23" y="92"/>
                    <a:pt x="1" y="115"/>
                    <a:pt x="12" y="149"/>
                  </a:cubicBezTo>
                  <a:cubicBezTo>
                    <a:pt x="23" y="172"/>
                    <a:pt x="46" y="183"/>
                    <a:pt x="69" y="183"/>
                  </a:cubicBezTo>
                  <a:lnTo>
                    <a:pt x="92" y="183"/>
                  </a:lnTo>
                  <a:cubicBezTo>
                    <a:pt x="148" y="160"/>
                    <a:pt x="205" y="138"/>
                    <a:pt x="251" y="104"/>
                  </a:cubicBezTo>
                  <a:cubicBezTo>
                    <a:pt x="273" y="92"/>
                    <a:pt x="284" y="58"/>
                    <a:pt x="273" y="24"/>
                  </a:cubicBezTo>
                  <a:cubicBezTo>
                    <a:pt x="266" y="10"/>
                    <a:pt x="246" y="0"/>
                    <a:pt x="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4893132" y="1867013"/>
              <a:ext cx="103159" cy="84852"/>
            </a:xfrm>
            <a:custGeom>
              <a:avLst/>
              <a:gdLst/>
              <a:ahLst/>
              <a:cxnLst/>
              <a:rect l="l" t="t" r="r" b="b"/>
              <a:pathLst>
                <a:path w="1775" h="1460" extrusionOk="0">
                  <a:moveTo>
                    <a:pt x="1702" y="0"/>
                  </a:moveTo>
                  <a:cubicBezTo>
                    <a:pt x="1695" y="0"/>
                    <a:pt x="1689" y="2"/>
                    <a:pt x="1683" y="4"/>
                  </a:cubicBezTo>
                  <a:cubicBezTo>
                    <a:pt x="1489" y="95"/>
                    <a:pt x="1353" y="266"/>
                    <a:pt x="1319" y="459"/>
                  </a:cubicBezTo>
                  <a:cubicBezTo>
                    <a:pt x="1262" y="732"/>
                    <a:pt x="1138" y="937"/>
                    <a:pt x="1001" y="948"/>
                  </a:cubicBezTo>
                  <a:lnTo>
                    <a:pt x="830" y="948"/>
                  </a:lnTo>
                  <a:cubicBezTo>
                    <a:pt x="569" y="959"/>
                    <a:pt x="160" y="959"/>
                    <a:pt x="69" y="1164"/>
                  </a:cubicBezTo>
                  <a:cubicBezTo>
                    <a:pt x="34" y="1244"/>
                    <a:pt x="12" y="1312"/>
                    <a:pt x="1" y="1391"/>
                  </a:cubicBezTo>
                  <a:cubicBezTo>
                    <a:pt x="1" y="1426"/>
                    <a:pt x="23" y="1449"/>
                    <a:pt x="57" y="1459"/>
                  </a:cubicBezTo>
                  <a:lnTo>
                    <a:pt x="69" y="1459"/>
                  </a:lnTo>
                  <a:cubicBezTo>
                    <a:pt x="92" y="1459"/>
                    <a:pt x="114" y="1437"/>
                    <a:pt x="125" y="1403"/>
                  </a:cubicBezTo>
                  <a:cubicBezTo>
                    <a:pt x="137" y="1346"/>
                    <a:pt x="148" y="1278"/>
                    <a:pt x="171" y="1221"/>
                  </a:cubicBezTo>
                  <a:cubicBezTo>
                    <a:pt x="239" y="1073"/>
                    <a:pt x="625" y="1073"/>
                    <a:pt x="842" y="1073"/>
                  </a:cubicBezTo>
                  <a:cubicBezTo>
                    <a:pt x="910" y="1073"/>
                    <a:pt x="967" y="1073"/>
                    <a:pt x="1012" y="1062"/>
                  </a:cubicBezTo>
                  <a:cubicBezTo>
                    <a:pt x="1206" y="1039"/>
                    <a:pt x="1365" y="823"/>
                    <a:pt x="1433" y="482"/>
                  </a:cubicBezTo>
                  <a:cubicBezTo>
                    <a:pt x="1467" y="323"/>
                    <a:pt x="1580" y="186"/>
                    <a:pt x="1729" y="118"/>
                  </a:cubicBezTo>
                  <a:cubicBezTo>
                    <a:pt x="1762" y="95"/>
                    <a:pt x="1774" y="62"/>
                    <a:pt x="1762" y="39"/>
                  </a:cubicBezTo>
                  <a:cubicBezTo>
                    <a:pt x="1745" y="13"/>
                    <a:pt x="1722" y="0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509354" y="2564529"/>
              <a:ext cx="18598" cy="12205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249" y="0"/>
                  </a:moveTo>
                  <a:cubicBezTo>
                    <a:pt x="241" y="0"/>
                    <a:pt x="234" y="2"/>
                    <a:pt x="228" y="5"/>
                  </a:cubicBezTo>
                  <a:cubicBezTo>
                    <a:pt x="172" y="39"/>
                    <a:pt x="104" y="73"/>
                    <a:pt x="46" y="96"/>
                  </a:cubicBezTo>
                  <a:cubicBezTo>
                    <a:pt x="13" y="107"/>
                    <a:pt x="1" y="141"/>
                    <a:pt x="13" y="164"/>
                  </a:cubicBezTo>
                  <a:cubicBezTo>
                    <a:pt x="13" y="187"/>
                    <a:pt x="35" y="209"/>
                    <a:pt x="58" y="209"/>
                  </a:cubicBezTo>
                  <a:cubicBezTo>
                    <a:pt x="69" y="209"/>
                    <a:pt x="81" y="209"/>
                    <a:pt x="81" y="198"/>
                  </a:cubicBezTo>
                  <a:cubicBezTo>
                    <a:pt x="149" y="176"/>
                    <a:pt x="217" y="141"/>
                    <a:pt x="286" y="107"/>
                  </a:cubicBezTo>
                  <a:cubicBezTo>
                    <a:pt x="308" y="96"/>
                    <a:pt x="319" y="62"/>
                    <a:pt x="308" y="27"/>
                  </a:cubicBezTo>
                  <a:cubicBezTo>
                    <a:pt x="292" y="11"/>
                    <a:pt x="269" y="0"/>
                    <a:pt x="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4711885" y="3298873"/>
              <a:ext cx="645627" cy="208874"/>
            </a:xfrm>
            <a:custGeom>
              <a:avLst/>
              <a:gdLst/>
              <a:ahLst/>
              <a:cxnLst/>
              <a:rect l="l" t="t" r="r" b="b"/>
              <a:pathLst>
                <a:path w="11109" h="3594" extrusionOk="0">
                  <a:moveTo>
                    <a:pt x="6943" y="125"/>
                  </a:moveTo>
                  <a:cubicBezTo>
                    <a:pt x="6977" y="125"/>
                    <a:pt x="7013" y="125"/>
                    <a:pt x="7049" y="126"/>
                  </a:cubicBezTo>
                  <a:cubicBezTo>
                    <a:pt x="8732" y="160"/>
                    <a:pt x="8835" y="1263"/>
                    <a:pt x="8835" y="1309"/>
                  </a:cubicBezTo>
                  <a:cubicBezTo>
                    <a:pt x="8835" y="1331"/>
                    <a:pt x="8846" y="1354"/>
                    <a:pt x="8868" y="1365"/>
                  </a:cubicBezTo>
                  <a:cubicBezTo>
                    <a:pt x="9755" y="1741"/>
                    <a:pt x="9687" y="2105"/>
                    <a:pt x="9641" y="2377"/>
                  </a:cubicBezTo>
                  <a:cubicBezTo>
                    <a:pt x="9619" y="2491"/>
                    <a:pt x="9596" y="2593"/>
                    <a:pt x="9664" y="2673"/>
                  </a:cubicBezTo>
                  <a:cubicBezTo>
                    <a:pt x="9767" y="2798"/>
                    <a:pt x="9881" y="2809"/>
                    <a:pt x="10005" y="2809"/>
                  </a:cubicBezTo>
                  <a:cubicBezTo>
                    <a:pt x="10142" y="2809"/>
                    <a:pt x="10313" y="2820"/>
                    <a:pt x="10540" y="2946"/>
                  </a:cubicBezTo>
                  <a:cubicBezTo>
                    <a:pt x="10881" y="3128"/>
                    <a:pt x="10881" y="3389"/>
                    <a:pt x="10869" y="3480"/>
                  </a:cubicBezTo>
                  <a:lnTo>
                    <a:pt x="240" y="3480"/>
                  </a:lnTo>
                  <a:cubicBezTo>
                    <a:pt x="354" y="3401"/>
                    <a:pt x="513" y="3298"/>
                    <a:pt x="649" y="3207"/>
                  </a:cubicBezTo>
                  <a:cubicBezTo>
                    <a:pt x="726" y="3152"/>
                    <a:pt x="823" y="3134"/>
                    <a:pt x="927" y="3134"/>
                  </a:cubicBezTo>
                  <a:cubicBezTo>
                    <a:pt x="1038" y="3134"/>
                    <a:pt x="1157" y="3155"/>
                    <a:pt x="1263" y="3173"/>
                  </a:cubicBezTo>
                  <a:cubicBezTo>
                    <a:pt x="1354" y="3196"/>
                    <a:pt x="1445" y="3207"/>
                    <a:pt x="1513" y="3207"/>
                  </a:cubicBezTo>
                  <a:cubicBezTo>
                    <a:pt x="1650" y="3207"/>
                    <a:pt x="1718" y="3128"/>
                    <a:pt x="1809" y="3025"/>
                  </a:cubicBezTo>
                  <a:cubicBezTo>
                    <a:pt x="1888" y="2923"/>
                    <a:pt x="2002" y="2787"/>
                    <a:pt x="2241" y="2650"/>
                  </a:cubicBezTo>
                  <a:cubicBezTo>
                    <a:pt x="2345" y="2579"/>
                    <a:pt x="2455" y="2553"/>
                    <a:pt x="2567" y="2553"/>
                  </a:cubicBezTo>
                  <a:cubicBezTo>
                    <a:pt x="2724" y="2553"/>
                    <a:pt x="2884" y="2604"/>
                    <a:pt x="3037" y="2650"/>
                  </a:cubicBezTo>
                  <a:cubicBezTo>
                    <a:pt x="3190" y="2704"/>
                    <a:pt x="3336" y="2751"/>
                    <a:pt x="3481" y="2751"/>
                  </a:cubicBezTo>
                  <a:cubicBezTo>
                    <a:pt x="3519" y="2751"/>
                    <a:pt x="3556" y="2748"/>
                    <a:pt x="3593" y="2741"/>
                  </a:cubicBezTo>
                  <a:cubicBezTo>
                    <a:pt x="3810" y="2684"/>
                    <a:pt x="3866" y="2502"/>
                    <a:pt x="3923" y="2297"/>
                  </a:cubicBezTo>
                  <a:cubicBezTo>
                    <a:pt x="3969" y="2093"/>
                    <a:pt x="4025" y="1888"/>
                    <a:pt x="4253" y="1741"/>
                  </a:cubicBezTo>
                  <a:cubicBezTo>
                    <a:pt x="4365" y="1670"/>
                    <a:pt x="4452" y="1648"/>
                    <a:pt x="4531" y="1648"/>
                  </a:cubicBezTo>
                  <a:cubicBezTo>
                    <a:pt x="4605" y="1648"/>
                    <a:pt x="4671" y="1667"/>
                    <a:pt x="4742" y="1683"/>
                  </a:cubicBezTo>
                  <a:cubicBezTo>
                    <a:pt x="4811" y="1705"/>
                    <a:pt x="4889" y="1726"/>
                    <a:pt x="4977" y="1726"/>
                  </a:cubicBezTo>
                  <a:cubicBezTo>
                    <a:pt x="5076" y="1726"/>
                    <a:pt x="5189" y="1699"/>
                    <a:pt x="5321" y="1615"/>
                  </a:cubicBezTo>
                  <a:cubicBezTo>
                    <a:pt x="5492" y="1513"/>
                    <a:pt x="5549" y="1297"/>
                    <a:pt x="5617" y="1081"/>
                  </a:cubicBezTo>
                  <a:cubicBezTo>
                    <a:pt x="5738" y="630"/>
                    <a:pt x="5881" y="125"/>
                    <a:pt x="6943" y="125"/>
                  </a:cubicBezTo>
                  <a:close/>
                  <a:moveTo>
                    <a:pt x="6983" y="0"/>
                  </a:moveTo>
                  <a:cubicBezTo>
                    <a:pt x="5804" y="0"/>
                    <a:pt x="5626" y="600"/>
                    <a:pt x="5503" y="1047"/>
                  </a:cubicBezTo>
                  <a:cubicBezTo>
                    <a:pt x="5447" y="1251"/>
                    <a:pt x="5390" y="1433"/>
                    <a:pt x="5265" y="1513"/>
                  </a:cubicBezTo>
                  <a:cubicBezTo>
                    <a:pt x="5150" y="1586"/>
                    <a:pt x="5061" y="1610"/>
                    <a:pt x="4981" y="1610"/>
                  </a:cubicBezTo>
                  <a:cubicBezTo>
                    <a:pt x="4910" y="1610"/>
                    <a:pt x="4845" y="1591"/>
                    <a:pt x="4776" y="1570"/>
                  </a:cubicBezTo>
                  <a:cubicBezTo>
                    <a:pt x="4701" y="1554"/>
                    <a:pt x="4623" y="1533"/>
                    <a:pt x="4535" y="1533"/>
                  </a:cubicBezTo>
                  <a:cubicBezTo>
                    <a:pt x="4436" y="1533"/>
                    <a:pt x="4323" y="1559"/>
                    <a:pt x="4185" y="1650"/>
                  </a:cubicBezTo>
                  <a:cubicBezTo>
                    <a:pt x="3923" y="1809"/>
                    <a:pt x="3855" y="2059"/>
                    <a:pt x="3810" y="2264"/>
                  </a:cubicBezTo>
                  <a:cubicBezTo>
                    <a:pt x="3753" y="2468"/>
                    <a:pt x="3707" y="2593"/>
                    <a:pt x="3560" y="2627"/>
                  </a:cubicBezTo>
                  <a:cubicBezTo>
                    <a:pt x="3535" y="2632"/>
                    <a:pt x="3509" y="2633"/>
                    <a:pt x="3483" y="2633"/>
                  </a:cubicBezTo>
                  <a:cubicBezTo>
                    <a:pt x="3361" y="2633"/>
                    <a:pt x="3220" y="2594"/>
                    <a:pt x="3070" y="2547"/>
                  </a:cubicBezTo>
                  <a:cubicBezTo>
                    <a:pt x="2911" y="2494"/>
                    <a:pt x="2737" y="2438"/>
                    <a:pt x="2559" y="2438"/>
                  </a:cubicBezTo>
                  <a:cubicBezTo>
                    <a:pt x="2431" y="2438"/>
                    <a:pt x="2301" y="2467"/>
                    <a:pt x="2173" y="2547"/>
                  </a:cubicBezTo>
                  <a:cubicBezTo>
                    <a:pt x="1934" y="2707"/>
                    <a:pt x="1809" y="2843"/>
                    <a:pt x="1718" y="2946"/>
                  </a:cubicBezTo>
                  <a:cubicBezTo>
                    <a:pt x="1638" y="3048"/>
                    <a:pt x="1593" y="3093"/>
                    <a:pt x="1513" y="3093"/>
                  </a:cubicBezTo>
                  <a:cubicBezTo>
                    <a:pt x="1456" y="3093"/>
                    <a:pt x="1377" y="3082"/>
                    <a:pt x="1286" y="3059"/>
                  </a:cubicBezTo>
                  <a:cubicBezTo>
                    <a:pt x="1169" y="3042"/>
                    <a:pt x="1039" y="3018"/>
                    <a:pt x="914" y="3018"/>
                  </a:cubicBezTo>
                  <a:cubicBezTo>
                    <a:pt x="795" y="3018"/>
                    <a:pt x="680" y="3039"/>
                    <a:pt x="581" y="3105"/>
                  </a:cubicBezTo>
                  <a:cubicBezTo>
                    <a:pt x="331" y="3275"/>
                    <a:pt x="24" y="3491"/>
                    <a:pt x="24" y="3491"/>
                  </a:cubicBezTo>
                  <a:cubicBezTo>
                    <a:pt x="1" y="3502"/>
                    <a:pt x="1" y="3537"/>
                    <a:pt x="1" y="3560"/>
                  </a:cubicBezTo>
                  <a:cubicBezTo>
                    <a:pt x="13" y="3582"/>
                    <a:pt x="35" y="3593"/>
                    <a:pt x="58" y="3593"/>
                  </a:cubicBezTo>
                  <a:lnTo>
                    <a:pt x="10915" y="3593"/>
                  </a:lnTo>
                  <a:cubicBezTo>
                    <a:pt x="10937" y="3593"/>
                    <a:pt x="10960" y="3582"/>
                    <a:pt x="10972" y="3560"/>
                  </a:cubicBezTo>
                  <a:cubicBezTo>
                    <a:pt x="10972" y="3548"/>
                    <a:pt x="11108" y="3116"/>
                    <a:pt x="10596" y="2843"/>
                  </a:cubicBezTo>
                  <a:cubicBezTo>
                    <a:pt x="10335" y="2707"/>
                    <a:pt x="10153" y="2696"/>
                    <a:pt x="10017" y="2696"/>
                  </a:cubicBezTo>
                  <a:cubicBezTo>
                    <a:pt x="9891" y="2684"/>
                    <a:pt x="9823" y="2684"/>
                    <a:pt x="9755" y="2605"/>
                  </a:cubicBezTo>
                  <a:cubicBezTo>
                    <a:pt x="9721" y="2559"/>
                    <a:pt x="9732" y="2491"/>
                    <a:pt x="9755" y="2400"/>
                  </a:cubicBezTo>
                  <a:cubicBezTo>
                    <a:pt x="9801" y="2115"/>
                    <a:pt x="9881" y="1683"/>
                    <a:pt x="8948" y="1274"/>
                  </a:cubicBezTo>
                  <a:cubicBezTo>
                    <a:pt x="8937" y="1172"/>
                    <a:pt x="8880" y="922"/>
                    <a:pt x="8676" y="672"/>
                  </a:cubicBezTo>
                  <a:cubicBezTo>
                    <a:pt x="8448" y="377"/>
                    <a:pt x="7982" y="24"/>
                    <a:pt x="7049" y="1"/>
                  </a:cubicBezTo>
                  <a:cubicBezTo>
                    <a:pt x="7027" y="1"/>
                    <a:pt x="7005" y="0"/>
                    <a:pt x="6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5523179" y="3456749"/>
              <a:ext cx="19295" cy="11914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64" y="0"/>
                  </a:moveTo>
                  <a:cubicBezTo>
                    <a:pt x="253" y="0"/>
                    <a:pt x="241" y="4"/>
                    <a:pt x="228" y="12"/>
                  </a:cubicBezTo>
                  <a:cubicBezTo>
                    <a:pt x="172" y="46"/>
                    <a:pt x="115" y="68"/>
                    <a:pt x="46" y="91"/>
                  </a:cubicBezTo>
                  <a:cubicBezTo>
                    <a:pt x="13" y="103"/>
                    <a:pt x="1" y="137"/>
                    <a:pt x="13" y="171"/>
                  </a:cubicBezTo>
                  <a:cubicBezTo>
                    <a:pt x="24" y="194"/>
                    <a:pt x="46" y="205"/>
                    <a:pt x="69" y="205"/>
                  </a:cubicBezTo>
                  <a:lnTo>
                    <a:pt x="92" y="205"/>
                  </a:lnTo>
                  <a:cubicBezTo>
                    <a:pt x="160" y="182"/>
                    <a:pt x="228" y="148"/>
                    <a:pt x="286" y="114"/>
                  </a:cubicBezTo>
                  <a:cubicBezTo>
                    <a:pt x="319" y="91"/>
                    <a:pt x="331" y="57"/>
                    <a:pt x="308" y="35"/>
                  </a:cubicBezTo>
                  <a:cubicBezTo>
                    <a:pt x="301" y="12"/>
                    <a:pt x="28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194612" y="1867021"/>
              <a:ext cx="951596" cy="938468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164738" y="3340201"/>
              <a:ext cx="645617" cy="636685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0" name="Google Shape;900;p37"/>
          <p:cNvCxnSpPr/>
          <p:nvPr/>
        </p:nvCxnSpPr>
        <p:spPr>
          <a:xfrm>
            <a:off x="2437735" y="1756450"/>
            <a:ext cx="1094400" cy="38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37"/>
          <p:cNvCxnSpPr/>
          <p:nvPr/>
        </p:nvCxnSpPr>
        <p:spPr>
          <a:xfrm>
            <a:off x="2434985" y="3261200"/>
            <a:ext cx="1020600" cy="84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37"/>
          <p:cNvCxnSpPr>
            <a:cxnSpLocks/>
          </p:cNvCxnSpPr>
          <p:nvPr/>
        </p:nvCxnSpPr>
        <p:spPr>
          <a:xfrm rot="10800000" flipV="1">
            <a:off x="5666537" y="2849932"/>
            <a:ext cx="900519" cy="4112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4833731"/>
      </p:ext>
    </p:extLst>
  </p:cSld>
  <p:clrMapOvr>
    <a:masterClrMapping/>
  </p:clrMapOvr>
</p:sld>
</file>

<file path=ppt/theme/theme1.xml><?xml version="1.0" encoding="utf-8"?>
<a:theme xmlns:a="http://schemas.openxmlformats.org/drawingml/2006/main" name="SEO Audi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EAD69"/>
      </a:accent1>
      <a:accent2>
        <a:srgbClr val="EE4266"/>
      </a:accent2>
      <a:accent3>
        <a:srgbClr val="263238"/>
      </a:accent3>
      <a:accent4>
        <a:srgbClr val="89E2CD"/>
      </a:accent4>
      <a:accent5>
        <a:srgbClr val="0EAD69"/>
      </a:accent5>
      <a:accent6>
        <a:srgbClr val="263238"/>
      </a:accent6>
      <a:hlink>
        <a:srgbClr val="EE42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198</Words>
  <Application>Microsoft Macintosh PowerPoint</Application>
  <PresentationFormat>On-screen Show (16:9)</PresentationFormat>
  <Paragraphs>72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Kulim Park</vt:lpstr>
      <vt:lpstr>Darker Grotesque Medium</vt:lpstr>
      <vt:lpstr>Cambria Math</vt:lpstr>
      <vt:lpstr>Arial</vt:lpstr>
      <vt:lpstr>Enriqueta Medium</vt:lpstr>
      <vt:lpstr>SEO Audit Proposal by Slidesgo</vt:lpstr>
      <vt:lpstr>Loan Portfolio Risk using ML</vt:lpstr>
      <vt:lpstr>Why ML?</vt:lpstr>
      <vt:lpstr>PowerPoint Presentation</vt:lpstr>
      <vt:lpstr>Solution: Prediction Pipeline using ML</vt:lpstr>
      <vt:lpstr>PowerPoint Presentation</vt:lpstr>
      <vt:lpstr>Data</vt:lpstr>
      <vt:lpstr>Loan Portfolio</vt:lpstr>
      <vt:lpstr>Methodology</vt:lpstr>
      <vt:lpstr>Methodology</vt:lpstr>
      <vt:lpstr>Results</vt:lpstr>
      <vt:lpstr>PowerPoint Presentation</vt:lpstr>
      <vt:lpstr>PowerPoint Presentation</vt:lpstr>
      <vt:lpstr>PowerPoint Presentation</vt:lpstr>
      <vt:lpstr>Next Steps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 Audit Proposal</dc:title>
  <cp:lastModifiedBy>Marcos Dominguez</cp:lastModifiedBy>
  <cp:revision>74</cp:revision>
  <dcterms:modified xsi:type="dcterms:W3CDTF">2020-12-07T03:41:20Z</dcterms:modified>
</cp:coreProperties>
</file>