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Helvetica Neue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6" roundtripDataSignature="AMtx7mgaewd2UDVF8Ia5C5rSLk0Q02l+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CF5C77F-CC03-4983-B528-F3E49778EFF6}">
  <a:tblStyle styleId="{8CF5C77F-CC03-4983-B528-F3E49778EFF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HelveticaNeue-regular.fntdata"/><Relationship Id="rId21" Type="http://schemas.openxmlformats.org/officeDocument/2006/relationships/slide" Target="slides/slide16.xml"/><Relationship Id="rId24" Type="http://schemas.openxmlformats.org/officeDocument/2006/relationships/font" Target="fonts/HelveticaNeue-italic.fntdata"/><Relationship Id="rId23" Type="http://schemas.openxmlformats.org/officeDocument/2006/relationships/font" Target="fonts/HelveticaNeue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-1830215" y="685800"/>
            <a:ext cx="1051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:notes"/>
          <p:cNvSpPr/>
          <p:nvPr>
            <p:ph idx="2" type="sldImg"/>
          </p:nvPr>
        </p:nvSpPr>
        <p:spPr>
          <a:xfrm>
            <a:off x="-1830215" y="685800"/>
            <a:ext cx="1051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b1c408bf32_0_40:notes"/>
          <p:cNvSpPr/>
          <p:nvPr>
            <p:ph idx="2" type="sldImg"/>
          </p:nvPr>
        </p:nvSpPr>
        <p:spPr>
          <a:xfrm>
            <a:off x="-1830215" y="685800"/>
            <a:ext cx="1051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b1c408bf3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b1c408bf32_0_45:notes"/>
          <p:cNvSpPr/>
          <p:nvPr>
            <p:ph idx="2" type="sldImg"/>
          </p:nvPr>
        </p:nvSpPr>
        <p:spPr>
          <a:xfrm>
            <a:off x="-1830215" y="685800"/>
            <a:ext cx="1051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b1c408bf3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b1a236ad44_0_275:notes"/>
          <p:cNvSpPr/>
          <p:nvPr>
            <p:ph idx="2" type="sldImg"/>
          </p:nvPr>
        </p:nvSpPr>
        <p:spPr>
          <a:xfrm>
            <a:off x="-1830215" y="685800"/>
            <a:ext cx="1051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b1a236ad44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b1c408bf32_0_62:notes"/>
          <p:cNvSpPr/>
          <p:nvPr>
            <p:ph idx="2" type="sldImg"/>
          </p:nvPr>
        </p:nvSpPr>
        <p:spPr>
          <a:xfrm>
            <a:off x="-1830215" y="685800"/>
            <a:ext cx="1051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b1c408bf3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4:notes"/>
          <p:cNvSpPr/>
          <p:nvPr>
            <p:ph idx="2" type="sldImg"/>
          </p:nvPr>
        </p:nvSpPr>
        <p:spPr>
          <a:xfrm>
            <a:off x="-1830215" y="685800"/>
            <a:ext cx="1051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b1c408bf32_0_6:notes"/>
          <p:cNvSpPr/>
          <p:nvPr>
            <p:ph idx="2" type="sldImg"/>
          </p:nvPr>
        </p:nvSpPr>
        <p:spPr>
          <a:xfrm>
            <a:off x="-1830215" y="685800"/>
            <a:ext cx="1051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b1c408bf3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b1c408bf32_0_9:notes"/>
          <p:cNvSpPr/>
          <p:nvPr>
            <p:ph idx="2" type="sldImg"/>
          </p:nvPr>
        </p:nvSpPr>
        <p:spPr>
          <a:xfrm>
            <a:off x="-1830215" y="685800"/>
            <a:ext cx="1051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b1c408bf3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2:notes"/>
          <p:cNvSpPr/>
          <p:nvPr>
            <p:ph idx="2" type="sldImg"/>
          </p:nvPr>
        </p:nvSpPr>
        <p:spPr>
          <a:xfrm>
            <a:off x="-1830215" y="685800"/>
            <a:ext cx="1051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1a236ad44_0_264:notes"/>
          <p:cNvSpPr/>
          <p:nvPr>
            <p:ph idx="2" type="sldImg"/>
          </p:nvPr>
        </p:nvSpPr>
        <p:spPr>
          <a:xfrm>
            <a:off x="-1830264" y="685800"/>
            <a:ext cx="1051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1a236ad44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b1c408bf32_0_0:notes"/>
          <p:cNvSpPr/>
          <p:nvPr>
            <p:ph idx="2" type="sldImg"/>
          </p:nvPr>
        </p:nvSpPr>
        <p:spPr>
          <a:xfrm>
            <a:off x="-1830215" y="685800"/>
            <a:ext cx="1051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b1c408bf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b1a236ad44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2b1a236ad44_0_248:notes"/>
          <p:cNvSpPr/>
          <p:nvPr>
            <p:ph idx="2" type="sldImg"/>
          </p:nvPr>
        </p:nvSpPr>
        <p:spPr>
          <a:xfrm>
            <a:off x="-1830264" y="685800"/>
            <a:ext cx="1051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b1a236ad44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2b1a236ad44_0_255:notes"/>
          <p:cNvSpPr/>
          <p:nvPr>
            <p:ph idx="2" type="sldImg"/>
          </p:nvPr>
        </p:nvSpPr>
        <p:spPr>
          <a:xfrm>
            <a:off x="-1830264" y="685800"/>
            <a:ext cx="1051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b1c408bf32_0_20:notes"/>
          <p:cNvSpPr/>
          <p:nvPr>
            <p:ph idx="2" type="sldImg"/>
          </p:nvPr>
        </p:nvSpPr>
        <p:spPr>
          <a:xfrm>
            <a:off x="-1830215" y="685800"/>
            <a:ext cx="1051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b1c408bf3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b1c408bf32_0_25:notes"/>
          <p:cNvSpPr/>
          <p:nvPr>
            <p:ph idx="2" type="sldImg"/>
          </p:nvPr>
        </p:nvSpPr>
        <p:spPr>
          <a:xfrm>
            <a:off x="-1830215" y="685800"/>
            <a:ext cx="1051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b1c408bf3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-1830215" y="685800"/>
            <a:ext cx="1051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b1a236ad44_0_20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g2b1a236ad44_0_20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g2b1a236ad44_0_2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b1a236ad44_0_2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g2b1a236ad44_0_2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g2b1a236ad44_0_2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b1a236ad44_0_2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">
  <p:cSld name="Custom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b1a236ad44_0_20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g2b1a236ad44_0_20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2b1a236ad44_0_2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g2b1a236ad44_0_2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g2b1a236ad44_0_20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b1a236ad44_0_2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g2b1a236ad44_0_2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g2b1a236ad44_0_21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g2b1a236ad44_0_2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2b1a236ad44_0_2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g2b1a236ad44_0_2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2b1a236ad44_0_2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g2b1a236ad44_0_2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2b1a236ad44_0_2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b1a236ad44_0_22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g2b1a236ad44_0_2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b1a236ad44_0_22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g2b1a236ad44_0_2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g2b1a236ad44_0_22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g2b1a236ad44_0_228"/>
          <p:cNvSpPr txBox="1"/>
          <p:nvPr>
            <p:ph idx="2" type="body"/>
          </p:nvPr>
        </p:nvSpPr>
        <p:spPr>
          <a:xfrm>
            <a:off x="4939500" y="724075"/>
            <a:ext cx="38373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g2b1a236ad44_0_2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b1a236ad44_0_2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g2b1a236ad44_0_2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b1a236ad44_0_1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g2b1a236ad44_0_1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g2b1a236ad44_0_1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9427" y="227850"/>
            <a:ext cx="745028" cy="61722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/>
          <p:nvPr/>
        </p:nvSpPr>
        <p:spPr>
          <a:xfrm>
            <a:off x="26" y="990988"/>
            <a:ext cx="9144000" cy="8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Website Vulnerabilities Scanner: Vuln</a:t>
            </a: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poser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Thesis/Project Part I (</a:t>
            </a: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4192</a:t>
            </a:r>
            <a:r>
              <a:rPr b="0" i="0" lang="en-US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25" y="2148150"/>
            <a:ext cx="91440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3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&amp; Engineering </a:t>
            </a:r>
            <a:endParaRPr b="0" i="0" sz="1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13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TMSS</a:t>
            </a: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Engineering College, Bogura.</a:t>
            </a:r>
            <a:endParaRPr b="0" i="0" sz="1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13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(Affiliated with University of Rajshahi)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1454043" y="2701383"/>
            <a:ext cx="62358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628140" marR="0" rtl="0" algn="l">
              <a:lnSpc>
                <a:spcPct val="114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14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9" name="Google Shape;59;p1"/>
          <p:cNvGraphicFramePr/>
          <p:nvPr/>
        </p:nvGraphicFramePr>
        <p:xfrm>
          <a:off x="-41" y="340430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{8CF5C77F-CC03-4983-B528-F3E49778EFF6}</a:tableStyleId>
              </a:tblPr>
              <a:tblGrid>
                <a:gridCol w="4034775"/>
                <a:gridCol w="5109225"/>
              </a:tblGrid>
              <a:tr h="292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Submitted by: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6830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Supervised by: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0" marB="0" marR="0" marL="0"/>
                </a:tc>
              </a:tr>
              <a:tr h="151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Mohammad Omor Faruk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6830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Mohadeb Kumar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0" marB="0" marR="0" marL="0"/>
                </a:tc>
              </a:tr>
              <a:tr h="137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ID:1937820113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0" marB="0" marR="0" marL="0" anchor="b"/>
                </a:tc>
                <a:tc>
                  <a:txBody>
                    <a:bodyPr/>
                    <a:lstStyle/>
                    <a:p>
                      <a:pPr indent="0" lvl="0" marL="36830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Lecturer (CSE),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0" marB="0" marR="0" marL="0" anchor="b"/>
                </a:tc>
              </a:tr>
              <a:tr h="269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Session: 2018-2019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Department</a:t>
                      </a:r>
                      <a:r>
                        <a:rPr lang="en-US" sz="11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of CSE,</a:t>
                      </a:r>
                      <a:endParaRPr sz="11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TMSS Engineering College</a:t>
                      </a:r>
                      <a:endParaRPr sz="11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6830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TMSS Engineering College, Bogura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0" marB="0" marR="0" marL="0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g2b1c408bf32_0_40"/>
          <p:cNvPicPr preferRelativeResize="0"/>
          <p:nvPr/>
        </p:nvPicPr>
        <p:blipFill rotWithShape="1">
          <a:blip r:embed="rId3">
            <a:alphaModFix/>
          </a:blip>
          <a:srcRect b="7312" l="638" r="2631" t="9775"/>
          <a:stretch/>
        </p:blipFill>
        <p:spPr>
          <a:xfrm>
            <a:off x="1373125" y="1456575"/>
            <a:ext cx="6440401" cy="348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2b1c408bf32_0_40"/>
          <p:cNvSpPr txBox="1"/>
          <p:nvPr/>
        </p:nvSpPr>
        <p:spPr>
          <a:xfrm>
            <a:off x="0" y="242775"/>
            <a:ext cx="91440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Scan</a:t>
            </a:r>
            <a:endParaRPr b="1" sz="7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b1c408bf32_0_45"/>
          <p:cNvSpPr txBox="1"/>
          <p:nvPr/>
        </p:nvSpPr>
        <p:spPr>
          <a:xfrm>
            <a:off x="15175" y="30350"/>
            <a:ext cx="9128700" cy="12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Host &amp; DNS Scan</a:t>
            </a:r>
            <a:endParaRPr b="1" sz="7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6" name="Google Shape;126;g2b1c408bf32_0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800" y="1312550"/>
            <a:ext cx="4986474" cy="352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2b1c408bf32_0_45"/>
          <p:cNvPicPr preferRelativeResize="0"/>
          <p:nvPr/>
        </p:nvPicPr>
        <p:blipFill rotWithShape="1">
          <a:blip r:embed="rId4">
            <a:alphaModFix/>
          </a:blip>
          <a:srcRect b="0" l="0" r="0" t="2372"/>
          <a:stretch/>
        </p:blipFill>
        <p:spPr>
          <a:xfrm>
            <a:off x="5283675" y="1509675"/>
            <a:ext cx="3707924" cy="18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b1a236ad44_0_2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Scope:</a:t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g2b1a236ad44_0_2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44000"/>
              </a:lnSpc>
              <a:spcBef>
                <a:spcPts val="12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SQL Injection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Broken Authentication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Sensitive Data Exposure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XML External Entities (XXE)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Broken Access Control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 Misconfigurations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Cross-Site Scripting (XSS)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Components with Known Vulnerabilities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g2b1c408bf32_0_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75" y="323850"/>
            <a:ext cx="8096250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"/>
          <p:cNvSpPr/>
          <p:nvPr/>
        </p:nvSpPr>
        <p:spPr>
          <a:xfrm>
            <a:off x="606900" y="1145650"/>
            <a:ext cx="63963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just">
              <a:lnSpc>
                <a:spcPct val="144000"/>
              </a:lnSpc>
              <a:spcBef>
                <a:spcPts val="12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Authentication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marR="0" rtl="0" algn="just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ntuitive Dashboard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marR="0" rtl="0" algn="just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Real-time Progress Updates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marR="0" rtl="0" algn="just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Detailed Scan Reports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marR="0" rtl="0" algn="just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istorical Scan Data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marR="0" rtl="0" algn="just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Alerts and Notifications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marR="0" rtl="0" algn="just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Feedback Mechanism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marR="0" rtl="0" algn="just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Responsive Design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44" name="Google Shape;144;p4"/>
          <p:cNvSpPr/>
          <p:nvPr/>
        </p:nvSpPr>
        <p:spPr>
          <a:xfrm>
            <a:off x="7964245" y="4822421"/>
            <a:ext cx="121800" cy="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5" name="Google Shape;145;p4"/>
          <p:cNvSpPr txBox="1"/>
          <p:nvPr/>
        </p:nvSpPr>
        <p:spPr>
          <a:xfrm>
            <a:off x="606900" y="311050"/>
            <a:ext cx="7988400" cy="8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Interface and User Experience</a:t>
            </a:r>
            <a:endParaRPr sz="2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b1c408bf32_0_6"/>
          <p:cNvSpPr txBox="1"/>
          <p:nvPr/>
        </p:nvSpPr>
        <p:spPr>
          <a:xfrm>
            <a:off x="546200" y="1126050"/>
            <a:ext cx="8597700" cy="11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Subscription Model</a:t>
            </a:r>
            <a:endParaRPr sz="2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12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We'll offer our tool as a service (SAAS), meaning users can access it online.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Subscription users get extra features that free users don't have access to.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51" name="Google Shape;151;g2b1c408bf32_0_6"/>
          <p:cNvSpPr txBox="1"/>
          <p:nvPr/>
        </p:nvSpPr>
        <p:spPr>
          <a:xfrm>
            <a:off x="546200" y="242775"/>
            <a:ext cx="82083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Plan</a:t>
            </a:r>
            <a:endParaRPr sz="2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b1c408bf32_0_9"/>
          <p:cNvSpPr txBox="1"/>
          <p:nvPr/>
        </p:nvSpPr>
        <p:spPr>
          <a:xfrm>
            <a:off x="7575" y="1540025"/>
            <a:ext cx="9144000" cy="18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1" sz="7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/>
          <p:nvPr/>
        </p:nvSpPr>
        <p:spPr>
          <a:xfrm>
            <a:off x="1054235" y="696706"/>
            <a:ext cx="7028400" cy="13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46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2"/>
          <p:cNvSpPr/>
          <p:nvPr/>
        </p:nvSpPr>
        <p:spPr>
          <a:xfrm>
            <a:off x="7975002" y="4822421"/>
            <a:ext cx="89700" cy="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6" name="Google Shape;66;p2"/>
          <p:cNvSpPr txBox="1"/>
          <p:nvPr>
            <p:ph type="title"/>
          </p:nvPr>
        </p:nvSpPr>
        <p:spPr>
          <a:xfrm>
            <a:off x="311700" y="326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464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Vulnerability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464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Vulnerability Scanner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464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Objective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464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464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464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Scopes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464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UI/UX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464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Plan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464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g2b1a236ad44_0_2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27541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g2b1a236ad44_0_264"/>
          <p:cNvSpPr txBox="1"/>
          <p:nvPr>
            <p:ph type="title"/>
          </p:nvPr>
        </p:nvSpPr>
        <p:spPr>
          <a:xfrm>
            <a:off x="1" y="400200"/>
            <a:ext cx="9144000" cy="20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Vulnerability</a:t>
            </a:r>
            <a:endParaRPr b="1" sz="7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g2b1a236ad44_0_26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￼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g2b1c408bf3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42825"/>
            <a:ext cx="9144000" cy="43352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g2b1c408bf32_0_0"/>
          <p:cNvSpPr txBox="1"/>
          <p:nvPr>
            <p:ph type="title"/>
          </p:nvPr>
        </p:nvSpPr>
        <p:spPr>
          <a:xfrm>
            <a:off x="0" y="194650"/>
            <a:ext cx="9144000" cy="17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Vulnerability Scanner</a:t>
            </a:r>
            <a:endParaRPr b="1" sz="7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b1a236ad44_0_248"/>
          <p:cNvSpPr/>
          <p:nvPr/>
        </p:nvSpPr>
        <p:spPr>
          <a:xfrm>
            <a:off x="7960659" y="4822421"/>
            <a:ext cx="125700" cy="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/>
          </a:p>
        </p:txBody>
      </p:sp>
      <p:sp>
        <p:nvSpPr>
          <p:cNvPr id="86" name="Google Shape;86;g2b1a236ad44_0_248"/>
          <p:cNvSpPr/>
          <p:nvPr/>
        </p:nvSpPr>
        <p:spPr>
          <a:xfrm>
            <a:off x="440000" y="1440188"/>
            <a:ext cx="8703900" cy="31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just">
              <a:lnSpc>
                <a:spcPct val="137142"/>
              </a:lnSpc>
              <a:spcBef>
                <a:spcPts val="147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 a Broad Range of Vulnerabilities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marR="0" rtl="0" algn="just">
              <a:lnSpc>
                <a:spcPct val="13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Report Vulnerabilities Clearly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marR="0" rtl="0" algn="just">
              <a:lnSpc>
                <a:spcPct val="13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 Overall Web Security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87" name="Google Shape;87;g2b1a236ad44_0_248"/>
          <p:cNvSpPr txBox="1"/>
          <p:nvPr/>
        </p:nvSpPr>
        <p:spPr>
          <a:xfrm>
            <a:off x="440000" y="491900"/>
            <a:ext cx="87039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7142"/>
              </a:lnSpc>
              <a:spcBef>
                <a:spcPts val="147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Objective:</a:t>
            </a:r>
            <a:endParaRPr sz="1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b1a236ad44_0_255"/>
          <p:cNvSpPr/>
          <p:nvPr/>
        </p:nvSpPr>
        <p:spPr>
          <a:xfrm>
            <a:off x="7964245" y="4822421"/>
            <a:ext cx="121800" cy="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3" name="Google Shape;93;g2b1a236ad44_0_255"/>
          <p:cNvSpPr txBox="1"/>
          <p:nvPr>
            <p:ph type="title"/>
          </p:nvPr>
        </p:nvSpPr>
        <p:spPr>
          <a:xfrm>
            <a:off x="311700" y="42225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</a:t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g2b1a236ad44_0_255"/>
          <p:cNvSpPr txBox="1"/>
          <p:nvPr>
            <p:ph idx="1" type="body"/>
          </p:nvPr>
        </p:nvSpPr>
        <p:spPr>
          <a:xfrm>
            <a:off x="311700" y="1200500"/>
            <a:ext cx="8520600" cy="13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Node.js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ReactJS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39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Scripts: Python, Go, and Bash scripting.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b1c408bf32_0_20"/>
          <p:cNvSpPr/>
          <p:nvPr/>
        </p:nvSpPr>
        <p:spPr>
          <a:xfrm>
            <a:off x="311625" y="280800"/>
            <a:ext cx="8533800" cy="11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Website</a:t>
            </a:r>
            <a:endParaRPr b="1" sz="7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0" name="Google Shape;100;g2b1c408bf32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9200" y="1704600"/>
            <a:ext cx="3226475" cy="322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g2b1c408bf32_0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1050" y="1704600"/>
            <a:ext cx="3438900" cy="343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b1c408bf32_0_25"/>
          <p:cNvSpPr/>
          <p:nvPr/>
        </p:nvSpPr>
        <p:spPr>
          <a:xfrm>
            <a:off x="0" y="273100"/>
            <a:ext cx="9144000" cy="11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Scripts</a:t>
            </a:r>
            <a:endParaRPr b="1" sz="7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7" name="Google Shape;107;g2b1c408bf32_0_25"/>
          <p:cNvPicPr preferRelativeResize="0"/>
          <p:nvPr/>
        </p:nvPicPr>
        <p:blipFill rotWithShape="1">
          <a:blip r:embed="rId3">
            <a:alphaModFix/>
          </a:blip>
          <a:srcRect b="1739" l="0" r="0" t="0"/>
          <a:stretch/>
        </p:blipFill>
        <p:spPr>
          <a:xfrm>
            <a:off x="1117600" y="1759000"/>
            <a:ext cx="6908799" cy="3384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/>
          <p:nvPr/>
        </p:nvSpPr>
        <p:spPr>
          <a:xfrm>
            <a:off x="1050664" y="698269"/>
            <a:ext cx="7039200" cy="28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66700" marR="0" rtl="0" algn="just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</a:t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Scanning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Host Identification and DNS Analysis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3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CVE(Common Vulnerability Exposure)  Detection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3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OWASP Top 10 vulnerability Scanning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3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User-friendly Web Interface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