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xml" ContentType="application/vnd.openxmlformats-officedocument.presentationml.slideMaster+xml"/>
  <Override PartName="/ppt/slideLayouts/slideLayout.xml" ContentType="application/vnd.openxmlformats-officedocument.presentationml.slideLayout+xml"/>
  <Override PartName="/ppt/theme/theme.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&#65279;<?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p="http://schemas.openxmlformats.org/presentationml/2006/main" xmlns:a="http://schemas.openxmlformats.org/drawingml/2006/main" xmlns:r="http://schemas.openxmlformats.org/officeDocument/2006/relationships">
  <p:sldMasterIdLst>
    <p:sldMasterId id="2147483648" r:id="rId1"/>
  </p:sldMasterIdLst>
  <p:sldIdLst>
    <p:sldId id="256" r:id="rId5"/>
    <p:sldId id="257" r:id="rId6"/>
    <p:sldId id="258" r:id="rId7"/>
    <p:sldId id="259" r:id="rId8"/>
    <p:sldId id="260" r:id="rId9"/>
    <p:sldId id="261" r:id="rId10"/>
  </p:sldIdLst>
  <p:sldSz cx="7772400" cy="10058400"/>
  <p:notesSz cx="6858000" cy="9144000"/>
</p:presentation>
</file>

<file path=ppt/presProps.xml><?xml version="1.0" encoding="utf-8"?>
<p:presentationPr xmlns:p="http://schemas.openxmlformats.org/presentationml/2006/main" xmlns:a="http://schemas.openxmlformats.org/drawingml/2006/main" xmlns:r="http://schemas.openxmlformats.org/officeDocument/2006/relationships">
</p:presentationPr>
</file>

<file path=ppt/tableStyles.xml><?xml version="1.0" encoding="utf-8"?>
<a:tblStyleLst xmlns:a="http://schemas.openxmlformats.org/drawingml/2006/main" def="{5C22544A-7EE6-4342-B048-85BDC9FD1C3A}">
</a:tblStyleLst>
</file>

<file path=ppt/_rels/presentation.xml.rels>&#65279;<?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theme" Target="theme/theme.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slideLayouts/_rels/slideLayout.xml.rels>&#65279;<?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p="http://schemas.openxmlformats.org/presentationml/2006/main" xmlns:a="http://schemas.openxmlformats.org/drawingml/2006/main" xmlns:r="http://schemas.openxmlformats.org/officeDocument/2006/relationships">
  <p:cSld>
    <p:spTree>
      <p:nvGrpSpPr>
        <p:cNvPr id="1" name=""/>
        <p:cNvGrpSpPr/>
        <p:nvPr/>
      </p:nvGrpSpPr>
      <p:grpSpPr/>
    </p:spTree>
  </p:cSld>
  <p:clrMapOvr>
    <a:masterClrMapping/>
  </p:clrMapOvr>
</p:sldLayout>
</file>

<file path=ppt/slideMasters/_rels/slideMaster.xml.rels>&#65279;<?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theme" Target="../theme/theme.xml"/></Relationships>
</file>

<file path=ppt/slideMasters/slideMaster.xml><?xml version="1.0" encoding="utf-8"?>
<p:sldMaster xmlns:p="http://schemas.openxmlformats.org/presentationml/2006/main" xmlns:a="http://schemas.openxmlformats.org/drawingml/2006/main" xmlns:r="http://schemas.openxmlformats.org/officeDocument/2006/relationships">
  <p:cSld>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sldMaster>
</file>

<file path=ppt/slides/_rels/slide1.xml.rels>&#65279;<?xml version="1.0" encoding="UTF-8" standalone="yes"?>
<Relationships xmlns="http://schemas.openxmlformats.org/package/2006/relationships"><Relationship Id="rPictId0" Type="http://schemas.openxmlformats.org/officeDocument/2006/relationships/image" Target="../media/image1.jpeg"/><Relationship Id="rId1" Type="http://schemas.openxmlformats.org/officeDocument/2006/relationships/slideLayout" Target="../slideLayouts/slideLayout.xml"/></Relationships>
</file>

<file path=ppt/slides/_rels/slide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3.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4.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5.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nmap.org/" TargetMode="External"/><Relationship Id="rLinkId1" Type="http://schemas.openxmlformats.org/officeDocument/2006/relationships/hyperlink" Target="https://github.com/projectdiscovery/nuclei" TargetMode="External"/><Relationship Id="rLinkId2" Type="http://schemas.openxmlformats.org/officeDocument/2006/relationships/hyperlink" Target="https://wpscan.com/" TargetMode="External"/><Relationship Id="rLinkId3" Type="http://schemas.openxmlformats.org/officeDocument/2006/relationships/hyperlink" Target="https://owasp.org/www-project-top-ten/" TargetMode="External"/><Relationship Id="rLinkId4" Type="http://schemas.openxmlformats.org/officeDocument/2006/relationships/hyperlink" Target="https://www.zaproxy.org/" TargetMode="External"/><Relationship Id="rLinkId5" Type="http://schemas.openxmlformats.org/officeDocument/2006/relationships/hyperlink" Target="https://www.wireshark.org/" TargetMode="External"/><Relationship Id="rLinkId6" Type="http://schemas.openxmlformats.org/officeDocument/2006/relationships/hyperlink" Target="https://www.metasploit.com/" TargetMode="External"/></Relationships>
</file>

<file path=ppt/slides/_rels/slide6.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2846832" y="1588008"/>
            <a:ext cx="1456944" cy="1207008"/>
          </a:xfrm>
          <a:prstGeom prst="rect">
            <a:avLst/>
          </a:prstGeom>
        </p:spPr>
      </p:pic>
      <p:sp>
        <p:nvSpPr>
          <p:cNvPr id="3" name=""/>
          <p:cNvSpPr/>
          <p:nvPr/>
        </p:nvSpPr>
        <p:spPr>
          <a:xfrm>
            <a:off x="1417320" y="944880"/>
            <a:ext cx="4370832" cy="451104"/>
          </a:xfrm>
          <a:prstGeom prst="rect">
            <a:avLst/>
          </a:prstGeom>
        </p:spPr>
        <p:txBody>
          <a:bodyPr lIns="0" tIns="0" rIns="0" bIns="0">
            <a:noAutofit/>
          </a:bodyPr>
          <a:p>
            <a:pPr indent="0">
              <a:lnSpc>
                <a:spcPts val="1680"/>
              </a:lnSpc>
            </a:pPr>
            <a:r>
              <a:rPr lang="en-US" sz="1800">
                <a:latin typeface="Times New Roman"/>
              </a:rPr>
              <a:t>Website Vulnerabilities Scanner: Vuln Exposer</a:t>
            </a:r>
          </a:p>
          <a:p>
            <a:pPr marL="991108" indent="0">
              <a:lnSpc>
                <a:spcPts val="1680"/>
              </a:lnSpc>
            </a:pPr>
            <a:r>
              <a:rPr lang="en-US" sz="1400">
                <a:latin typeface="Times New Roman"/>
              </a:rPr>
              <a:t>Thesis/Project Part I (CSE4192)</a:t>
            </a:r>
          </a:p>
        </p:txBody>
      </p:sp>
      <p:sp>
        <p:nvSpPr>
          <p:cNvPr id="4" name=""/>
          <p:cNvSpPr/>
          <p:nvPr/>
        </p:nvSpPr>
        <p:spPr>
          <a:xfrm>
            <a:off x="1898904" y="3221736"/>
            <a:ext cx="3517392" cy="609600"/>
          </a:xfrm>
          <a:prstGeom prst="rect">
            <a:avLst/>
          </a:prstGeom>
        </p:spPr>
        <p:txBody>
          <a:bodyPr lIns="0" tIns="0" rIns="0" bIns="0">
            <a:noAutofit/>
          </a:bodyPr>
          <a:p>
            <a:pPr indent="0">
              <a:lnSpc>
                <a:spcPts val="1584"/>
              </a:lnSpc>
              <a:spcBef>
                <a:spcPts val="2310"/>
              </a:spcBef>
              <a:spcAft>
                <a:spcPts val="1680"/>
              </a:spcAft>
            </a:pPr>
            <a:r>
              <a:rPr lang="en-US" sz="1400">
                <a:latin typeface="Times New Roman"/>
              </a:rPr>
              <a:t>Department of Computer Science &amp; Engineering TMSS Engineering College, Bogura. (Affiliated with University of Rajshahi)</a:t>
            </a:r>
          </a:p>
        </p:txBody>
      </p:sp>
      <p:sp>
        <p:nvSpPr>
          <p:cNvPr id="5" name=""/>
          <p:cNvSpPr/>
          <p:nvPr/>
        </p:nvSpPr>
        <p:spPr>
          <a:xfrm>
            <a:off x="1237488" y="4184904"/>
            <a:ext cx="5300472" cy="609600"/>
          </a:xfrm>
          <a:prstGeom prst="rect">
            <a:avLst/>
          </a:prstGeom>
        </p:spPr>
        <p:txBody>
          <a:bodyPr lIns="0" tIns="0" rIns="0" bIns="0">
            <a:noAutofit/>
          </a:bodyPr>
          <a:p>
            <a:pPr marL="1628140" indent="0">
              <a:lnSpc>
                <a:spcPts val="1608"/>
              </a:lnSpc>
              <a:spcBef>
                <a:spcPts val="1680"/>
              </a:spcBef>
            </a:pPr>
            <a:r>
              <a:rPr lang="en-US" sz="1400">
                <a:latin typeface="Times New Roman"/>
              </a:rPr>
              <a:t>A Project Proposal</a:t>
            </a:r>
          </a:p>
          <a:p>
            <a:pPr algn="ctr" indent="0">
              <a:lnSpc>
                <a:spcPts val="1608"/>
              </a:lnSpc>
              <a:spcAft>
                <a:spcPts val="4410"/>
              </a:spcAft>
            </a:pPr>
            <a:r>
              <a:rPr lang="en-US" sz="1400">
                <a:latin typeface="Times New Roman"/>
              </a:rPr>
              <a:t>submitted for the partial fulfillment of the requirements for the degree of B.Sc. Engineering in Computer Science and Engineering</a:t>
            </a:r>
          </a:p>
        </p:txBody>
      </p:sp>
      <p:graphicFrame>
        <p:nvGraphicFramePr>
          <p:cNvPr id="6" name=""/>
          <p:cNvGraphicFramePr>
            <a:graphicFrameLocks noGrp="1"/>
          </p:cNvGraphicFramePr>
          <p:nvPr/>
        </p:nvGraphicFramePr>
        <p:xfrm>
          <a:off x="947928" y="5559552"/>
          <a:ext cx="5989320" cy="1618488"/>
        </p:xfrm>
        <a:graphic>
          <a:graphicData uri="http://schemas.openxmlformats.org/drawingml/2006/table">
            <a:tbl>
              <a:tblPr/>
              <a:tblGrid>
                <a:gridCol w="2630424"/>
                <a:gridCol w="3358896"/>
              </a:tblGrid>
              <a:tr h="527304">
                <a:tc>
                  <a:txBody>
                    <a:bodyPr lIns="0" tIns="0" rIns="0" bIns="0">
                      <a:noAutofit/>
                    </a:bodyPr>
                    <a:p>
                      <a:pPr indent="0"/>
                      <a:r>
                        <a:rPr lang="en-US" b="1" sz="1500">
                          <a:latin typeface="Times New Roman"/>
                        </a:rPr>
                        <a:t>Submitted by:</a:t>
                      </a:r>
                    </a:p>
                  </a:txBody>
                  <a:tcPr marL="0" marR="0" marT="0" marB="0"/>
                </a:tc>
                <a:tc>
                  <a:txBody>
                    <a:bodyPr lIns="0" tIns="0" rIns="0" bIns="0">
                      <a:noAutofit/>
                    </a:bodyPr>
                    <a:p>
                      <a:pPr marL="711200" indent="0"/>
                      <a:r>
                        <a:rPr lang="en-US" b="1" sz="1500">
                          <a:latin typeface="Times New Roman"/>
                        </a:rPr>
                        <a:t>Supervised by:</a:t>
                      </a:r>
                    </a:p>
                  </a:txBody>
                  <a:tcPr marL="0" marR="0" marT="0" marB="0"/>
                </a:tc>
              </a:tr>
              <a:tr h="295656">
                <a:tc>
                  <a:txBody>
                    <a:bodyPr lIns="0" tIns="0" rIns="0" bIns="0">
                      <a:noAutofit/>
                    </a:bodyPr>
                    <a:p>
                      <a:pPr indent="0"/>
                      <a:r>
                        <a:rPr lang="en-US" sz="1400">
                          <a:latin typeface="Times New Roman"/>
                        </a:rPr>
                        <a:t>Mohammad Omor Faruk</a:t>
                      </a:r>
                    </a:p>
                  </a:txBody>
                  <a:tcPr marL="0" marR="0" marT="0" marB="0"/>
                </a:tc>
                <a:tc>
                  <a:txBody>
                    <a:bodyPr lIns="0" tIns="0" rIns="0" bIns="0">
                      <a:noAutofit/>
                    </a:bodyPr>
                    <a:p>
                      <a:pPr marL="711200" indent="0"/>
                      <a:r>
                        <a:rPr lang="en-US" sz="1400">
                          <a:latin typeface="Times New Roman"/>
                        </a:rPr>
                        <a:t>Mohadeb Kumar</a:t>
                      </a:r>
                    </a:p>
                  </a:txBody>
                  <a:tcPr marL="0" marR="0" marT="0" marB="0"/>
                </a:tc>
              </a:tr>
              <a:tr h="268224">
                <a:tc>
                  <a:txBody>
                    <a:bodyPr lIns="0" tIns="0" rIns="0" bIns="0">
                      <a:noAutofit/>
                    </a:bodyPr>
                    <a:p>
                      <a:pPr indent="0"/>
                      <a:r>
                        <a:rPr lang="en-US" sz="1000">
                          <a:latin typeface="Times New Roman"/>
                        </a:rPr>
                        <a:t>ID:1937820113</a:t>
                      </a:r>
                    </a:p>
                  </a:txBody>
                  <a:tcPr marL="0" marR="0" marT="0" marB="0" anchor="b"/>
                </a:tc>
                <a:tc>
                  <a:txBody>
                    <a:bodyPr lIns="0" tIns="0" rIns="0" bIns="0">
                      <a:noAutofit/>
                    </a:bodyPr>
                    <a:p>
                      <a:pPr marL="711200" indent="0"/>
                      <a:r>
                        <a:rPr lang="en-US" sz="1000">
                          <a:latin typeface="Times New Roman"/>
                        </a:rPr>
                        <a:t>Lecturer (CSE),</a:t>
                      </a:r>
                    </a:p>
                  </a:txBody>
                  <a:tcPr marL="0" marR="0" marT="0" marB="0" anchor="b"/>
                </a:tc>
              </a:tr>
              <a:tr h="527304">
                <a:tc>
                  <a:txBody>
                    <a:bodyPr lIns="0" tIns="0" rIns="0" bIns="0">
                      <a:noAutofit/>
                    </a:bodyPr>
                    <a:p>
                      <a:pPr indent="0"/>
                      <a:r>
                        <a:rPr lang="en-US" sz="1000">
                          <a:latin typeface="Times New Roman"/>
                        </a:rPr>
                        <a:t>Session: 2018-2019</a:t>
                      </a:r>
                    </a:p>
                  </a:txBody>
                  <a:tcPr marL="0" marR="0" marT="0" marB="0"/>
                </a:tc>
                <a:tc>
                  <a:txBody>
                    <a:bodyPr lIns="0" tIns="0" rIns="0" bIns="0">
                      <a:noAutofit/>
                    </a:bodyPr>
                    <a:p>
                      <a:pPr marL="711200" indent="0"/>
                      <a:r>
                        <a:rPr lang="en-US" sz="1000">
                          <a:latin typeface="Times New Roman"/>
                        </a:rPr>
                        <a:t>TMSS Engineering College, Bogura</a:t>
                      </a:r>
                    </a:p>
                  </a:txBody>
                  <a:tcPr marL="0" marR="0" marT="0" marB="0"/>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2208" y="941832"/>
            <a:ext cx="1112520" cy="170688"/>
          </a:xfrm>
          <a:prstGeom prst="rect">
            <a:avLst/>
          </a:prstGeom>
        </p:spPr>
        <p:txBody>
          <a:bodyPr lIns="0" tIns="0" rIns="0" bIns="0" wrap="none">
            <a:noAutofit/>
          </a:bodyPr>
          <a:p>
            <a:pPr algn="just" indent="0">
              <a:spcAft>
                <a:spcPts val="1470"/>
              </a:spcAft>
            </a:pPr>
            <a:r>
              <a:rPr lang="en-US" b="1" sz="1500">
                <a:latin typeface="Times New Roman"/>
              </a:rPr>
              <a:t>Introduction:</a:t>
            </a:r>
          </a:p>
        </p:txBody>
      </p:sp>
      <p:sp>
        <p:nvSpPr>
          <p:cNvPr id="3" name=""/>
          <p:cNvSpPr/>
          <p:nvPr/>
        </p:nvSpPr>
        <p:spPr>
          <a:xfrm>
            <a:off x="896112" y="1362456"/>
            <a:ext cx="5974080" cy="1984248"/>
          </a:xfrm>
          <a:prstGeom prst="rect">
            <a:avLst/>
          </a:prstGeom>
        </p:spPr>
        <p:txBody>
          <a:bodyPr lIns="0" tIns="0" rIns="0" bIns="0">
            <a:noAutofit/>
          </a:bodyPr>
          <a:p>
            <a:pPr algn="just" indent="0">
              <a:lnSpc>
                <a:spcPts val="1464"/>
              </a:lnSpc>
              <a:spcBef>
                <a:spcPts val="1470"/>
              </a:spcBef>
              <a:spcAft>
                <a:spcPts val="840"/>
              </a:spcAft>
            </a:pPr>
            <a:r>
              <a:rPr lang="en-US" sz="1000">
                <a:latin typeface="Times New Roman"/>
              </a:rPr>
              <a:t>This project is all about making websites more secure. In today's online world, it's crucial to protect websites from cyber-attacks. We're creating a tool, a website vulnerability scanner, to help with this.</a:t>
            </a:r>
          </a:p>
          <a:p>
            <a:pPr algn="just" indent="0">
              <a:lnSpc>
                <a:spcPts val="1440"/>
              </a:lnSpc>
              <a:spcAft>
                <a:spcPts val="840"/>
              </a:spcAft>
            </a:pPr>
            <a:r>
              <a:rPr lang="en-US" sz="1000">
                <a:latin typeface="Times New Roman"/>
              </a:rPr>
              <a:t>The idea is to have a scanner that can find and report potential security problems on websites. Cyber-attacks are happening more often, and we want to provide a solution to identify and fix these issues before they become big problems.</a:t>
            </a:r>
          </a:p>
          <a:p>
            <a:pPr algn="just" indent="0">
              <a:lnSpc>
                <a:spcPts val="1440"/>
              </a:lnSpc>
              <a:spcAft>
                <a:spcPts val="2100"/>
              </a:spcAft>
            </a:pPr>
            <a:r>
              <a:rPr lang="en-US" sz="1000">
                <a:latin typeface="Times New Roman"/>
              </a:rPr>
              <a:t>Our goal is to make a user-friendly tool that not only spots common web vulnerabilities but also gives users helpful insights. This way, people can easily understand and manage the security of their websites. The upcoming sections will explain in detail what we aim to achieve, how the tool will work, and what features it will have.</a:t>
            </a:r>
          </a:p>
        </p:txBody>
      </p:sp>
      <p:sp>
        <p:nvSpPr>
          <p:cNvPr id="4" name=""/>
          <p:cNvSpPr/>
          <p:nvPr/>
        </p:nvSpPr>
        <p:spPr>
          <a:xfrm>
            <a:off x="899160" y="3779520"/>
            <a:ext cx="1575816" cy="207264"/>
          </a:xfrm>
          <a:prstGeom prst="rect">
            <a:avLst/>
          </a:prstGeom>
        </p:spPr>
        <p:txBody>
          <a:bodyPr lIns="0" tIns="0" rIns="0" bIns="0" wrap="none">
            <a:noAutofit/>
          </a:bodyPr>
          <a:p>
            <a:pPr algn="just" indent="0">
              <a:spcBef>
                <a:spcPts val="2100"/>
              </a:spcBef>
              <a:spcAft>
                <a:spcPts val="1680"/>
              </a:spcAft>
            </a:pPr>
            <a:r>
              <a:rPr lang="en-US" b="1" sz="1500">
                <a:latin typeface="Times New Roman"/>
              </a:rPr>
              <a:t>Project Objectives:</a:t>
            </a:r>
          </a:p>
        </p:txBody>
      </p:sp>
      <p:sp>
        <p:nvSpPr>
          <p:cNvPr id="5" name=""/>
          <p:cNvSpPr/>
          <p:nvPr/>
        </p:nvSpPr>
        <p:spPr>
          <a:xfrm>
            <a:off x="896112" y="4267200"/>
            <a:ext cx="5977128" cy="2383536"/>
          </a:xfrm>
          <a:prstGeom prst="rect">
            <a:avLst/>
          </a:prstGeom>
        </p:spPr>
        <p:txBody>
          <a:bodyPr lIns="0" tIns="0" rIns="0" bIns="0">
            <a:noAutofit/>
          </a:bodyPr>
          <a:p>
            <a:pPr algn="just" indent="0">
              <a:spcBef>
                <a:spcPts val="1680"/>
              </a:spcBef>
              <a:spcAft>
                <a:spcPts val="1470"/>
              </a:spcAft>
            </a:pPr>
            <a:r>
              <a:rPr lang="en-US" sz="1000">
                <a:latin typeface="Times New Roman"/>
              </a:rPr>
              <a:t>The main goals of our project are clear, and with the expanded scope, we aim to:</a:t>
            </a:r>
          </a:p>
          <a:p>
            <a:pPr algn="just" indent="0">
              <a:lnSpc>
                <a:spcPts val="1440"/>
              </a:lnSpc>
            </a:pPr>
            <a:r>
              <a:rPr lang="en-US" b="1" sz="1050">
                <a:latin typeface="Times New Roman"/>
              </a:rPr>
              <a:t>1.    Identify a Broad Range of Vulnerabilities:</a:t>
            </a:r>
          </a:p>
          <a:p>
            <a:pPr algn="just" indent="0">
              <a:lnSpc>
                <a:spcPts val="1440"/>
              </a:lnSpc>
              <a:spcAft>
                <a:spcPts val="840"/>
              </a:spcAft>
            </a:pPr>
            <a:r>
              <a:rPr lang="en-US" sz="1000">
                <a:latin typeface="Times New Roman"/>
              </a:rPr>
              <a:t>-    Develop the capability to identify a comprehensive array of web vulnerabilities, including those outlined in the OWASP Top 10. This ensures a thorough examination of potential security threats.</a:t>
            </a:r>
          </a:p>
          <a:p>
            <a:pPr algn="just" indent="0">
              <a:lnSpc>
                <a:spcPts val="1440"/>
              </a:lnSpc>
            </a:pPr>
            <a:r>
              <a:rPr lang="en-US" b="1" sz="1050">
                <a:latin typeface="Times New Roman"/>
              </a:rPr>
              <a:t>2.    Report Vulnerabilities Clearly:</a:t>
            </a:r>
          </a:p>
          <a:p>
            <a:pPr algn="just" indent="0">
              <a:lnSpc>
                <a:spcPts val="1440"/>
              </a:lnSpc>
              <a:spcAft>
                <a:spcPts val="840"/>
              </a:spcAft>
            </a:pPr>
            <a:r>
              <a:rPr lang="en-US" sz="1000">
                <a:latin typeface="Times New Roman"/>
              </a:rPr>
              <a:t>-    Enhance reporting mechanisms to provide users with clear and actionable insights into identified vulnerabilities. Clarity in reporting is essential for effective remediation.</a:t>
            </a:r>
          </a:p>
          <a:p>
            <a:pPr algn="just" indent="0">
              <a:lnSpc>
                <a:spcPts val="1440"/>
              </a:lnSpc>
            </a:pPr>
            <a:r>
              <a:rPr lang="en-US" b="1" sz="1050">
                <a:latin typeface="Times New Roman"/>
              </a:rPr>
              <a:t>3.    Improve Overall Web Security:</a:t>
            </a:r>
          </a:p>
          <a:p>
            <a:pPr algn="just" indent="0">
              <a:lnSpc>
                <a:spcPts val="1440"/>
              </a:lnSpc>
              <a:spcAft>
                <a:spcPts val="2940"/>
              </a:spcAft>
            </a:pPr>
            <a:r>
              <a:rPr lang="en-US" sz="1000">
                <a:latin typeface="Times New Roman"/>
              </a:rPr>
              <a:t>-    Contribute to the enhancement of overall web security by addressing a wider spectrum of vulnerabilities. Our tool seeks to not only identify but also assist in the improvement of security practices.</a:t>
            </a:r>
          </a:p>
        </p:txBody>
      </p:sp>
      <p:sp>
        <p:nvSpPr>
          <p:cNvPr id="6" name=""/>
          <p:cNvSpPr/>
          <p:nvPr/>
        </p:nvSpPr>
        <p:spPr>
          <a:xfrm>
            <a:off x="899160" y="7193280"/>
            <a:ext cx="5971032" cy="1139952"/>
          </a:xfrm>
          <a:prstGeom prst="rect">
            <a:avLst/>
          </a:prstGeom>
        </p:spPr>
        <p:txBody>
          <a:bodyPr lIns="0" tIns="0" rIns="0" bIns="0">
            <a:noAutofit/>
          </a:bodyPr>
          <a:p>
            <a:pPr algn="just" indent="0">
              <a:spcBef>
                <a:spcPts val="2940"/>
              </a:spcBef>
              <a:spcAft>
                <a:spcPts val="1470"/>
              </a:spcAft>
            </a:pPr>
            <a:r>
              <a:rPr lang="en-US" b="1" sz="1500">
                <a:latin typeface="Times New Roman"/>
              </a:rPr>
              <a:t>Tools:</a:t>
            </a:r>
          </a:p>
          <a:p>
            <a:pPr algn="just" indent="0">
              <a:lnSpc>
                <a:spcPts val="1464"/>
              </a:lnSpc>
            </a:pPr>
            <a:r>
              <a:rPr lang="en-US" b="1" sz="1050">
                <a:latin typeface="Times New Roman"/>
              </a:rPr>
              <a:t>1.    Node.js: </a:t>
            </a:r>
            <a:r>
              <a:rPr lang="en-US" sz="1000">
                <a:latin typeface="Times New Roman"/>
              </a:rPr>
              <a:t>Powers the backend, ensuring robust and scalable operations.</a:t>
            </a:r>
          </a:p>
          <a:p>
            <a:pPr algn="just" indent="0">
              <a:lnSpc>
                <a:spcPts val="1464"/>
              </a:lnSpc>
            </a:pPr>
            <a:r>
              <a:rPr lang="en-US" b="1" sz="1050">
                <a:latin typeface="Times New Roman"/>
              </a:rPr>
              <a:t>2.    React: </a:t>
            </a:r>
            <a:r>
              <a:rPr lang="en-US" sz="1000">
                <a:latin typeface="Times New Roman"/>
              </a:rPr>
              <a:t>Drives the user-friendly frontend, providing an interactive experience.</a:t>
            </a:r>
          </a:p>
          <a:p>
            <a:pPr algn="just" indent="0">
              <a:lnSpc>
                <a:spcPts val="1464"/>
              </a:lnSpc>
            </a:pPr>
            <a:r>
              <a:rPr lang="en-US" b="1" sz="1050">
                <a:latin typeface="Times New Roman"/>
              </a:rPr>
              <a:t>3.    Bash Scripts: </a:t>
            </a:r>
            <a:r>
              <a:rPr lang="en-US" sz="1000">
                <a:latin typeface="Times New Roman"/>
              </a:rPr>
              <a:t>Executed by the backend to collect information, involving </a:t>
            </a:r>
            <a:r>
              <a:rPr lang="en-US" b="1" sz="1050">
                <a:latin typeface="Times New Roman"/>
              </a:rPr>
              <a:t>Python</a:t>
            </a:r>
            <a:r>
              <a:rPr lang="en-US" sz="1000">
                <a:latin typeface="Times New Roman"/>
              </a:rPr>
              <a:t>, </a:t>
            </a:r>
            <a:r>
              <a:rPr lang="en-US" b="1" sz="1050">
                <a:latin typeface="Times New Roman"/>
              </a:rPr>
              <a:t>Go</a:t>
            </a:r>
            <a:r>
              <a:rPr lang="en-US" sz="1000">
                <a:latin typeface="Times New Roman"/>
              </a:rPr>
              <a:t>, and </a:t>
            </a:r>
            <a:r>
              <a:rPr lang="en-US" b="1" sz="1050">
                <a:latin typeface="Times New Roman"/>
              </a:rPr>
              <a:t>Bash scripting.</a:t>
            </a:r>
          </a:p>
        </p:txBody>
      </p:sp>
      <p:sp>
        <p:nvSpPr>
          <p:cNvPr id="7" name=""/>
          <p:cNvSpPr/>
          <p:nvPr/>
        </p:nvSpPr>
        <p:spPr>
          <a:xfrm>
            <a:off x="6778752" y="9430512"/>
            <a:ext cx="76200" cy="137160"/>
          </a:xfrm>
          <a:prstGeom prst="rect">
            <a:avLst/>
          </a:prstGeom>
        </p:spPr>
        <p:txBody>
          <a:bodyPr lIns="0" tIns="0" rIns="0" bIns="0" wrap="none">
            <a:noAutofit/>
          </a:bodyPr>
          <a:p>
            <a:pPr indent="0"/>
            <a:r>
              <a:rPr lang="en-US" sz="1050">
                <a:latin typeface="Microsoft Sans Serif"/>
              </a:rPr>
              <a:t>1</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2208" y="944880"/>
            <a:ext cx="783336" cy="167640"/>
          </a:xfrm>
          <a:prstGeom prst="rect">
            <a:avLst/>
          </a:prstGeom>
        </p:spPr>
        <p:txBody>
          <a:bodyPr lIns="0" tIns="0" rIns="0" bIns="0" wrap="none">
            <a:noAutofit/>
          </a:bodyPr>
          <a:p>
            <a:pPr algn="just" indent="0">
              <a:spcAft>
                <a:spcPts val="1260"/>
              </a:spcAft>
            </a:pPr>
            <a:r>
              <a:rPr lang="en-US" b="1" sz="1500">
                <a:latin typeface="Times New Roman"/>
              </a:rPr>
              <a:t>Features:</a:t>
            </a:r>
          </a:p>
        </p:txBody>
      </p:sp>
      <p:sp>
        <p:nvSpPr>
          <p:cNvPr id="3" name=""/>
          <p:cNvSpPr/>
          <p:nvPr/>
        </p:nvSpPr>
        <p:spPr>
          <a:xfrm>
            <a:off x="893064" y="1365504"/>
            <a:ext cx="5983224" cy="5586984"/>
          </a:xfrm>
          <a:prstGeom prst="rect">
            <a:avLst/>
          </a:prstGeom>
        </p:spPr>
        <p:txBody>
          <a:bodyPr lIns="0" tIns="0" rIns="0" bIns="0">
            <a:noAutofit/>
          </a:bodyPr>
          <a:p>
            <a:pPr algn="just" indent="0">
              <a:spcBef>
                <a:spcPts val="1260"/>
              </a:spcBef>
              <a:spcAft>
                <a:spcPts val="210"/>
              </a:spcAft>
            </a:pPr>
            <a:r>
              <a:rPr lang="en-US" b="1" sz="1050">
                <a:latin typeface="Times New Roman"/>
              </a:rPr>
              <a:t>1.    Port Scanning:</a:t>
            </a:r>
          </a:p>
          <a:p>
            <a:pPr algn="just" marL="139700" indent="0">
              <a:spcAft>
                <a:spcPts val="1260"/>
              </a:spcAft>
            </a:pPr>
            <a:r>
              <a:rPr lang="en-US" sz="1000">
                <a:latin typeface="Times New Roman"/>
              </a:rPr>
              <a:t>-    Identifies open ports, highlighting potential entry points for vulnerabilities.</a:t>
            </a:r>
          </a:p>
          <a:p>
            <a:pPr algn="just" indent="0">
              <a:lnSpc>
                <a:spcPts val="1440"/>
              </a:lnSpc>
            </a:pPr>
            <a:r>
              <a:rPr lang="en-US" b="1" sz="1050">
                <a:latin typeface="Times New Roman"/>
              </a:rPr>
              <a:t>2.    Host Identification and DNS Analysis:</a:t>
            </a:r>
          </a:p>
          <a:p>
            <a:pPr indent="139700">
              <a:lnSpc>
                <a:spcPts val="1440"/>
              </a:lnSpc>
              <a:spcAft>
                <a:spcPts val="840"/>
              </a:spcAft>
            </a:pPr>
            <a:r>
              <a:rPr lang="en-US" sz="1000">
                <a:latin typeface="Times New Roman"/>
              </a:rPr>
              <a:t>-    Robust features for identifying hosts and performing DNS analysis, offering insights into the website's infrastructure.</a:t>
            </a:r>
          </a:p>
          <a:p>
            <a:pPr algn="just" indent="0">
              <a:spcAft>
                <a:spcPts val="210"/>
              </a:spcAft>
            </a:pPr>
            <a:r>
              <a:rPr lang="en-US" b="1" sz="1050">
                <a:latin typeface="Times New Roman"/>
              </a:rPr>
              <a:t>3.    CVE Detection:</a:t>
            </a:r>
          </a:p>
          <a:p>
            <a:pPr algn="just" marL="139700" indent="0">
              <a:spcAft>
                <a:spcPts val="1260"/>
              </a:spcAft>
            </a:pPr>
            <a:r>
              <a:rPr lang="en-US" sz="1000">
                <a:latin typeface="Times New Roman"/>
              </a:rPr>
              <a:t>-    Detects Common Vulnerabilities and Exposures (CVEs), promptly recognizing known security issues.</a:t>
            </a:r>
          </a:p>
          <a:p>
            <a:pPr algn="just" indent="0">
              <a:lnSpc>
                <a:spcPts val="1440"/>
              </a:lnSpc>
            </a:pPr>
            <a:r>
              <a:rPr lang="en-US" b="1" sz="1050">
                <a:latin typeface="Times New Roman"/>
              </a:rPr>
              <a:t>4.    OWASP Top 10 vulnerability Scanning:</a:t>
            </a:r>
          </a:p>
          <a:p>
            <a:pPr indent="139700">
              <a:lnSpc>
                <a:spcPts val="1440"/>
              </a:lnSpc>
              <a:spcAft>
                <a:spcPts val="840"/>
              </a:spcAft>
            </a:pPr>
            <a:r>
              <a:rPr lang="en-US" sz="1000">
                <a:latin typeface="Times New Roman"/>
              </a:rPr>
              <a:t>-    Scans for vulnerabilities listed in the OWASP Top 10, ensuring a comprehensive examination within the defined </a:t>
            </a:r>
            <a:r>
              <a:rPr lang="en-US" b="1" sz="1050">
                <a:latin typeface="Times New Roman"/>
              </a:rPr>
              <a:t>scope</a:t>
            </a:r>
            <a:r>
              <a:rPr lang="en-US" sz="1000">
                <a:latin typeface="Times New Roman"/>
              </a:rPr>
              <a:t>.</a:t>
            </a:r>
          </a:p>
          <a:p>
            <a:pPr algn="just" indent="0">
              <a:lnSpc>
                <a:spcPts val="1440"/>
              </a:lnSpc>
            </a:pPr>
            <a:r>
              <a:rPr lang="en-US" b="1" sz="1050">
                <a:latin typeface="Times New Roman"/>
              </a:rPr>
              <a:t>5.    User-friendly Web Interface:</a:t>
            </a:r>
          </a:p>
          <a:p>
            <a:pPr indent="139700">
              <a:lnSpc>
                <a:spcPts val="1440"/>
              </a:lnSpc>
              <a:spcAft>
                <a:spcPts val="1260"/>
              </a:spcAft>
            </a:pPr>
            <a:r>
              <a:rPr lang="en-US" sz="1000">
                <a:latin typeface="Times New Roman"/>
              </a:rPr>
              <a:t>-    Presents results in a user-friendly web interface, enhancing comprehension and facilitating action on identified vulnerabilities.</a:t>
            </a:r>
          </a:p>
          <a:p>
            <a:pPr algn="just" indent="0">
              <a:spcAft>
                <a:spcPts val="1260"/>
              </a:spcAft>
            </a:pPr>
            <a:r>
              <a:rPr lang="en-US" b="1" sz="1500">
                <a:latin typeface="Times New Roman"/>
              </a:rPr>
              <a:t>Scope:</a:t>
            </a:r>
          </a:p>
          <a:p>
            <a:pPr algn="just" marL="266700" indent="0">
              <a:lnSpc>
                <a:spcPts val="1440"/>
              </a:lnSpc>
            </a:pPr>
            <a:r>
              <a:rPr lang="en-US" sz="1000">
                <a:latin typeface="Times New Roman"/>
              </a:rPr>
              <a:t>•    SQL Injection</a:t>
            </a:r>
          </a:p>
          <a:p>
            <a:pPr algn="just" marL="266700" indent="0">
              <a:lnSpc>
                <a:spcPts val="1440"/>
              </a:lnSpc>
            </a:pPr>
            <a:r>
              <a:rPr lang="en-US" sz="1000">
                <a:latin typeface="Times New Roman"/>
              </a:rPr>
              <a:t>•    Broken Authentication</a:t>
            </a:r>
          </a:p>
          <a:p>
            <a:pPr algn="just" marL="266700" indent="0">
              <a:lnSpc>
                <a:spcPts val="1440"/>
              </a:lnSpc>
            </a:pPr>
            <a:r>
              <a:rPr lang="en-US" sz="1000">
                <a:latin typeface="Times New Roman"/>
              </a:rPr>
              <a:t>•    Sensitive Data Exposure</a:t>
            </a:r>
          </a:p>
          <a:p>
            <a:pPr algn="just" marL="266700" indent="0">
              <a:lnSpc>
                <a:spcPts val="1440"/>
              </a:lnSpc>
            </a:pPr>
            <a:r>
              <a:rPr lang="en-US" sz="1000">
                <a:latin typeface="Times New Roman"/>
              </a:rPr>
              <a:t>•    XML External Entities (XXE)</a:t>
            </a:r>
          </a:p>
          <a:p>
            <a:pPr algn="just" marL="266700" indent="0">
              <a:lnSpc>
                <a:spcPts val="1440"/>
              </a:lnSpc>
            </a:pPr>
            <a:r>
              <a:rPr lang="en-US" sz="1000">
                <a:latin typeface="Times New Roman"/>
              </a:rPr>
              <a:t>•    Broken Access Control</a:t>
            </a:r>
          </a:p>
          <a:p>
            <a:pPr algn="just" marL="266700" indent="0">
              <a:lnSpc>
                <a:spcPts val="1440"/>
              </a:lnSpc>
            </a:pPr>
            <a:r>
              <a:rPr lang="en-US" sz="1000">
                <a:latin typeface="Times New Roman"/>
              </a:rPr>
              <a:t>•    Security Misconfigurations</a:t>
            </a:r>
          </a:p>
          <a:p>
            <a:pPr algn="just" marL="266700" indent="0">
              <a:lnSpc>
                <a:spcPts val="1440"/>
              </a:lnSpc>
            </a:pPr>
            <a:r>
              <a:rPr lang="en-US" sz="1000">
                <a:latin typeface="Times New Roman"/>
              </a:rPr>
              <a:t>•    Cross-Site Scripting (XSS)</a:t>
            </a:r>
          </a:p>
          <a:p>
            <a:pPr algn="just" marL="266700" indent="0">
              <a:lnSpc>
                <a:spcPts val="1440"/>
              </a:lnSpc>
            </a:pPr>
            <a:r>
              <a:rPr lang="en-US" sz="1000">
                <a:latin typeface="Times New Roman"/>
              </a:rPr>
              <a:t>•    Insecure Deserialization</a:t>
            </a:r>
          </a:p>
          <a:p>
            <a:pPr algn="just" marL="266700" indent="0">
              <a:lnSpc>
                <a:spcPts val="1440"/>
              </a:lnSpc>
            </a:pPr>
            <a:r>
              <a:rPr lang="en-US" sz="1000">
                <a:latin typeface="Times New Roman"/>
              </a:rPr>
              <a:t>•    Using Components with Known Vulnerabilities</a:t>
            </a:r>
          </a:p>
          <a:p>
            <a:pPr algn="just" marL="266700" indent="0">
              <a:lnSpc>
                <a:spcPts val="1440"/>
              </a:lnSpc>
              <a:spcAft>
                <a:spcPts val="2100"/>
              </a:spcAft>
            </a:pPr>
            <a:r>
              <a:rPr lang="en-US" sz="1000">
                <a:latin typeface="Times New Roman"/>
              </a:rPr>
              <a:t>•    Insufficient Logging and Monitoring</a:t>
            </a:r>
          </a:p>
        </p:txBody>
      </p:sp>
      <p:sp>
        <p:nvSpPr>
          <p:cNvPr id="4" name=""/>
          <p:cNvSpPr/>
          <p:nvPr/>
        </p:nvSpPr>
        <p:spPr>
          <a:xfrm>
            <a:off x="902208" y="7357872"/>
            <a:ext cx="5967984" cy="1322832"/>
          </a:xfrm>
          <a:prstGeom prst="rect">
            <a:avLst/>
          </a:prstGeom>
        </p:spPr>
        <p:txBody>
          <a:bodyPr lIns="0" tIns="0" rIns="0" bIns="0">
            <a:noAutofit/>
          </a:bodyPr>
          <a:p>
            <a:pPr algn="just" indent="0">
              <a:spcBef>
                <a:spcPts val="2100"/>
              </a:spcBef>
              <a:spcAft>
                <a:spcPts val="1260"/>
              </a:spcAft>
            </a:pPr>
            <a:r>
              <a:rPr lang="en-US" b="1" sz="1500">
                <a:latin typeface="Times New Roman"/>
              </a:rPr>
              <a:t>Implementation Plan:</a:t>
            </a:r>
          </a:p>
          <a:p>
            <a:pPr algn="just" indent="0">
              <a:spcAft>
                <a:spcPts val="1260"/>
              </a:spcAft>
            </a:pPr>
            <a:r>
              <a:rPr lang="en-US" sz="1000">
                <a:latin typeface="Times New Roman"/>
              </a:rPr>
              <a:t>Creating our tool is a process, and here's how we plan to do it:</a:t>
            </a:r>
          </a:p>
          <a:p>
            <a:pPr marL="473456" indent="-215900">
              <a:lnSpc>
                <a:spcPts val="1440"/>
              </a:lnSpc>
            </a:pPr>
            <a:r>
              <a:rPr lang="en-US" sz="1000">
                <a:latin typeface="Times New Roman"/>
              </a:rPr>
              <a:t>•    Break the development into phases, like working on the backend, designing the frontend, and integrating scanning scripts.</a:t>
            </a:r>
          </a:p>
          <a:p>
            <a:pPr algn="just" marL="257556" indent="0">
              <a:lnSpc>
                <a:spcPts val="1440"/>
              </a:lnSpc>
            </a:pPr>
            <a:r>
              <a:rPr lang="en-US" sz="1000">
                <a:latin typeface="Times New Roman"/>
              </a:rPr>
              <a:t>•    Set milestones and timelines to keep us on track.</a:t>
            </a:r>
          </a:p>
        </p:txBody>
      </p:sp>
      <p:sp>
        <p:nvSpPr>
          <p:cNvPr id="5" name=""/>
          <p:cNvSpPr/>
          <p:nvPr/>
        </p:nvSpPr>
        <p:spPr>
          <a:xfrm>
            <a:off x="6766560" y="9430512"/>
            <a:ext cx="103632" cy="137160"/>
          </a:xfrm>
          <a:prstGeom prst="rect">
            <a:avLst/>
          </a:prstGeom>
        </p:spPr>
        <p:txBody>
          <a:bodyPr lIns="0" tIns="0" rIns="0" bIns="0" wrap="none">
            <a:noAutofit/>
          </a:bodyPr>
          <a:p>
            <a:pPr indent="0"/>
            <a:r>
              <a:rPr lang="en-US" sz="1050">
                <a:latin typeface="Microsoft Sans Serif"/>
              </a:rPr>
              <a:t>2</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3064" y="941832"/>
            <a:ext cx="5977128" cy="1877568"/>
          </a:xfrm>
          <a:prstGeom prst="rect">
            <a:avLst/>
          </a:prstGeom>
        </p:spPr>
        <p:txBody>
          <a:bodyPr lIns="0" tIns="0" rIns="0" bIns="0">
            <a:noAutofit/>
          </a:bodyPr>
          <a:p>
            <a:pPr algn="just" indent="0">
              <a:spcAft>
                <a:spcPts val="1260"/>
              </a:spcAft>
            </a:pPr>
            <a:r>
              <a:rPr lang="en-US" b="1" sz="1500">
                <a:latin typeface="Times New Roman"/>
              </a:rPr>
              <a:t>Subscription Model</a:t>
            </a:r>
          </a:p>
          <a:p>
            <a:pPr algn="just" indent="0">
              <a:spcAft>
                <a:spcPts val="1260"/>
              </a:spcAft>
            </a:pPr>
            <a:r>
              <a:rPr lang="en-US" sz="1000">
                <a:latin typeface="Times New Roman"/>
              </a:rPr>
              <a:t>Now, let's talk about how our tool will be available to users and what benefits come with a subscription:</a:t>
            </a:r>
          </a:p>
          <a:p>
            <a:pPr algn="just" marL="266700" indent="0">
              <a:spcAft>
                <a:spcPts val="210"/>
              </a:spcAft>
            </a:pPr>
            <a:r>
              <a:rPr lang="en-US" sz="1000">
                <a:latin typeface="Times New Roman"/>
              </a:rPr>
              <a:t>•    We'll offer our tool as a service (SAAS), meaning users can access it online.</a:t>
            </a:r>
          </a:p>
          <a:p>
            <a:pPr algn="just" marL="266700" indent="0">
              <a:spcAft>
                <a:spcPts val="1260"/>
              </a:spcAft>
            </a:pPr>
            <a:r>
              <a:rPr lang="en-US" sz="1000">
                <a:latin typeface="Times New Roman"/>
              </a:rPr>
              <a:t>•    Subscription users get extra features that free users don't have access to.</a:t>
            </a:r>
          </a:p>
          <a:p>
            <a:pPr algn="just" indent="0">
              <a:lnSpc>
                <a:spcPts val="1440"/>
              </a:lnSpc>
              <a:spcAft>
                <a:spcPts val="2100"/>
              </a:spcAft>
            </a:pPr>
            <a:r>
              <a:rPr lang="en-US" sz="1000">
                <a:latin typeface="Times New Roman"/>
              </a:rPr>
              <a:t>By having a subscription model, we can keep the basic scanning available for everyone while providing additional perks to those who subscribe. In the next sections, we'll go deeper into what users get with and without a subscription.</a:t>
            </a:r>
          </a:p>
        </p:txBody>
      </p:sp>
      <p:sp>
        <p:nvSpPr>
          <p:cNvPr id="3" name=""/>
          <p:cNvSpPr/>
          <p:nvPr/>
        </p:nvSpPr>
        <p:spPr>
          <a:xfrm>
            <a:off x="899160" y="3227832"/>
            <a:ext cx="5053584" cy="3791712"/>
          </a:xfrm>
          <a:prstGeom prst="rect">
            <a:avLst/>
          </a:prstGeom>
        </p:spPr>
        <p:txBody>
          <a:bodyPr lIns="0" tIns="0" rIns="0" bIns="0">
            <a:noAutofit/>
          </a:bodyPr>
          <a:p>
            <a:pPr algn="just" indent="0">
              <a:spcBef>
                <a:spcPts val="2100"/>
              </a:spcBef>
              <a:spcAft>
                <a:spcPts val="1260"/>
              </a:spcAft>
            </a:pPr>
            <a:r>
              <a:rPr lang="en-US" b="1" sz="1500">
                <a:latin typeface="Times New Roman"/>
              </a:rPr>
              <a:t>Testing, Quality Assurance and Risk Analysis</a:t>
            </a:r>
          </a:p>
          <a:p>
            <a:pPr algn="just" indent="0">
              <a:spcAft>
                <a:spcPts val="1260"/>
              </a:spcAft>
            </a:pPr>
            <a:r>
              <a:rPr lang="en-US" sz="1000">
                <a:latin typeface="Times New Roman"/>
              </a:rPr>
              <a:t>Making sure our tool works well is crucial. Here's our plan for testing and analysing risks:</a:t>
            </a:r>
          </a:p>
          <a:p>
            <a:pPr algn="just" marL="260604" indent="0">
              <a:lnSpc>
                <a:spcPts val="1440"/>
              </a:lnSpc>
            </a:pPr>
            <a:r>
              <a:rPr lang="en-US" sz="1000">
                <a:latin typeface="Times New Roman"/>
              </a:rPr>
              <a:t>•    We'll use different methods to test the tool and make sure the results are reliable.</a:t>
            </a:r>
          </a:p>
          <a:p>
            <a:pPr algn="just" marL="260604" indent="0">
              <a:lnSpc>
                <a:spcPts val="1440"/>
              </a:lnSpc>
            </a:pPr>
            <a:r>
              <a:rPr lang="en-US" sz="1000">
                <a:latin typeface="Times New Roman"/>
              </a:rPr>
              <a:t>•    Quality assurance processes will be in place to maintain high performance.</a:t>
            </a:r>
          </a:p>
          <a:p>
            <a:pPr algn="just" marL="260604" indent="0">
              <a:lnSpc>
                <a:spcPts val="1440"/>
              </a:lnSpc>
            </a:pPr>
            <a:r>
              <a:rPr lang="en-US" sz="1000">
                <a:latin typeface="Times New Roman"/>
              </a:rPr>
              <a:t>•    Identify possible risks, like technical challenges or concerns about data security.</a:t>
            </a:r>
          </a:p>
          <a:p>
            <a:pPr algn="just" marL="260604" indent="0">
              <a:lnSpc>
                <a:spcPts val="1440"/>
              </a:lnSpc>
              <a:spcAft>
                <a:spcPts val="2100"/>
              </a:spcAft>
            </a:pPr>
            <a:r>
              <a:rPr lang="en-US" sz="1000">
                <a:latin typeface="Times New Roman"/>
              </a:rPr>
              <a:t>•    Come up with strategies to deal with each risk.</a:t>
            </a:r>
          </a:p>
          <a:p>
            <a:pPr algn="just" indent="0">
              <a:spcAft>
                <a:spcPts val="1260"/>
              </a:spcAft>
            </a:pPr>
            <a:r>
              <a:rPr lang="en-US" b="1" sz="1500">
                <a:latin typeface="Times New Roman"/>
              </a:rPr>
              <a:t>User Interface and User Experience</a:t>
            </a:r>
          </a:p>
          <a:p>
            <a:pPr algn="just" marL="260604" indent="0">
              <a:lnSpc>
                <a:spcPts val="1440"/>
              </a:lnSpc>
            </a:pPr>
            <a:r>
              <a:rPr lang="en-US" sz="1000">
                <a:latin typeface="Times New Roman"/>
              </a:rPr>
              <a:t>•    User Authentication</a:t>
            </a:r>
          </a:p>
          <a:p>
            <a:pPr algn="just" marL="260604" indent="0">
              <a:lnSpc>
                <a:spcPts val="1440"/>
              </a:lnSpc>
            </a:pPr>
            <a:r>
              <a:rPr lang="en-US" sz="1000">
                <a:latin typeface="Times New Roman"/>
              </a:rPr>
              <a:t>•    Intuitive Dashboard</a:t>
            </a:r>
          </a:p>
          <a:p>
            <a:pPr algn="just" marL="260604" indent="0">
              <a:lnSpc>
                <a:spcPts val="1440"/>
              </a:lnSpc>
            </a:pPr>
            <a:r>
              <a:rPr lang="en-US" sz="1000">
                <a:latin typeface="Times New Roman"/>
              </a:rPr>
              <a:t>•    Real-time Progress Updates</a:t>
            </a:r>
          </a:p>
          <a:p>
            <a:pPr algn="just" marL="260604" indent="0">
              <a:lnSpc>
                <a:spcPts val="1440"/>
              </a:lnSpc>
            </a:pPr>
            <a:r>
              <a:rPr lang="en-US" sz="1000">
                <a:latin typeface="Times New Roman"/>
              </a:rPr>
              <a:t>•    Detailed Scan Reports</a:t>
            </a:r>
          </a:p>
          <a:p>
            <a:pPr algn="just" marL="260604" indent="0">
              <a:lnSpc>
                <a:spcPts val="1440"/>
              </a:lnSpc>
            </a:pPr>
            <a:r>
              <a:rPr lang="en-US" sz="1000">
                <a:latin typeface="Times New Roman"/>
              </a:rPr>
              <a:t>•    Historical Scan Data</a:t>
            </a:r>
          </a:p>
          <a:p>
            <a:pPr algn="just" marL="260604" indent="0">
              <a:lnSpc>
                <a:spcPts val="1440"/>
              </a:lnSpc>
            </a:pPr>
            <a:r>
              <a:rPr lang="en-US" sz="1000">
                <a:latin typeface="Times New Roman"/>
              </a:rPr>
              <a:t>•    Alerts and Notifications</a:t>
            </a:r>
          </a:p>
          <a:p>
            <a:pPr algn="just" marL="260604" indent="0">
              <a:lnSpc>
                <a:spcPts val="1440"/>
              </a:lnSpc>
            </a:pPr>
            <a:r>
              <a:rPr lang="en-US" sz="1000">
                <a:latin typeface="Times New Roman"/>
              </a:rPr>
              <a:t>•    User Feedback Mechanism</a:t>
            </a:r>
          </a:p>
          <a:p>
            <a:pPr algn="just" marL="260604" indent="0">
              <a:lnSpc>
                <a:spcPts val="1440"/>
              </a:lnSpc>
              <a:spcAft>
                <a:spcPts val="2100"/>
              </a:spcAft>
            </a:pPr>
            <a:r>
              <a:rPr lang="en-US" sz="1000">
                <a:latin typeface="Times New Roman"/>
              </a:rPr>
              <a:t>•    Responsive Design</a:t>
            </a:r>
          </a:p>
        </p:txBody>
      </p:sp>
      <p:sp>
        <p:nvSpPr>
          <p:cNvPr id="4" name=""/>
          <p:cNvSpPr/>
          <p:nvPr/>
        </p:nvSpPr>
        <p:spPr>
          <a:xfrm>
            <a:off x="893064" y="7424928"/>
            <a:ext cx="5971032" cy="1694688"/>
          </a:xfrm>
          <a:prstGeom prst="rect">
            <a:avLst/>
          </a:prstGeom>
        </p:spPr>
        <p:txBody>
          <a:bodyPr lIns="0" tIns="0" rIns="0" bIns="0">
            <a:noAutofit/>
          </a:bodyPr>
          <a:p>
            <a:pPr algn="just" indent="0">
              <a:spcBef>
                <a:spcPts val="2100"/>
              </a:spcBef>
              <a:spcAft>
                <a:spcPts val="1260"/>
              </a:spcAft>
            </a:pPr>
            <a:r>
              <a:rPr lang="en-US" b="1" sz="1500">
                <a:latin typeface="Times New Roman"/>
              </a:rPr>
              <a:t>Security Measures</a:t>
            </a:r>
          </a:p>
          <a:p>
            <a:pPr algn="just" indent="0">
              <a:spcAft>
                <a:spcPts val="1260"/>
              </a:spcAft>
            </a:pPr>
            <a:r>
              <a:rPr lang="en-US" sz="1000">
                <a:latin typeface="Times New Roman"/>
              </a:rPr>
              <a:t>Security is a top priority. Here's what we're doing to keep our tool and user data safe:</a:t>
            </a:r>
          </a:p>
          <a:p>
            <a:pPr algn="just" marL="266700" indent="0">
              <a:spcAft>
                <a:spcPts val="210"/>
              </a:spcAft>
            </a:pPr>
            <a:r>
              <a:rPr lang="en-US" sz="1000">
                <a:latin typeface="Times New Roman"/>
              </a:rPr>
              <a:t>•    Implement measures to ensure the confidentiality and integrity of scanned data.</a:t>
            </a:r>
          </a:p>
          <a:p>
            <a:pPr algn="just" marL="266700" indent="0">
              <a:spcAft>
                <a:spcPts val="1260"/>
              </a:spcAft>
            </a:pPr>
            <a:r>
              <a:rPr lang="en-US" sz="1000">
                <a:latin typeface="Times New Roman"/>
              </a:rPr>
              <a:t>•    Ensure the tool itself doesn't introduce vulnerabilities.</a:t>
            </a:r>
          </a:p>
          <a:p>
            <a:pPr algn="just" indent="0">
              <a:lnSpc>
                <a:spcPts val="1464"/>
              </a:lnSpc>
            </a:pPr>
            <a:r>
              <a:rPr lang="en-US" sz="1000">
                <a:latin typeface="Times New Roman"/>
              </a:rPr>
              <a:t>We want users to trust our tool, and that starts with making it secure. In the next sections, we'll provide more details on the security measures we're putting in place.</a:t>
            </a:r>
          </a:p>
        </p:txBody>
      </p:sp>
      <p:sp>
        <p:nvSpPr>
          <p:cNvPr id="5" name=""/>
          <p:cNvSpPr/>
          <p:nvPr/>
        </p:nvSpPr>
        <p:spPr>
          <a:xfrm>
            <a:off x="6769608" y="9430512"/>
            <a:ext cx="103632" cy="137160"/>
          </a:xfrm>
          <a:prstGeom prst="rect">
            <a:avLst/>
          </a:prstGeom>
        </p:spPr>
        <p:txBody>
          <a:bodyPr lIns="0" tIns="0" rIns="0" bIns="0" wrap="none">
            <a:noAutofit/>
          </a:bodyPr>
          <a:p>
            <a:pPr indent="0"/>
            <a:r>
              <a:rPr lang="en-US" sz="1050">
                <a:latin typeface="Microsoft Sans Serif"/>
              </a:rPr>
              <a:t>3</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941832"/>
            <a:ext cx="5967984" cy="1694688"/>
          </a:xfrm>
          <a:prstGeom prst="rect">
            <a:avLst/>
          </a:prstGeom>
        </p:spPr>
        <p:txBody>
          <a:bodyPr lIns="0" tIns="0" rIns="0" bIns="0">
            <a:noAutofit/>
          </a:bodyPr>
          <a:p>
            <a:pPr algn="just" indent="0">
              <a:spcAft>
                <a:spcPts val="1260"/>
              </a:spcAft>
            </a:pPr>
            <a:r>
              <a:rPr lang="en-US" b="1" sz="1500">
                <a:latin typeface="Times New Roman"/>
              </a:rPr>
              <a:t>Legal and Ethical Considerations</a:t>
            </a:r>
          </a:p>
          <a:p>
            <a:pPr algn="just" indent="0">
              <a:spcAft>
                <a:spcPts val="1260"/>
              </a:spcAft>
            </a:pPr>
            <a:r>
              <a:rPr lang="en-US" sz="1000">
                <a:latin typeface="Times New Roman"/>
              </a:rPr>
              <a:t>To make sure our project is on the right side of the law and follows ethical standards. Here's our approach:</a:t>
            </a:r>
          </a:p>
          <a:p>
            <a:pPr algn="just" marL="250952" indent="0">
              <a:spcAft>
                <a:spcPts val="210"/>
              </a:spcAft>
            </a:pPr>
            <a:r>
              <a:rPr lang="en-US" sz="1000">
                <a:latin typeface="Times New Roman"/>
              </a:rPr>
              <a:t>•    Detail how our project complies with laws and regulations.</a:t>
            </a:r>
          </a:p>
          <a:p>
            <a:pPr algn="just" marL="250952" indent="0">
              <a:spcAft>
                <a:spcPts val="1260"/>
              </a:spcAft>
            </a:pPr>
            <a:r>
              <a:rPr lang="en-US" sz="1000">
                <a:latin typeface="Times New Roman"/>
              </a:rPr>
              <a:t>•    Emphasize the ethical use of the vulnerability scanner.</a:t>
            </a:r>
          </a:p>
          <a:p>
            <a:pPr algn="just" indent="0">
              <a:lnSpc>
                <a:spcPts val="1464"/>
              </a:lnSpc>
              <a:spcAft>
                <a:spcPts val="2940"/>
              </a:spcAft>
            </a:pPr>
            <a:r>
              <a:rPr lang="en-US" sz="1000">
                <a:latin typeface="Times New Roman"/>
              </a:rPr>
              <a:t>Being legal and ethical is not just a choice; it's a commitment we take seriously. In the next sections, we'll explain our compliance strategies and ethical considerations.</a:t>
            </a:r>
          </a:p>
        </p:txBody>
      </p:sp>
      <p:sp>
        <p:nvSpPr>
          <p:cNvPr id="3" name=""/>
          <p:cNvSpPr/>
          <p:nvPr/>
        </p:nvSpPr>
        <p:spPr>
          <a:xfrm>
            <a:off x="899160" y="3176016"/>
            <a:ext cx="914400" cy="170688"/>
          </a:xfrm>
          <a:prstGeom prst="rect">
            <a:avLst/>
          </a:prstGeom>
        </p:spPr>
        <p:txBody>
          <a:bodyPr lIns="0" tIns="0" rIns="0" bIns="0" wrap="none">
            <a:noAutofit/>
          </a:bodyPr>
          <a:p>
            <a:pPr algn="just" indent="0">
              <a:spcBef>
                <a:spcPts val="2940"/>
              </a:spcBef>
              <a:spcAft>
                <a:spcPts val="1680"/>
              </a:spcAft>
            </a:pPr>
            <a:r>
              <a:rPr lang="en-US" b="1" sz="1500">
                <a:latin typeface="Times New Roman"/>
              </a:rPr>
              <a:t>References</a:t>
            </a:r>
          </a:p>
        </p:txBody>
      </p:sp>
      <p:sp>
        <p:nvSpPr>
          <p:cNvPr id="4" name=""/>
          <p:cNvSpPr/>
          <p:nvPr/>
        </p:nvSpPr>
        <p:spPr>
          <a:xfrm>
            <a:off x="896112" y="3663696"/>
            <a:ext cx="5980176" cy="3858768"/>
          </a:xfrm>
          <a:prstGeom prst="rect">
            <a:avLst/>
          </a:prstGeom>
        </p:spPr>
        <p:txBody>
          <a:bodyPr lIns="0" tIns="0" rIns="0" bIns="0">
            <a:noAutofit/>
          </a:bodyPr>
          <a:p>
            <a:pPr algn="just" indent="0">
              <a:lnSpc>
                <a:spcPts val="1440"/>
              </a:lnSpc>
              <a:spcBef>
                <a:spcPts val="1680"/>
              </a:spcBef>
              <a:spcAft>
                <a:spcPts val="840"/>
              </a:spcAft>
            </a:pPr>
            <a:r>
              <a:rPr lang="en-US" sz="1000">
                <a:latin typeface="Times New Roman"/>
              </a:rPr>
              <a:t>[1]    Fyodor. "Nmap - Free Security Scanner For Network Exploration &amp; Security Audits." [Online]. Available: </a:t>
            </a:r>
            <a:r>
              <a:rPr lang="en-US" sz="1000">
                <a:latin typeface="Times New Roman"/>
                <a:hlinkClick r:id="rLinkId0"/>
              </a:rPr>
              <a:t>https://nmap.org/</a:t>
            </a:r>
            <a:r>
              <a:rPr lang="en-US" sz="1000">
                <a:latin typeface="Times New Roman"/>
              </a:rPr>
              <a:t>. Accessed on: January 1, 2022.</a:t>
            </a:r>
          </a:p>
          <a:p>
            <a:pPr algn="just" indent="0">
              <a:lnSpc>
                <a:spcPts val="1440"/>
              </a:lnSpc>
              <a:spcAft>
                <a:spcPts val="840"/>
              </a:spcAft>
            </a:pPr>
            <a:r>
              <a:rPr lang="en-US" sz="1000">
                <a:latin typeface="Times New Roman"/>
              </a:rPr>
              <a:t>[2]    ProjectDiscovery. "Nuclei - Fast and Customizable Vulnerability Scanner." [Online]. Available: </a:t>
            </a:r>
            <a:r>
              <a:rPr lang="en-US" sz="1000">
                <a:latin typeface="Times New Roman"/>
                <a:hlinkClick r:id="rLinkId1"/>
              </a:rPr>
              <a:t>https://github.com/projectdiscovery/nuclei</a:t>
            </a:r>
            <a:r>
              <a:rPr lang="en-US" sz="1000">
                <a:latin typeface="Times New Roman"/>
              </a:rPr>
              <a:t>. Accessed on: January 1, 2022.</a:t>
            </a:r>
          </a:p>
          <a:p>
            <a:pPr algn="just" indent="0">
              <a:lnSpc>
                <a:spcPts val="1440"/>
              </a:lnSpc>
              <a:spcAft>
                <a:spcPts val="840"/>
              </a:spcAft>
            </a:pPr>
            <a:r>
              <a:rPr lang="en-US" sz="1000">
                <a:latin typeface="Times New Roman"/>
              </a:rPr>
              <a:t>[3]    WPScan Team. "WPScan - A black box WordPress vulnerability scanner." [Online]. Available: </a:t>
            </a:r>
            <a:r>
              <a:rPr lang="en-US" sz="1000">
                <a:latin typeface="Times New Roman"/>
                <a:hlinkClick r:id="rLinkId2"/>
              </a:rPr>
              <a:t>https://wpscan.com/</a:t>
            </a:r>
            <a:r>
              <a:rPr lang="en-US" sz="1000">
                <a:latin typeface="Times New Roman"/>
              </a:rPr>
              <a:t>. Accessed on: January 5, 2022.</a:t>
            </a:r>
          </a:p>
          <a:p>
            <a:pPr algn="just" indent="0">
              <a:lnSpc>
                <a:spcPts val="1440"/>
              </a:lnSpc>
              <a:spcAft>
                <a:spcPts val="840"/>
              </a:spcAft>
            </a:pPr>
            <a:r>
              <a:rPr lang="en-US" sz="1000">
                <a:latin typeface="Times New Roman"/>
              </a:rPr>
              <a:t>[4]    Open Web Application Security Project (OWASP). "OWASP Top 10 - The Ten Most Critical Web Application Security Risks." [Online]. Available: </a:t>
            </a:r>
            <a:r>
              <a:rPr lang="en-US" sz="1000">
                <a:latin typeface="Times New Roman"/>
                <a:hlinkClick r:id="rLinkId3"/>
              </a:rPr>
              <a:t>https://owasp.org/www-project-top-ten/</a:t>
            </a:r>
            <a:r>
              <a:rPr lang="en-US" sz="1000">
                <a:latin typeface="Times New Roman"/>
              </a:rPr>
              <a:t>. Accessed on: January 10, 2022.</a:t>
            </a:r>
          </a:p>
          <a:p>
            <a:pPr algn="just" indent="0">
              <a:lnSpc>
                <a:spcPts val="1416"/>
              </a:lnSpc>
              <a:spcAft>
                <a:spcPts val="840"/>
              </a:spcAft>
            </a:pPr>
            <a:r>
              <a:rPr lang="en-US" sz="1000">
                <a:latin typeface="Times New Roman"/>
              </a:rPr>
              <a:t>[5]    OWASP. "OWASP ZAP - Zed Attack Proxy." [Online]. Available: </a:t>
            </a:r>
            <a:r>
              <a:rPr lang="en-US" sz="1000">
                <a:latin typeface="Times New Roman"/>
                <a:hlinkClick r:id="rLinkId4"/>
              </a:rPr>
              <a:t>https://www.zaproxy.org/</a:t>
            </a:r>
            <a:r>
              <a:rPr lang="en-US" sz="1000">
                <a:latin typeface="Times New Roman"/>
              </a:rPr>
              <a:t>. Accessed on: January 10, 2022.</a:t>
            </a:r>
          </a:p>
          <a:p>
            <a:pPr algn="just" indent="0">
              <a:lnSpc>
                <a:spcPts val="1416"/>
              </a:lnSpc>
              <a:spcAft>
                <a:spcPts val="840"/>
              </a:spcAft>
            </a:pPr>
            <a:r>
              <a:rPr lang="en-US" sz="1000">
                <a:latin typeface="Times New Roman"/>
              </a:rPr>
              <a:t>[6]    Wireshark. "Wireshark - Go Deep." [Online]. Available: </a:t>
            </a:r>
            <a:r>
              <a:rPr lang="en-US" sz="1000">
                <a:latin typeface="Times New Roman"/>
                <a:hlinkClick r:id="rLinkId5"/>
              </a:rPr>
              <a:t>https://www.wireshark.org/</a:t>
            </a:r>
            <a:r>
              <a:rPr lang="en-US" sz="1000">
                <a:latin typeface="Times New Roman"/>
              </a:rPr>
              <a:t>. Accessed on: March 10, 2020.</a:t>
            </a:r>
          </a:p>
          <a:p>
            <a:pPr algn="just" indent="0">
              <a:lnSpc>
                <a:spcPts val="1464"/>
              </a:lnSpc>
            </a:pPr>
            <a:r>
              <a:rPr lang="en-US" sz="1000">
                <a:latin typeface="Times New Roman"/>
              </a:rPr>
              <a:t>[7]    Metasploit. "Metasploit - Penetration Testing Software, Pen Testing Security." [Online]. Available: </a:t>
            </a:r>
            <a:r>
              <a:rPr lang="en-US" sz="1000">
                <a:latin typeface="Times New Roman"/>
                <a:hlinkClick r:id="rLinkId6"/>
              </a:rPr>
              <a:t>https://www.metasploit.com/</a:t>
            </a:r>
            <a:r>
              <a:rPr lang="en-US" sz="1000">
                <a:latin typeface="Times New Roman"/>
              </a:rPr>
              <a:t>. Accessed on: March 10, 2020.</a:t>
            </a:r>
          </a:p>
        </p:txBody>
      </p:sp>
      <p:sp>
        <p:nvSpPr>
          <p:cNvPr id="5" name=""/>
          <p:cNvSpPr/>
          <p:nvPr/>
        </p:nvSpPr>
        <p:spPr>
          <a:xfrm>
            <a:off x="6766560" y="9430512"/>
            <a:ext cx="106680" cy="137160"/>
          </a:xfrm>
          <a:prstGeom prst="rect">
            <a:avLst/>
          </a:prstGeom>
        </p:spPr>
        <p:txBody>
          <a:bodyPr lIns="0" tIns="0" rIns="0" bIns="0" wrap="none">
            <a:noAutofit/>
          </a:bodyPr>
          <a:p>
            <a:pPr indent="0"/>
            <a:r>
              <a:rPr lang="en-US" sz="1050">
                <a:latin typeface="Microsoft Sans Serif"/>
              </a:rPr>
              <a:t>4</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5256" y="935736"/>
            <a:ext cx="1371600" cy="173736"/>
          </a:xfrm>
          <a:prstGeom prst="rect">
            <a:avLst/>
          </a:prstGeom>
        </p:spPr>
        <p:txBody>
          <a:bodyPr lIns="0" tIns="0" rIns="0" bIns="0" wrap="none">
            <a:noAutofit/>
          </a:bodyPr>
          <a:p>
            <a:pPr indent="0">
              <a:spcAft>
                <a:spcPts val="4410"/>
              </a:spcAft>
            </a:pPr>
            <a:r>
              <a:rPr lang="en-US" b="1" sz="1200">
                <a:latin typeface="Times New Roman"/>
              </a:rPr>
              <a:t>Signature of Student</a:t>
            </a:r>
          </a:p>
        </p:txBody>
      </p:sp>
      <p:sp>
        <p:nvSpPr>
          <p:cNvPr id="3" name=""/>
          <p:cNvSpPr/>
          <p:nvPr/>
        </p:nvSpPr>
        <p:spPr>
          <a:xfrm>
            <a:off x="896112" y="1850136"/>
            <a:ext cx="1560576" cy="496824"/>
          </a:xfrm>
          <a:prstGeom prst="rect">
            <a:avLst/>
          </a:prstGeom>
        </p:spPr>
        <p:txBody>
          <a:bodyPr lIns="0" tIns="0" rIns="0" bIns="0">
            <a:noAutofit/>
          </a:bodyPr>
          <a:p>
            <a:pPr indent="0">
              <a:lnSpc>
                <a:spcPts val="1368"/>
              </a:lnSpc>
              <a:spcBef>
                <a:spcPts val="4410"/>
              </a:spcBef>
              <a:spcAft>
                <a:spcPts val="3360"/>
              </a:spcAft>
            </a:pPr>
            <a:r>
              <a:rPr lang="en-US" sz="1000">
                <a:latin typeface="Times New Roman"/>
              </a:rPr>
              <a:t>Mohammad Omor Faruk ID: 1937820111 Session: 2018-2019</a:t>
            </a:r>
          </a:p>
        </p:txBody>
      </p:sp>
      <p:sp>
        <p:nvSpPr>
          <p:cNvPr id="4" name=""/>
          <p:cNvSpPr/>
          <p:nvPr/>
        </p:nvSpPr>
        <p:spPr>
          <a:xfrm>
            <a:off x="905256" y="3035808"/>
            <a:ext cx="1572768" cy="173736"/>
          </a:xfrm>
          <a:prstGeom prst="rect">
            <a:avLst/>
          </a:prstGeom>
        </p:spPr>
        <p:txBody>
          <a:bodyPr lIns="0" tIns="0" rIns="0" bIns="0" wrap="none">
            <a:noAutofit/>
          </a:bodyPr>
          <a:p>
            <a:pPr indent="0">
              <a:spcBef>
                <a:spcPts val="3360"/>
              </a:spcBef>
              <a:spcAft>
                <a:spcPts val="4410"/>
              </a:spcAft>
            </a:pPr>
            <a:r>
              <a:rPr lang="en-US" b="1" sz="1200">
                <a:latin typeface="Times New Roman"/>
              </a:rPr>
              <a:t>Signature of Supervisor</a:t>
            </a:r>
          </a:p>
        </p:txBody>
      </p:sp>
      <p:sp>
        <p:nvSpPr>
          <p:cNvPr id="5" name=""/>
          <p:cNvSpPr/>
          <p:nvPr/>
        </p:nvSpPr>
        <p:spPr>
          <a:xfrm>
            <a:off x="935736" y="3986784"/>
            <a:ext cx="2273808" cy="527304"/>
          </a:xfrm>
          <a:prstGeom prst="rect">
            <a:avLst/>
          </a:prstGeom>
        </p:spPr>
        <p:txBody>
          <a:bodyPr lIns="0" tIns="0" rIns="0" bIns="0">
            <a:noAutofit/>
          </a:bodyPr>
          <a:p>
            <a:pPr indent="0">
              <a:lnSpc>
                <a:spcPts val="1368"/>
              </a:lnSpc>
              <a:spcBef>
                <a:spcPts val="4410"/>
              </a:spcBef>
            </a:pPr>
            <a:r>
              <a:rPr lang="en-US" sz="1000">
                <a:latin typeface="Times New Roman"/>
              </a:rPr>
              <a:t>Mohadeb Kumar Lecturer (CSE),</a:t>
            </a:r>
          </a:p>
          <a:p>
            <a:pPr indent="0">
              <a:lnSpc>
                <a:spcPts val="1368"/>
              </a:lnSpc>
              <a:spcAft>
                <a:spcPts val="3360"/>
              </a:spcAft>
            </a:pPr>
            <a:r>
              <a:rPr lang="en-US" sz="1000">
                <a:latin typeface="Times New Roman"/>
              </a:rPr>
              <a:t>TMSS Engineering College, Bogura.</a:t>
            </a:r>
          </a:p>
        </p:txBody>
      </p:sp>
      <p:sp>
        <p:nvSpPr>
          <p:cNvPr id="6" name=""/>
          <p:cNvSpPr/>
          <p:nvPr/>
        </p:nvSpPr>
        <p:spPr>
          <a:xfrm>
            <a:off x="905256" y="5126736"/>
            <a:ext cx="2033016" cy="173736"/>
          </a:xfrm>
          <a:prstGeom prst="rect">
            <a:avLst/>
          </a:prstGeom>
        </p:spPr>
        <p:txBody>
          <a:bodyPr lIns="0" tIns="0" rIns="0" bIns="0" wrap="none">
            <a:noAutofit/>
          </a:bodyPr>
          <a:p>
            <a:pPr indent="0">
              <a:spcBef>
                <a:spcPts val="3360"/>
              </a:spcBef>
              <a:spcAft>
                <a:spcPts val="4410"/>
              </a:spcAft>
            </a:pPr>
            <a:r>
              <a:rPr lang="en-US" b="1" sz="1200">
                <a:latin typeface="Times New Roman"/>
              </a:rPr>
              <a:t>Signature of Department Head</a:t>
            </a:r>
          </a:p>
        </p:txBody>
      </p:sp>
      <p:sp>
        <p:nvSpPr>
          <p:cNvPr id="7" name=""/>
          <p:cNvSpPr/>
          <p:nvPr/>
        </p:nvSpPr>
        <p:spPr>
          <a:xfrm>
            <a:off x="896112" y="6068568"/>
            <a:ext cx="2276856" cy="530352"/>
          </a:xfrm>
          <a:prstGeom prst="rect">
            <a:avLst/>
          </a:prstGeom>
        </p:spPr>
        <p:txBody>
          <a:bodyPr lIns="0" tIns="0" rIns="0" bIns="0">
            <a:noAutofit/>
          </a:bodyPr>
          <a:p>
            <a:pPr indent="0">
              <a:lnSpc>
                <a:spcPts val="1368"/>
              </a:lnSpc>
              <a:spcBef>
                <a:spcPts val="4410"/>
              </a:spcBef>
            </a:pPr>
            <a:r>
              <a:rPr lang="en-US" sz="1000">
                <a:latin typeface="Times New Roman"/>
              </a:rPr>
              <a:t>Md. Khairul Hassan Lecturer (CSE),</a:t>
            </a:r>
          </a:p>
          <a:p>
            <a:pPr indent="0">
              <a:lnSpc>
                <a:spcPts val="1368"/>
              </a:lnSpc>
              <a:spcAft>
                <a:spcPts val="3360"/>
              </a:spcAft>
            </a:pPr>
            <a:r>
              <a:rPr lang="en-US" sz="1000">
                <a:latin typeface="Times New Roman"/>
              </a:rPr>
              <a:t>TMSS Engineering College, Bogura.</a:t>
            </a:r>
          </a:p>
        </p:txBody>
      </p:sp>
      <p:sp>
        <p:nvSpPr>
          <p:cNvPr id="8" name=""/>
          <p:cNvSpPr/>
          <p:nvPr/>
        </p:nvSpPr>
        <p:spPr>
          <a:xfrm>
            <a:off x="905256" y="7254240"/>
            <a:ext cx="2109216" cy="173736"/>
          </a:xfrm>
          <a:prstGeom prst="rect">
            <a:avLst/>
          </a:prstGeom>
        </p:spPr>
        <p:txBody>
          <a:bodyPr lIns="0" tIns="0" rIns="0" bIns="0" wrap="none">
            <a:noAutofit/>
          </a:bodyPr>
          <a:p>
            <a:pPr indent="0">
              <a:spcBef>
                <a:spcPts val="3360"/>
              </a:spcBef>
              <a:spcAft>
                <a:spcPts val="4410"/>
              </a:spcAft>
            </a:pPr>
            <a:r>
              <a:rPr lang="en-US" b="1" sz="1200">
                <a:latin typeface="Times New Roman"/>
              </a:rPr>
              <a:t>Signature of External Examiner</a:t>
            </a:r>
          </a:p>
        </p:txBody>
      </p:sp>
      <p:sp>
        <p:nvSpPr>
          <p:cNvPr id="9" name=""/>
          <p:cNvSpPr/>
          <p:nvPr/>
        </p:nvSpPr>
        <p:spPr>
          <a:xfrm>
            <a:off x="896112" y="8196072"/>
            <a:ext cx="3163824" cy="530352"/>
          </a:xfrm>
          <a:prstGeom prst="rect">
            <a:avLst/>
          </a:prstGeom>
        </p:spPr>
        <p:txBody>
          <a:bodyPr lIns="0" tIns="0" rIns="0" bIns="0">
            <a:noAutofit/>
          </a:bodyPr>
          <a:p>
            <a:pPr indent="0">
              <a:lnSpc>
                <a:spcPts val="1392"/>
              </a:lnSpc>
              <a:spcBef>
                <a:spcPts val="4410"/>
              </a:spcBef>
            </a:pPr>
            <a:r>
              <a:rPr lang="en-US" sz="1000">
                <a:latin typeface="Times New Roman"/>
              </a:rPr>
              <a:t>Md. Tohidul Islam Associate Professor,</a:t>
            </a:r>
          </a:p>
          <a:p>
            <a:pPr indent="0">
              <a:lnSpc>
                <a:spcPts val="1392"/>
              </a:lnSpc>
            </a:pPr>
            <a:r>
              <a:rPr lang="en-US" sz="1000">
                <a:latin typeface="Times New Roman"/>
              </a:rPr>
              <a:t>Department of CSE, Rajshahi University, Rajshahi.</a:t>
            </a:r>
          </a:p>
        </p:txBody>
      </p:sp>
      <p:sp>
        <p:nvSpPr>
          <p:cNvPr id="10" name=""/>
          <p:cNvSpPr/>
          <p:nvPr/>
        </p:nvSpPr>
        <p:spPr>
          <a:xfrm>
            <a:off x="6769608" y="9430512"/>
            <a:ext cx="103632" cy="137160"/>
          </a:xfrm>
          <a:prstGeom prst="rect">
            <a:avLst/>
          </a:prstGeom>
        </p:spPr>
        <p:txBody>
          <a:bodyPr lIns="0" tIns="0" rIns="0" bIns="0" wrap="none">
            <a:noAutofit/>
          </a:bodyPr>
          <a:p>
            <a:pPr indent="0"/>
            <a:r>
              <a:rPr lang="en-US" sz="1050">
                <a:latin typeface="Microsoft Sans Serif"/>
              </a:rPr>
              <a:t>5</a:t>
            </a:r>
          </a:p>
        </p:txBody>
      </p:sp>
    </p:spTree>
  </p:cSld>
  <p:clrMapOvr>
    <a:overrideClrMapping bg1="lt1" tx1="dk1" bg2="lt2" tx2="dk2" accent1="accent1" accent2="accent2" accent3="accent3" accent4="accent4" accent5="accent5" accent6="accent6" hlink="hlink" folHlink="folHlink"/>
  </p:clrMapOvr>
</p:sld>
</file>

<file path=ppt/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