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27"/>
  </p:handoutMasterIdLst>
  <p:sldIdLst>
    <p:sldId id="519" r:id="rId3"/>
    <p:sldId id="968" r:id="rId4"/>
    <p:sldId id="490" r:id="rId5"/>
    <p:sldId id="332" r:id="rId6"/>
    <p:sldId id="991" r:id="rId8"/>
    <p:sldId id="992" r:id="rId9"/>
    <p:sldId id="993" r:id="rId10"/>
    <p:sldId id="338" r:id="rId11"/>
    <p:sldId id="333" r:id="rId12"/>
    <p:sldId id="970" r:id="rId13"/>
    <p:sldId id="342" r:id="rId14"/>
    <p:sldId id="1015" r:id="rId15"/>
    <p:sldId id="1016" r:id="rId16"/>
    <p:sldId id="1020" r:id="rId17"/>
    <p:sldId id="1021" r:id="rId18"/>
    <p:sldId id="971" r:id="rId19"/>
    <p:sldId id="1025" r:id="rId20"/>
    <p:sldId id="1029" r:id="rId21"/>
    <p:sldId id="1026" r:id="rId22"/>
    <p:sldId id="1027" r:id="rId23"/>
    <p:sldId id="1028" r:id="rId24"/>
    <p:sldId id="336" r:id="rId25"/>
    <p:sldId id="972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30" y="1170"/>
      </p:cViewPr>
      <p:guideLst>
        <p:guide orient="horz" pos="15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138943" y="1375846"/>
            <a:ext cx="2853627" cy="17743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7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18263" y="2378393"/>
            <a:ext cx="2856715" cy="21505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06705" y="1443802"/>
            <a:ext cx="2147483" cy="282419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13430" y="1184377"/>
            <a:ext cx="3771456" cy="15873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645754" y="1192687"/>
            <a:ext cx="3771456" cy="15873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984527" y="2110134"/>
            <a:ext cx="3134960" cy="233562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750"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ages.unsplash.com/photo-1515462277126-2dd0c162007a?ixlib=rb-0.3.5&amp;ixid=eyJhcHBfaWQiOjEyMDd9&amp;s=b9b8ca05b253e33c9009832bca8d68c0&amp;dpr=1&amp;auto=format&amp;fit=crop&amp;w=1000&amp;q=80&amp;cs=tinysrgb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9" b="28100"/>
          <a:stretch>
            <a:fillRect/>
          </a:stretch>
        </p:blipFill>
        <p:spPr bwMode="auto">
          <a:xfrm flipH="1">
            <a:off x="5192118" y="-1"/>
            <a:ext cx="395188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ages.unsplash.com/photo-1515462277126-2dd0c162007a?ixlib=rb-0.3.5&amp;ixid=eyJhcHBfaWQiOjEyMDd9&amp;s=b9b8ca05b253e33c9009832bca8d68c0&amp;dpr=1&amp;auto=format&amp;fit=crop&amp;w=1000&amp;q=80&amp;cs=tinysrgb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0"/>
          <a:stretch>
            <a:fillRect/>
          </a:stretch>
        </p:blipFill>
        <p:spPr bwMode="auto">
          <a:xfrm>
            <a:off x="-36068" y="-1"/>
            <a:ext cx="4777934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s.unsplash.com/photo-1515462277126-2dd0c162007a?ixlib=rb-0.3.5&amp;ixid=eyJhcHBfaWQiOjEyMDd9&amp;s=b9b8ca05b253e33c9009832bca8d68c0&amp;dpr=1&amp;auto=format&amp;fit=crop&amp;w=1000&amp;q=80&amp;cs=tinysrgb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0"/>
          <a:stretch>
            <a:fillRect/>
          </a:stretch>
        </p:blipFill>
        <p:spPr bwMode="auto">
          <a:xfrm flipH="1">
            <a:off x="4366066" y="0"/>
            <a:ext cx="477793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573436" y="1267748"/>
            <a:ext cx="1461134" cy="14607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4572596" y="1267748"/>
            <a:ext cx="1461134" cy="14607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3112765" y="2728502"/>
            <a:ext cx="1461134" cy="14607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7108513" y="2728502"/>
            <a:ext cx="1461134" cy="14607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915410" y="1054095"/>
            <a:ext cx="1614908" cy="29598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614874" y="1054095"/>
            <a:ext cx="1614908" cy="29598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9689" y="1108394"/>
            <a:ext cx="1941320" cy="25132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72729" y="1108394"/>
            <a:ext cx="1941320" cy="25132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344233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Pengetahuan praktis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766000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spc="-1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Publikasi di Jurnal Terakreditasi?</a:t>
            </a:r>
            <a:endParaRPr lang="en-US" sz="4400" spc="-1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490" y="2969895"/>
            <a:ext cx="53765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Rizal Arifin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Jurnal Multitek Indonesia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Fakultas Teknik universitas Muhammadiyah Ponorogo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614" y="4467564"/>
            <a:ext cx="307903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http://journal.umpo.ac.id/index.php/multitek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Picture Placeholder 1" descr="logoUnmuh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706120" y="295910"/>
            <a:ext cx="985520" cy="97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95" y="522605"/>
            <a:ext cx="325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Bagian ini menjelaskan cara mempersiapkan manuskrip sesuai dengan gaya penulisan jurnal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384302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Manuskrip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1343978" y="374979"/>
            <a:ext cx="64560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Mempelajari Author Guidelines Jurnal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315085" y="1023620"/>
            <a:ext cx="6514465" cy="40709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94480" y="4053840"/>
            <a:ext cx="1530985" cy="790925"/>
          </a:xfrm>
          <a:prstGeom prst="wedgeRoundRectCallout">
            <a:avLst>
              <a:gd name="adj1" fmla="val 96909"/>
              <a:gd name="adj2" fmla="val -1429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cari dan pilih petunjuk penulisan jurnal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494973" y="927715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532448" y="374979"/>
            <a:ext cx="8079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Pelajari Author Guidelines dan Unduh Template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688975" y="1159510"/>
            <a:ext cx="560895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1504315"/>
            <a:ext cx="5607685" cy="3505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17995" y="3212465"/>
            <a:ext cx="1530985" cy="561530"/>
          </a:xfrm>
          <a:prstGeom prst="wedgeRoundRectCallout">
            <a:avLst>
              <a:gd name="adj1" fmla="val -98403"/>
              <a:gd name="adj2" fmla="val 44408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Unduh template disini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766445" y="374979"/>
            <a:ext cx="7611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Menulis di Template Sesuai dengan Panduan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37210" y="1039495"/>
            <a:ext cx="6403340" cy="40017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74385" y="2049145"/>
            <a:ext cx="3045460" cy="1322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Jika diperlukan, anda bisa mengunduh beberapa artikel terbit di jurnal pilihan anda. Ikuti gaya penulisan pada artikel tersebut.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724468" y="374979"/>
            <a:ext cx="3695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Bagian Utama Artikel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562735" y="965200"/>
            <a:ext cx="6022975" cy="415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1196975" y="374979"/>
            <a:ext cx="67500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Yang Dilakukan Setelah Menulis Artikel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3055" y="1119505"/>
            <a:ext cx="8518525" cy="3784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Baca kembali artikel anda dan pastikan bahwa bahasa yang digunakan adalah bahasa baku/formal,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minta beberapa teman/sahabat anda yang mempunyai bidang ilmu sama untuk membaca artikel anda. Minta pendapat mereka tentang keterbacaan tulisan anda,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minta kepada dosen pembimbing atau ahli bahasa untuk melakukan koreksi bahasa dan isi tulisan anda,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lakukan cek plagiasi dan pastikan bahwa skor similaritasnya &lt; 15%,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cek penulisan daftar pustaka, apakah sudah sesuai dengan petunjuk jurnal,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baca dan baca kembali artikel anda berulang-ulang sampai anda yakin bahwa tidak ada kesalahan data, penjelasan, dan penulisan.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Bagian ini menjelaskan bagaimana cara submit/mengirim artikel ke jurnal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2045970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Submit Artikel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583498" y="374979"/>
            <a:ext cx="3977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Tahapan Submit Jurnal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0530" y="1172210"/>
            <a:ext cx="2114550" cy="33992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Submit artikel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7830" y="2155190"/>
            <a:ext cx="2153285" cy="1049018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Evaluasi oleh editor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7830" y="3847465"/>
            <a:ext cx="2153285" cy="33988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Proses peer-review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91400" y="2397760"/>
            <a:ext cx="1695450" cy="105625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Dikembalikan kepada author untuk direvisi atau ditolak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103880" y="2397760"/>
            <a:ext cx="1415415" cy="58069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Dikembalikan kepada author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15560" y="1114425"/>
            <a:ext cx="2153285" cy="1040576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Editorial decision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115560" y="3848100"/>
            <a:ext cx="2153285" cy="33988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Diterbitkan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1487805" y="1511935"/>
            <a:ext cx="6985" cy="643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3680" y="3204210"/>
            <a:ext cx="6985" cy="643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9" idx="1"/>
          </p:cNvCxnSpPr>
          <p:nvPr/>
        </p:nvCxnSpPr>
        <p:spPr>
          <a:xfrm>
            <a:off x="2571115" y="2679700"/>
            <a:ext cx="532765" cy="825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2577465" y="1635760"/>
            <a:ext cx="2544445" cy="2382520"/>
          </a:xfrm>
          <a:prstGeom prst="bentConnector3">
            <a:avLst>
              <a:gd name="adj1" fmla="val 8395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6192520" y="2155190"/>
            <a:ext cx="0" cy="1692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8" idx="0"/>
          </p:cNvCxnSpPr>
          <p:nvPr/>
        </p:nvCxnSpPr>
        <p:spPr>
          <a:xfrm>
            <a:off x="7268845" y="1635125"/>
            <a:ext cx="970280" cy="7626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510665" y="3318510"/>
            <a:ext cx="6705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sesuai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382520" y="2414905"/>
            <a:ext cx="6705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/>
                </a:solidFill>
              </a:rPr>
              <a:t>tidak sesuai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387340" y="2776220"/>
            <a:ext cx="8051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diterima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268845" y="1296670"/>
            <a:ext cx="11918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revisi/ditolak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00990" y="4477385"/>
            <a:ext cx="7129145" cy="57844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ü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Jika keputusan “revisi”: perbaiki artikel dan submit hasil revisi sesuai petunjuk jurnal,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charset="0"/>
              <a:buChar char="ü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jika keputusan “ditolak”: perbaiki artikel dan submit di jurnal lain.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Elbow Connector 22"/>
          <p:cNvCxnSpPr>
            <a:stCxn id="8" idx="2"/>
            <a:endCxn id="22" idx="3"/>
          </p:cNvCxnSpPr>
          <p:nvPr/>
        </p:nvCxnSpPr>
        <p:spPr>
          <a:xfrm rot="5400000">
            <a:off x="7178040" y="3705860"/>
            <a:ext cx="1313180" cy="80899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9" grpId="0" animBg="1"/>
      <p:bldP spid="19" grpId="0"/>
      <p:bldP spid="9" grpId="1" animBg="1"/>
      <p:bldP spid="19" grpId="1"/>
      <p:bldP spid="5" grpId="0" bldLvl="0" animBg="1"/>
      <p:bldP spid="18" grpId="0"/>
      <p:bldP spid="5" grpId="1" animBg="1"/>
      <p:bldP spid="18" grpId="1"/>
      <p:bldP spid="10" grpId="0" animBg="1"/>
      <p:bldP spid="10" grpId="1" animBg="1"/>
      <p:bldP spid="11" grpId="0" animBg="1"/>
      <p:bldP spid="20" grpId="0"/>
      <p:bldP spid="11" grpId="1" animBg="1"/>
      <p:bldP spid="20" grpId="1"/>
      <p:bldP spid="8" grpId="0" animBg="1"/>
      <p:bldP spid="21" grpId="0"/>
      <p:bldP spid="8" grpId="1" animBg="1"/>
      <p:bldP spid="21" grpId="1"/>
      <p:bldP spid="22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698433" y="374979"/>
            <a:ext cx="3747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Yang Perlu Disiapkan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3055" y="1119505"/>
            <a:ext cx="8518525" cy="30460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Manuskrip artikel yang telah ditulis sesuai dengan 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guidelines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jurnal yang dituju dalam format file asli *.doc, *.docx, atau *.tex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manuskrip artikel versi pdf,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file-file gambar dengan resolusi yang tinggi minimal 300 dpi (jika diminta oleh jurnal),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letter (jika diminta oleh jurnal),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cek plagiasi,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daftar informasi 3 calon reviewer yang direkomendasikan (jika diminta oleh jurnal),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registrasi sebagai author di jurnal yang dituju (diperlukan untuk online submission).</a:t>
            </a:r>
            <a:endParaRPr lang="en-US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795588" y="374979"/>
            <a:ext cx="35528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Memulai Submission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345565" y="1035050"/>
            <a:ext cx="6452870" cy="40322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66920" y="3754755"/>
            <a:ext cx="2319655" cy="333633"/>
          </a:xfrm>
          <a:prstGeom prst="wedgeRoundRectCallout">
            <a:avLst>
              <a:gd name="adj1" fmla="val -98403"/>
              <a:gd name="adj2" fmla="val 44408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untuk submit manuskrip baru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733143" y="2028012"/>
            <a:ext cx="15220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63346" y="2599818"/>
            <a:ext cx="206168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Success Always Belongs For Those Who Are Prepared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03760" y="2571750"/>
            <a:ext cx="3808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279783" y="1263588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Pengertian dan cara mencari jurnal terakreditasi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67687" y="864286"/>
            <a:ext cx="20542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Jurnal Terakreditasi?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50020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4614999" y="923931"/>
            <a:ext cx="561600" cy="56263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80025" y="2157730"/>
            <a:ext cx="365125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Materi yang layak untuk dipublikasikan di jurnal terakreditasi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67687" y="1758118"/>
            <a:ext cx="31203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Materi Publikasi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43852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5280025" y="3051175"/>
            <a:ext cx="373062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manuskrip sesuai dengan gaya penulisan jurnal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267687" y="2651950"/>
            <a:ext cx="26238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Manuskrip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37684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79783" y="3945085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Submit/mengirim manuskrip ke jurnal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67687" y="3545783"/>
            <a:ext cx="18097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Submit Manuskrip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376295" y="3931517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614999" y="3611731"/>
            <a:ext cx="561600" cy="56263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14999" y="2715797"/>
            <a:ext cx="561600" cy="56263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14999" y="1819864"/>
            <a:ext cx="561600" cy="56263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82" grpId="0" animBg="1"/>
      <p:bldP spid="70" grpId="1"/>
      <p:bldP spid="71" grpId="1"/>
      <p:bldP spid="82" grpId="1" animBg="1"/>
      <p:bldP spid="87" grpId="0"/>
      <p:bldP spid="88" grpId="0"/>
      <p:bldP spid="23" grpId="0" animBg="1"/>
      <p:bldP spid="87" grpId="1"/>
      <p:bldP spid="88" grpId="1"/>
      <p:bldP spid="23" grpId="1" animBg="1"/>
      <p:bldP spid="92" grpId="0"/>
      <p:bldP spid="93" grpId="0"/>
      <p:bldP spid="22" grpId="0" animBg="1"/>
      <p:bldP spid="92" grpId="1"/>
      <p:bldP spid="93" grpId="1"/>
      <p:bldP spid="22" grpId="1" animBg="1"/>
      <p:bldP spid="97" grpId="0"/>
      <p:bldP spid="98" grpId="0"/>
      <p:bldP spid="21" grpId="0" animBg="1"/>
      <p:bldP spid="97" grpId="1"/>
      <p:bldP spid="98" grpId="1"/>
      <p:bldP spid="2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1797050" y="374979"/>
            <a:ext cx="5549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Pengisian Data dan Unggah File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" y="1075055"/>
            <a:ext cx="5483860" cy="3427730"/>
          </a:xfrm>
          <a:prstGeom prst="rect">
            <a:avLst/>
          </a:prstGeom>
        </p:spPr>
      </p:pic>
      <p:pic>
        <p:nvPicPr>
          <p:cNvPr id="4" name="Picture Placeholder 3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3828415" y="1781175"/>
            <a:ext cx="5135245" cy="32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604135" y="374979"/>
            <a:ext cx="39357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Konfirmasi dan Submit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515110" y="1170305"/>
            <a:ext cx="6114415" cy="38214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36315" y="3329305"/>
            <a:ext cx="2319655" cy="791681"/>
          </a:xfrm>
          <a:prstGeom prst="wedgeRoundRectCallout">
            <a:avLst>
              <a:gd name="adj1" fmla="val -98403"/>
              <a:gd name="adj2" fmla="val 44408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setelah semua data lengkap terisi, klik finish submission untuk konfirmasi.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37935" y="3739515"/>
            <a:ext cx="2319655" cy="1337944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en-US"/>
              <a:t>Akhirnya, cek email dan anda akan menerima email konfirmasi bahwa artikel anda telah diterima oleh editor untuk desk evaluasi dan peer-review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104"/>
          <p:cNvGrpSpPr>
            <a:grpSpLocks noChangeAspect="1"/>
          </p:cNvGrpSpPr>
          <p:nvPr/>
        </p:nvGrpSpPr>
        <p:grpSpPr>
          <a:xfrm>
            <a:off x="574477" y="1093378"/>
            <a:ext cx="2404130" cy="3562907"/>
            <a:chOff x="0" y="0"/>
            <a:chExt cx="6591305" cy="9765731"/>
          </a:xfrm>
        </p:grpSpPr>
        <p:grpSp>
          <p:nvGrpSpPr>
            <p:cNvPr id="22" name="Group 1102"/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24" name="Mini-iPad-B&amp;W-Mockup.png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" name="Shape 1101"/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9075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solidFill>
                    <a:schemeClr val="bg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sym typeface="Calibri" panose="020F0502020204030204" pitchFamily="34" charset="0"/>
                </a:endParaRPr>
              </a:p>
            </p:txBody>
          </p:sp>
        </p:grpSp>
        <p:pic>
          <p:nvPicPr>
            <p:cNvPr id="23" name="placeholder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39" name="Oval 38"/>
          <p:cNvSpPr/>
          <p:nvPr/>
        </p:nvSpPr>
        <p:spPr>
          <a:xfrm>
            <a:off x="5601844" y="1823363"/>
            <a:ext cx="543362" cy="543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7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1</a:t>
            </a:r>
            <a:endParaRPr lang="en-US" sz="247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54001" y="1823363"/>
            <a:ext cx="543362" cy="54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7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2</a:t>
            </a:r>
            <a:endParaRPr lang="en-US" sz="247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8017" y="1118299"/>
            <a:ext cx="5283293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Agar sukses dalam mempublikasikan hasil karya penelitian di jurnal terakreditasi, maka Anda harus mengikuti 4 langkah berikut: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006" y="2378393"/>
            <a:ext cx="2867047" cy="215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grpSp>
        <p:nvGrpSpPr>
          <p:cNvPr id="27" name="Group 1104"/>
          <p:cNvGrpSpPr>
            <a:grpSpLocks noChangeAspect="1"/>
          </p:cNvGrpSpPr>
          <p:nvPr/>
        </p:nvGrpSpPr>
        <p:grpSpPr>
          <a:xfrm rot="5400000">
            <a:off x="1969389" y="1672765"/>
            <a:ext cx="2404130" cy="3562907"/>
            <a:chOff x="0" y="0"/>
            <a:chExt cx="6591305" cy="9765731"/>
          </a:xfrm>
        </p:grpSpPr>
        <p:grpSp>
          <p:nvGrpSpPr>
            <p:cNvPr id="28" name="Group 1102"/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34" name="Mini-iPad-B&amp;W-Mockup.png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5" name="Shape 1101"/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9075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solidFill>
                    <a:schemeClr val="bg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sym typeface="Calibri" panose="020F0502020204030204" pitchFamily="34" charset="0"/>
                </a:endParaRPr>
              </a:p>
            </p:txBody>
          </p:sp>
        </p:grpSp>
        <p:pic>
          <p:nvPicPr>
            <p:cNvPr id="29" name="placeholder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8" name="图片占位符 7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012690" y="2280285"/>
            <a:ext cx="1687195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Siapkan materi publikasi yang layak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53910" y="2318385"/>
            <a:ext cx="1751965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Baca author guideline dengan seksama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/>
          <p:cNvSpPr txBox="1"/>
          <p:nvPr/>
        </p:nvSpPr>
        <p:spPr>
          <a:xfrm>
            <a:off x="3531871" y="374979"/>
            <a:ext cx="20802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Kesimpulan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99304" y="3245763"/>
            <a:ext cx="543362" cy="543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85800">
              <a:defRPr/>
            </a:pPr>
            <a:r>
              <a:rPr lang="en-US" sz="247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3</a:t>
            </a:r>
            <a:endParaRPr lang="en-US" sz="247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51461" y="3245763"/>
            <a:ext cx="543362" cy="54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85800">
              <a:defRPr/>
            </a:pPr>
            <a:r>
              <a:rPr lang="en-US" sz="247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4</a:t>
            </a:r>
            <a:endParaRPr lang="en-US" sz="247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矩形 3"/>
          <p:cNvSpPr/>
          <p:nvPr/>
        </p:nvSpPr>
        <p:spPr>
          <a:xfrm>
            <a:off x="5010150" y="3702685"/>
            <a:ext cx="1687195" cy="11245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Tulis artikel di template sesuai dengan author guideline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7151370" y="3740785"/>
            <a:ext cx="1751965" cy="11245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Submit artikel anda dengan cara yang sudah ditetapkan jurnal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39" grpId="0" animBg="1"/>
      <p:bldP spid="4" grpId="0"/>
      <p:bldP spid="39" grpId="1" animBg="1"/>
      <p:bldP spid="4" grpId="1"/>
      <p:bldP spid="41" grpId="0" animBg="1"/>
      <p:bldP spid="31" grpId="0"/>
      <p:bldP spid="41" grpId="1" animBg="1"/>
      <p:bldP spid="31" grpId="1"/>
      <p:bldP spid="9" grpId="0" animBg="1"/>
      <p:bldP spid="11" grpId="0"/>
      <p:bldP spid="9" grpId="1" animBg="1"/>
      <p:bldP spid="11" grpId="1"/>
      <p:bldP spid="10" grpId="0" animBg="1"/>
      <p:bldP spid="12" grpId="0"/>
      <p:bldP spid="10" grpId="1" animBg="1"/>
      <p:bldP spid="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8341" y="2117974"/>
            <a:ext cx="267398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TERIMA KASIH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490" y="3250565"/>
            <a:ext cx="3828415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ct val="80000"/>
              </a:lnSpc>
              <a:defRPr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 descr="logoUnmu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295910"/>
            <a:ext cx="985520" cy="97345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1501775"/>
            <a:ext cx="325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Bagian ini menjelaskan tentang jurnal ilmiah, jurnal ilmiah terakreditasi, dan cara mencari jurnal terakreditasi.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2820035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Jurnal Terakreditasi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3905" y="1269365"/>
            <a:ext cx="6585585" cy="1457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8325" y="2728595"/>
            <a:ext cx="6583045" cy="1457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88845" y="1305560"/>
            <a:ext cx="6276340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40000"/>
              </a:lnSpc>
              <a:defRPr/>
            </a:pPr>
            <a:r>
              <a:rPr lang="en-US" altLang="zh-CN" sz="18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Jurnal Ilmiah</a:t>
            </a:r>
            <a:r>
              <a: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Tulisan khusus yang memuat artikel bidang ilmu/kajian tertentu, ditulis oleh orang yang mendalaminya, ditelaah oleh sejawat yang ahli di bidang tersebut, dan diterbitkan oleh institusi/penerbit yang kredibel dan berdedikasi. 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550" y="2804160"/>
            <a:ext cx="628459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ct val="140000"/>
              </a:lnSpc>
              <a:defRPr/>
            </a:pPr>
            <a:r>
              <a:rPr lang="en-US" sz="18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Jurnal Terakreditasi</a:t>
            </a:r>
            <a:endParaRPr lang="en-US" sz="1800" b="1" u="sng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r" defTabSz="685800">
              <a:lnSpc>
                <a:spcPct val="140000"/>
              </a:lnSpc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Jurnal ilmiah nasional yang diakreditasi oleh Kementrian. Jurnal nasional terindeks SINTA (Sinta 1 s.d. Sinta 6) diakui dan disetarakan dengan jurnal terkareditasi.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/>
          <a:stretch>
            <a:fillRect/>
          </a:stretch>
        </p:blipFill>
        <p:spPr>
          <a:xfrm>
            <a:off x="7152000" y="2725962"/>
            <a:ext cx="1461134" cy="1460754"/>
          </a:xfrm>
        </p:spPr>
      </p:pic>
      <p:cxnSp>
        <p:nvCxnSpPr>
          <p:cNvPr id="25" name="直接连接符 24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/>
          <p:cNvSpPr txBox="1"/>
          <p:nvPr/>
        </p:nvSpPr>
        <p:spPr>
          <a:xfrm>
            <a:off x="1296670" y="374979"/>
            <a:ext cx="65506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Jurnal Ilmiah dan Jurnal Terakreditasi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TextBox 14"/>
          <p:cNvSpPr txBox="1"/>
          <p:nvPr/>
        </p:nvSpPr>
        <p:spPr>
          <a:xfrm>
            <a:off x="4999711" y="477703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/>
      <p:bldP spid="2" grpId="1" animBg="1"/>
      <p:bldP spid="38" grpId="1"/>
      <p:bldP spid="34" grpId="0" bldLvl="0" animBg="1"/>
      <p:bldP spid="40" grpId="0"/>
      <p:bldP spid="34" grpId="1" animBg="1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/>
          <p:cNvSpPr txBox="1"/>
          <p:nvPr/>
        </p:nvSpPr>
        <p:spPr>
          <a:xfrm>
            <a:off x="1919923" y="374979"/>
            <a:ext cx="53041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Pencarian Jurnal Terakreditasi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445895" y="1063625"/>
            <a:ext cx="6471920" cy="4044950"/>
          </a:xfrm>
          <a:prstGeom prst="rect">
            <a:avLst/>
          </a:prstGeom>
        </p:spPr>
      </p:pic>
      <p:sp>
        <p:nvSpPr>
          <p:cNvPr id="28" name="TextBox 14"/>
          <p:cNvSpPr txBox="1"/>
          <p:nvPr/>
        </p:nvSpPr>
        <p:spPr>
          <a:xfrm>
            <a:off x="4034155" y="1109345"/>
            <a:ext cx="2451100" cy="262889"/>
          </a:xfrm>
          <a:prstGeom prst="wedgeRectCallout">
            <a:avLst>
              <a:gd name="adj1" fmla="val -69868"/>
              <a:gd name="adj2" fmla="val 390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sinta.ristekbrin.go.id/journals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4282440" y="1630680"/>
            <a:ext cx="2632710" cy="264604"/>
          </a:xfrm>
          <a:prstGeom prst="wedgeRoundRectCallout">
            <a:avLst>
              <a:gd name="adj1" fmla="val -9533"/>
              <a:gd name="adj2" fmla="val 8242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 defTabSz="685800">
              <a:lnSpc>
                <a:spcPct val="80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pencarian melalui peringkat Sinta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1831340" y="3091815"/>
            <a:ext cx="2632710" cy="264590"/>
          </a:xfrm>
          <a:prstGeom prst="wedgeRoundRectCallout">
            <a:avLst>
              <a:gd name="adj1" fmla="val -27399"/>
              <a:gd name="adj2" fmla="val -13183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 defTabSz="685800">
              <a:lnSpc>
                <a:spcPct val="80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pencarian melalui identitas jurnal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2"/>
            </p:custDataLst>
          </p:nvPr>
        </p:nvSpPr>
        <p:spPr>
          <a:xfrm>
            <a:off x="3792855" y="4601210"/>
            <a:ext cx="3956050" cy="299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Tutorial di youtube: https://youtu.be/oEBE5wMNUw0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0" dur="1000" fill="hold"/>
                                              <p:tgtEl>
                                                <p:spTgt spid="9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72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Bagian ini menjelaskan tentang cara memilih materi/bahan penelitian/kajian dan bagaimana mempersiapkan materi tersebut agar layak untuk dipubilkasikan.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1942" y="1869260"/>
            <a:ext cx="458851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Materi Publikasi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010" y="1037590"/>
            <a:ext cx="8663940" cy="374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8485" y="1305560"/>
            <a:ext cx="7886700" cy="35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40000"/>
              </a:lnSpc>
              <a:defRPr/>
            </a:pP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Materi kajian yang akan dipublikasikan harus: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Orisinil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: karya sendiri dan bukan hasil plagiasi ide/karya orang lain,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mempunyai nilai kebaruan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: kebaruan dalam karya ilmiah, bisa benar-benar baru atau melakukan modifikasi dari sudah ada,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bermanfaat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bagi pengembangan iptek-sosbud,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spesifik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pada permasalahan tertentu,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menggunakan metode yang benar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, dapat dipertanggungjawabkan secara ilmiah, dan dapat diulang kembali,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menghasilkan pengetahuan yang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mudah dipahami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dan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diaplikasikan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menginspirasi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penelitian lanjutan di masa mendatang.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/>
          <p:cNvSpPr txBox="1"/>
          <p:nvPr/>
        </p:nvSpPr>
        <p:spPr>
          <a:xfrm>
            <a:off x="2667635" y="374979"/>
            <a:ext cx="3808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Memilih Materi Kajian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TextBox 14"/>
          <p:cNvSpPr txBox="1"/>
          <p:nvPr/>
        </p:nvSpPr>
        <p:spPr>
          <a:xfrm>
            <a:off x="4999711" y="477703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8" grpId="0"/>
      <p:bldP spid="2" grpId="1" animBg="1"/>
      <p:bldP spid="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34917" y="1178350"/>
            <a:ext cx="2477422" cy="24780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>
              <a:defRPr/>
            </a:pPr>
            <a:endParaRPr lang="en-US" sz="240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32707" y="1178350"/>
            <a:ext cx="2477422" cy="247806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>
              <a:defRPr/>
            </a:pPr>
            <a:endParaRPr lang="en-US" sz="240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50168" y="1178350"/>
            <a:ext cx="2477422" cy="2478066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>
              <a:defRPr/>
            </a:pPr>
            <a:endParaRPr lang="en-US" sz="240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8500" y="2088859"/>
            <a:ext cx="1699027" cy="1117600"/>
          </a:xfrm>
          <a:prstGeom prst="rect">
            <a:avLst/>
          </a:prstGeom>
          <a:ln>
            <a:noFill/>
          </a:ln>
        </p:spPr>
        <p:txBody>
          <a:bodyPr wrap="square" lIns="68567" tIns="34283" rIns="68567" bIns="34283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Ekstrak data-data penting dengan menggunakan statistik yang sesuai, contoh: rata-rata dan standard deviasi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26739" y="2088859"/>
            <a:ext cx="1699027" cy="942340"/>
          </a:xfrm>
          <a:prstGeom prst="rect">
            <a:avLst/>
          </a:prstGeom>
          <a:ln>
            <a:noFill/>
          </a:ln>
        </p:spPr>
        <p:txBody>
          <a:bodyPr wrap="square" lIns="68567" tIns="34283" rIns="68567" bIns="34283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Siapkan data yang telah diolah dalam bentuk grafik atau tabel, boleh juga menggunakan gambar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40064" y="2096479"/>
            <a:ext cx="1699027" cy="1467485"/>
          </a:xfrm>
          <a:prstGeom prst="rect">
            <a:avLst/>
          </a:prstGeom>
          <a:ln>
            <a:noFill/>
          </a:ln>
        </p:spPr>
        <p:txBody>
          <a:bodyPr wrap="square" lIns="68567" tIns="34283" rIns="68567" bIns="34283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Siapkan penjelasan dari pertanyaan 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1. apa yang ditunjukkan oleh data anda?'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2. mengapa data anda menunjukkan hasil tersebut?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Freeform 161"/>
          <p:cNvSpPr>
            <a:spLocks noChangeArrowheads="1"/>
          </p:cNvSpPr>
          <p:nvPr/>
        </p:nvSpPr>
        <p:spPr bwMode="auto">
          <a:xfrm>
            <a:off x="2309586" y="1315953"/>
            <a:ext cx="318751" cy="415224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75" dirty="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Freeform 158"/>
          <p:cNvSpPr>
            <a:spLocks noChangeAspect="1" noChangeArrowheads="1"/>
          </p:cNvSpPr>
          <p:nvPr/>
        </p:nvSpPr>
        <p:spPr bwMode="auto">
          <a:xfrm>
            <a:off x="4351285" y="1308648"/>
            <a:ext cx="453447" cy="414909"/>
          </a:xfrm>
          <a:custGeom>
            <a:avLst/>
            <a:gdLst>
              <a:gd name="T0" fmla="*/ 515 w 649"/>
              <a:gd name="T1" fmla="*/ 74 h 590"/>
              <a:gd name="T2" fmla="*/ 515 w 649"/>
              <a:gd name="T3" fmla="*/ 74 h 590"/>
              <a:gd name="T4" fmla="*/ 442 w 649"/>
              <a:gd name="T5" fmla="*/ 0 h 590"/>
              <a:gd name="T6" fmla="*/ 206 w 649"/>
              <a:gd name="T7" fmla="*/ 0 h 590"/>
              <a:gd name="T8" fmla="*/ 133 w 649"/>
              <a:gd name="T9" fmla="*/ 74 h 590"/>
              <a:gd name="T10" fmla="*/ 15 w 649"/>
              <a:gd name="T11" fmla="*/ 162 h 590"/>
              <a:gd name="T12" fmla="*/ 133 w 649"/>
              <a:gd name="T13" fmla="*/ 280 h 590"/>
              <a:gd name="T14" fmla="*/ 147 w 649"/>
              <a:gd name="T15" fmla="*/ 280 h 590"/>
              <a:gd name="T16" fmla="*/ 309 w 649"/>
              <a:gd name="T17" fmla="*/ 427 h 590"/>
              <a:gd name="T18" fmla="*/ 309 w 649"/>
              <a:gd name="T19" fmla="*/ 545 h 590"/>
              <a:gd name="T20" fmla="*/ 250 w 649"/>
              <a:gd name="T21" fmla="*/ 545 h 590"/>
              <a:gd name="T22" fmla="*/ 221 w 649"/>
              <a:gd name="T23" fmla="*/ 574 h 590"/>
              <a:gd name="T24" fmla="*/ 250 w 649"/>
              <a:gd name="T25" fmla="*/ 589 h 590"/>
              <a:gd name="T26" fmla="*/ 397 w 649"/>
              <a:gd name="T27" fmla="*/ 589 h 590"/>
              <a:gd name="T28" fmla="*/ 427 w 649"/>
              <a:gd name="T29" fmla="*/ 574 h 590"/>
              <a:gd name="T30" fmla="*/ 397 w 649"/>
              <a:gd name="T31" fmla="*/ 545 h 590"/>
              <a:gd name="T32" fmla="*/ 339 w 649"/>
              <a:gd name="T33" fmla="*/ 545 h 590"/>
              <a:gd name="T34" fmla="*/ 339 w 649"/>
              <a:gd name="T35" fmla="*/ 427 h 590"/>
              <a:gd name="T36" fmla="*/ 501 w 649"/>
              <a:gd name="T37" fmla="*/ 280 h 590"/>
              <a:gd name="T38" fmla="*/ 515 w 649"/>
              <a:gd name="T39" fmla="*/ 280 h 590"/>
              <a:gd name="T40" fmla="*/ 633 w 649"/>
              <a:gd name="T41" fmla="*/ 162 h 590"/>
              <a:gd name="T42" fmla="*/ 515 w 649"/>
              <a:gd name="T43" fmla="*/ 74 h 590"/>
              <a:gd name="T44" fmla="*/ 133 w 649"/>
              <a:gd name="T45" fmla="*/ 236 h 590"/>
              <a:gd name="T46" fmla="*/ 133 w 649"/>
              <a:gd name="T47" fmla="*/ 236 h 590"/>
              <a:gd name="T48" fmla="*/ 44 w 649"/>
              <a:gd name="T49" fmla="*/ 162 h 590"/>
              <a:gd name="T50" fmla="*/ 133 w 649"/>
              <a:gd name="T51" fmla="*/ 118 h 590"/>
              <a:gd name="T52" fmla="*/ 133 w 649"/>
              <a:gd name="T53" fmla="*/ 236 h 590"/>
              <a:gd name="T54" fmla="*/ 486 w 649"/>
              <a:gd name="T55" fmla="*/ 191 h 590"/>
              <a:gd name="T56" fmla="*/ 486 w 649"/>
              <a:gd name="T57" fmla="*/ 191 h 590"/>
              <a:gd name="T58" fmla="*/ 324 w 649"/>
              <a:gd name="T59" fmla="*/ 398 h 590"/>
              <a:gd name="T60" fmla="*/ 162 w 649"/>
              <a:gd name="T61" fmla="*/ 191 h 590"/>
              <a:gd name="T62" fmla="*/ 162 w 649"/>
              <a:gd name="T63" fmla="*/ 74 h 590"/>
              <a:gd name="T64" fmla="*/ 206 w 649"/>
              <a:gd name="T65" fmla="*/ 44 h 590"/>
              <a:gd name="T66" fmla="*/ 442 w 649"/>
              <a:gd name="T67" fmla="*/ 44 h 590"/>
              <a:gd name="T68" fmla="*/ 486 w 649"/>
              <a:gd name="T69" fmla="*/ 74 h 590"/>
              <a:gd name="T70" fmla="*/ 486 w 649"/>
              <a:gd name="T71" fmla="*/ 191 h 590"/>
              <a:gd name="T72" fmla="*/ 515 w 649"/>
              <a:gd name="T73" fmla="*/ 236 h 590"/>
              <a:gd name="T74" fmla="*/ 515 w 649"/>
              <a:gd name="T75" fmla="*/ 236 h 590"/>
              <a:gd name="T76" fmla="*/ 515 w 649"/>
              <a:gd name="T77" fmla="*/ 118 h 590"/>
              <a:gd name="T78" fmla="*/ 604 w 649"/>
              <a:gd name="T79" fmla="*/ 162 h 590"/>
              <a:gd name="T80" fmla="*/ 515 w 649"/>
              <a:gd name="T81" fmla="*/ 23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75" dirty="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Freeform 155"/>
          <p:cNvSpPr>
            <a:spLocks noChangeAspect="1" noChangeArrowheads="1"/>
          </p:cNvSpPr>
          <p:nvPr/>
        </p:nvSpPr>
        <p:spPr bwMode="auto">
          <a:xfrm>
            <a:off x="6536469" y="1316268"/>
            <a:ext cx="338261" cy="414909"/>
          </a:xfrm>
          <a:custGeom>
            <a:avLst/>
            <a:gdLst>
              <a:gd name="T0" fmla="*/ 441 w 501"/>
              <a:gd name="T1" fmla="*/ 132 h 619"/>
              <a:gd name="T2" fmla="*/ 441 w 501"/>
              <a:gd name="T3" fmla="*/ 132 h 619"/>
              <a:gd name="T4" fmla="*/ 353 w 501"/>
              <a:gd name="T5" fmla="*/ 264 h 619"/>
              <a:gd name="T6" fmla="*/ 294 w 501"/>
              <a:gd name="T7" fmla="*/ 0 h 619"/>
              <a:gd name="T8" fmla="*/ 132 w 501"/>
              <a:gd name="T9" fmla="*/ 353 h 619"/>
              <a:gd name="T10" fmla="*/ 73 w 501"/>
              <a:gd name="T11" fmla="*/ 205 h 619"/>
              <a:gd name="T12" fmla="*/ 0 w 501"/>
              <a:gd name="T13" fmla="*/ 367 h 619"/>
              <a:gd name="T14" fmla="*/ 250 w 501"/>
              <a:gd name="T15" fmla="*/ 618 h 619"/>
              <a:gd name="T16" fmla="*/ 500 w 501"/>
              <a:gd name="T17" fmla="*/ 367 h 619"/>
              <a:gd name="T18" fmla="*/ 441 w 501"/>
              <a:gd name="T19" fmla="*/ 132 h 619"/>
              <a:gd name="T20" fmla="*/ 265 w 501"/>
              <a:gd name="T21" fmla="*/ 588 h 619"/>
              <a:gd name="T22" fmla="*/ 265 w 501"/>
              <a:gd name="T23" fmla="*/ 588 h 619"/>
              <a:gd name="T24" fmla="*/ 29 w 501"/>
              <a:gd name="T25" fmla="*/ 353 h 619"/>
              <a:gd name="T26" fmla="*/ 59 w 501"/>
              <a:gd name="T27" fmla="*/ 294 h 619"/>
              <a:gd name="T28" fmla="*/ 177 w 501"/>
              <a:gd name="T29" fmla="*/ 397 h 619"/>
              <a:gd name="T30" fmla="*/ 250 w 501"/>
              <a:gd name="T31" fmla="*/ 58 h 619"/>
              <a:gd name="T32" fmla="*/ 382 w 501"/>
              <a:gd name="T33" fmla="*/ 323 h 619"/>
              <a:gd name="T34" fmla="*/ 412 w 501"/>
              <a:gd name="T35" fmla="*/ 205 h 619"/>
              <a:gd name="T36" fmla="*/ 471 w 501"/>
              <a:gd name="T37" fmla="*/ 367 h 619"/>
              <a:gd name="T38" fmla="*/ 265 w 501"/>
              <a:gd name="T39" fmla="*/ 58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75" dirty="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7463" y="1735660"/>
            <a:ext cx="14890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Penyajian Hasil</a:t>
            </a:r>
            <a:endParaRPr lang="en-US" altLang="zh-CN" sz="1400" b="1" u="sng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8704" y="1728040"/>
            <a:ext cx="12611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Ekstrak Data</a:t>
            </a:r>
            <a:endParaRPr lang="zh-CN" altLang="en-US" sz="1400" b="1" u="sng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8822" y="1758520"/>
            <a:ext cx="12807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Pembahasan</a:t>
            </a:r>
            <a:endParaRPr lang="en-US" altLang="zh-CN" sz="1400" b="1" u="sng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/>
          <p:cNvSpPr txBox="1"/>
          <p:nvPr/>
        </p:nvSpPr>
        <p:spPr>
          <a:xfrm>
            <a:off x="1811020" y="374979"/>
            <a:ext cx="55219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Mempersiapkan Hasil Penelitian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1" name="Picture Placeholder 10">
            <a:hlinkClick r:id="" action="ppaction://ole?verb="/>
          </p:cNvPr>
          <p:cNvGraphicFramePr>
            <a:graphicFrameLocks noChangeAspect="1"/>
          </p:cNvGraphicFramePr>
          <p:nvPr>
            <p:ph type="pic" sz="quarter" idx="19"/>
          </p:nvPr>
        </p:nvGraphicFramePr>
        <p:xfrm>
          <a:off x="2969538" y="4092990"/>
          <a:ext cx="183515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79500" imgH="495300" progId="Equation.KSEE3">
                  <p:embed/>
                </p:oleObj>
              </mc:Choice>
              <mc:Fallback>
                <p:oleObj name="" r:id="rId2" imgW="1079500" imgH="4953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9538" y="4092990"/>
                        <a:ext cx="1835150" cy="84201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Picture Placeholder 11">
            <a:hlinkClick r:id="" action="ppaction://ole?verb="/>
          </p:cNvPr>
          <p:cNvGraphicFramePr>
            <a:graphicFrameLocks noChangeAspect="1"/>
          </p:cNvGraphicFramePr>
          <p:nvPr>
            <p:ph type="pic" sz="quarter" idx="20"/>
          </p:nvPr>
        </p:nvGraphicFramePr>
        <p:xfrm>
          <a:off x="1858957" y="3488089"/>
          <a:ext cx="1209040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711200" imgH="431800" progId="Equation.KSEE3">
                  <p:embed/>
                </p:oleObj>
              </mc:Choice>
              <mc:Fallback>
                <p:oleObj name="" r:id="rId4" imgW="711200" imgH="4318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8957" y="3488089"/>
                        <a:ext cx="1209040" cy="7340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 animBg="1"/>
      <p:bldP spid="13" grpId="0"/>
      <p:bldP spid="5" grpId="1" animBg="1"/>
      <p:bldP spid="9" grpId="1"/>
      <p:bldP spid="20" grpId="1" animBg="1"/>
      <p:bldP spid="13" grpId="1"/>
      <p:bldP spid="6" grpId="0" animBg="1"/>
      <p:bldP spid="18" grpId="0"/>
      <p:bldP spid="21" grpId="0" animBg="1"/>
      <p:bldP spid="2" grpId="0"/>
      <p:bldP spid="6" grpId="1" animBg="1"/>
      <p:bldP spid="18" grpId="1"/>
      <p:bldP spid="21" grpId="1" animBg="1"/>
      <p:bldP spid="2" grpId="1"/>
      <p:bldP spid="7" grpId="0" animBg="1"/>
      <p:bldP spid="19" grpId="0"/>
      <p:bldP spid="22" grpId="0" animBg="1"/>
      <p:bldP spid="14" grpId="0"/>
      <p:bldP spid="7" grpId="1" animBg="1"/>
      <p:bldP spid="19" grpId="1"/>
      <p:bldP spid="22" grpId="1" animBg="1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接连接符 81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2"/>
          <p:cNvSpPr txBox="1"/>
          <p:nvPr/>
        </p:nvSpPr>
        <p:spPr>
          <a:xfrm>
            <a:off x="3177223" y="374979"/>
            <a:ext cx="2789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Penyajian Hasil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20"/>
          </p:nvPr>
        </p:nvPicPr>
        <p:blipFill>
          <a:blip r:embed="rId1"/>
          <a:stretch>
            <a:fillRect/>
          </a:stretch>
        </p:blipFill>
        <p:spPr>
          <a:xfrm>
            <a:off x="5967095" y="1072515"/>
            <a:ext cx="2625725" cy="3867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663825"/>
            <a:ext cx="2459355" cy="2396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" y="1072515"/>
            <a:ext cx="4886325" cy="150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3_Office 主题​​">
  <a:themeElements>
    <a:clrScheme name="自定义 65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AC092"/>
      </a:accent1>
      <a:accent2>
        <a:srgbClr val="1F906D"/>
      </a:accent2>
      <a:accent3>
        <a:srgbClr val="2AC092"/>
      </a:accent3>
      <a:accent4>
        <a:srgbClr val="1F906D"/>
      </a:accent4>
      <a:accent5>
        <a:srgbClr val="2AC092"/>
      </a:accent5>
      <a:accent6>
        <a:srgbClr val="1F906D"/>
      </a:accent6>
      <a:hlink>
        <a:srgbClr val="5B9BD5"/>
      </a:hlink>
      <a:folHlink>
        <a:srgbClr val="70AD4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5855</Words>
  <Application>WPS Presentation</Application>
  <PresentationFormat>全屏显示(16:9)</PresentationFormat>
  <Paragraphs>230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 Light</vt:lpstr>
      <vt:lpstr>方正宋刻本秀楷简体</vt:lpstr>
      <vt:lpstr>Calibri</vt:lpstr>
      <vt:lpstr>Microsoft YaHei</vt:lpstr>
      <vt:lpstr>Arial Unicode MS</vt:lpstr>
      <vt:lpstr>Wingdings</vt:lpstr>
      <vt:lpstr>3_Office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rizal.arifin</cp:lastModifiedBy>
  <cp:revision>133</cp:revision>
  <dcterms:created xsi:type="dcterms:W3CDTF">2017-05-02T06:39:00Z</dcterms:created>
  <dcterms:modified xsi:type="dcterms:W3CDTF">2020-06-07T05:05:19Z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