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2" r:id="rId1"/>
  </p:sldMasterIdLst>
  <p:sldIdLst>
    <p:sldId id="256" r:id="rId2"/>
    <p:sldId id="269" r:id="rId3"/>
    <p:sldId id="274" r:id="rId4"/>
    <p:sldId id="257" r:id="rId5"/>
    <p:sldId id="275" r:id="rId6"/>
    <p:sldId id="258" r:id="rId7"/>
    <p:sldId id="259" r:id="rId8"/>
    <p:sldId id="277" r:id="rId9"/>
    <p:sldId id="278" r:id="rId10"/>
    <p:sldId id="271" r:id="rId11"/>
    <p:sldId id="272" r:id="rId12"/>
    <p:sldId id="260" r:id="rId13"/>
    <p:sldId id="261" r:id="rId14"/>
    <p:sldId id="276" r:id="rId15"/>
    <p:sldId id="287" r:id="rId16"/>
    <p:sldId id="289" r:id="rId17"/>
    <p:sldId id="290" r:id="rId18"/>
    <p:sldId id="285" r:id="rId19"/>
    <p:sldId id="291" r:id="rId20"/>
    <p:sldId id="284" r:id="rId21"/>
    <p:sldId id="279" r:id="rId22"/>
    <p:sldId id="281" r:id="rId23"/>
    <p:sldId id="283" r:id="rId24"/>
    <p:sldId id="282" r:id="rId25"/>
    <p:sldId id="262" r:id="rId26"/>
    <p:sldId id="263" r:id="rId27"/>
    <p:sldId id="264" r:id="rId28"/>
    <p:sldId id="265" r:id="rId29"/>
    <p:sldId id="266" r:id="rId30"/>
    <p:sldId id="292" r:id="rId31"/>
    <p:sldId id="267" r:id="rId32"/>
    <p:sldId id="273"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4660"/>
  </p:normalViewPr>
  <p:slideViewPr>
    <p:cSldViewPr snapToGrid="0">
      <p:cViewPr>
        <p:scale>
          <a:sx n="75" d="100"/>
          <a:sy n="75" d="100"/>
        </p:scale>
        <p:origin x="195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8A12236-41B1-4EE8-97B5-11F529BC93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64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889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22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22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1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9FC8A-8330-4677-8091-BBE0DA8BDE6C}"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25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9FC8A-8330-4677-8091-BBE0DA8BDE6C}"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12236-41B1-4EE8-97B5-11F529BC93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770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9FC8A-8330-4677-8091-BBE0DA8BDE6C}"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12236-41B1-4EE8-97B5-11F529BC93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08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9FC8A-8330-4677-8091-BBE0DA8BDE6C}"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389839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9FC8A-8330-4677-8091-BBE0DA8BDE6C}"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25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B9FC8A-8330-4677-8091-BBE0DA8BDE6C}" type="datetimeFigureOut">
              <a:rPr lang="en-US" smtClean="0"/>
              <a:t>4/28/2024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57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B9FC8A-8330-4677-8091-BBE0DA8BDE6C}" type="datetimeFigureOut">
              <a:rPr lang="en-US" smtClean="0"/>
              <a:t>4/28/2024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A12236-41B1-4EE8-97B5-11F529BC93E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997864"/>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svgsilh.com/image/24844.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relegend.gamepedia.com/Pickax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3" Type="http://schemas.openxmlformats.org/officeDocument/2006/relationships/hyperlink" Target="https://www.basketball-reference.com/leagues/NBA_stats_per_game.html" TargetMode="External"/><Relationship Id="rId2" Type="http://schemas.openxmlformats.org/officeDocument/2006/relationships/hyperlink" Target="https://en.wikipedia.org/wiki/Basketball_posit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55081-DC34-88E0-3D74-1B6E0A950439}"/>
              </a:ext>
            </a:extLst>
          </p:cNvPr>
          <p:cNvSpPr>
            <a:spLocks noGrp="1"/>
          </p:cNvSpPr>
          <p:nvPr>
            <p:ph type="ctrTitle"/>
          </p:nvPr>
        </p:nvSpPr>
        <p:spPr>
          <a:xfrm>
            <a:off x="1752966" y="1276109"/>
            <a:ext cx="8686800" cy="1724085"/>
          </a:xfrm>
        </p:spPr>
        <p:txBody>
          <a:bodyPr anchor="ctr">
            <a:normAutofit/>
          </a:bodyPr>
          <a:lstStyle/>
          <a:p>
            <a:r>
              <a:rPr lang="en-US" sz="4000" dirty="0" err="1"/>
              <a:t>nba</a:t>
            </a:r>
            <a:r>
              <a:rPr lang="en-US" sz="4000" dirty="0"/>
              <a:t> all-star Predictions using data mining techniques</a:t>
            </a:r>
          </a:p>
        </p:txBody>
      </p:sp>
      <p:sp>
        <p:nvSpPr>
          <p:cNvPr id="3" name="Subtitle 2">
            <a:extLst>
              <a:ext uri="{FF2B5EF4-FFF2-40B4-BE49-F238E27FC236}">
                <a16:creationId xmlns:a16="http://schemas.microsoft.com/office/drawing/2014/main" id="{FCD5C674-B151-C5A2-7D67-3E64583673DC}"/>
              </a:ext>
            </a:extLst>
          </p:cNvPr>
          <p:cNvSpPr>
            <a:spLocks noGrp="1"/>
          </p:cNvSpPr>
          <p:nvPr>
            <p:ph type="subTitle" idx="1"/>
          </p:nvPr>
        </p:nvSpPr>
        <p:spPr>
          <a:xfrm>
            <a:off x="1752966" y="5132139"/>
            <a:ext cx="8686800" cy="631270"/>
          </a:xfrm>
        </p:spPr>
        <p:txBody>
          <a:bodyPr>
            <a:normAutofit/>
          </a:bodyPr>
          <a:lstStyle/>
          <a:p>
            <a:r>
              <a:rPr lang="en-US" sz="2200" dirty="0"/>
              <a:t>BY Michael D’Orazio</a:t>
            </a:r>
          </a:p>
        </p:txBody>
      </p:sp>
      <p:cxnSp>
        <p:nvCxnSpPr>
          <p:cNvPr id="30" name="Straight Connector 29">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A logo of a basketball player&#10;&#10;Description automatically generated">
            <a:extLst>
              <a:ext uri="{FF2B5EF4-FFF2-40B4-BE49-F238E27FC236}">
                <a16:creationId xmlns:a16="http://schemas.microsoft.com/office/drawing/2014/main" id="{EBD154BA-EE8D-5F57-068C-567215323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057" y="2872686"/>
            <a:ext cx="776832" cy="1725861"/>
          </a:xfrm>
          <a:prstGeom prst="rect">
            <a:avLst/>
          </a:prstGeom>
        </p:spPr>
      </p:pic>
      <p:pic>
        <p:nvPicPr>
          <p:cNvPr id="11" name="Picture 10" descr="A pick axe with a wooden handle&#10;&#10;Description automatically generated">
            <a:extLst>
              <a:ext uri="{FF2B5EF4-FFF2-40B4-BE49-F238E27FC236}">
                <a16:creationId xmlns:a16="http://schemas.microsoft.com/office/drawing/2014/main" id="{914D8D72-6EF6-EEC9-1F5A-A452E73A7C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61808" y="3120758"/>
            <a:ext cx="1121720" cy="1121720"/>
          </a:xfrm>
          <a:prstGeom prst="rect">
            <a:avLst/>
          </a:prstGeom>
        </p:spPr>
      </p:pic>
      <p:pic>
        <p:nvPicPr>
          <p:cNvPr id="18" name="Graphic 17">
            <a:extLst>
              <a:ext uri="{FF2B5EF4-FFF2-40B4-BE49-F238E27FC236}">
                <a16:creationId xmlns:a16="http://schemas.microsoft.com/office/drawing/2014/main" id="{0D19F460-FD84-91C3-2C36-09E0494800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flipH="1">
            <a:off x="5814358" y="3429000"/>
            <a:ext cx="562981" cy="560672"/>
          </a:xfrm>
          <a:prstGeom prst="rect">
            <a:avLst/>
          </a:prstGeom>
        </p:spPr>
      </p:pic>
    </p:spTree>
    <p:extLst>
      <p:ext uri="{BB962C8B-B14F-4D97-AF65-F5344CB8AC3E}">
        <p14:creationId xmlns:p14="http://schemas.microsoft.com/office/powerpoint/2010/main" val="139569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61F1-CD09-C856-9B74-B96E1A877ADE}"/>
              </a:ext>
            </a:extLst>
          </p:cNvPr>
          <p:cNvSpPr>
            <a:spLocks noGrp="1"/>
          </p:cNvSpPr>
          <p:nvPr>
            <p:ph type="title"/>
          </p:nvPr>
        </p:nvSpPr>
        <p:spPr/>
        <p:txBody>
          <a:bodyPr/>
          <a:lstStyle/>
          <a:p>
            <a:r>
              <a:rPr lang="en-US" dirty="0"/>
              <a:t>My approach – the data</a:t>
            </a:r>
          </a:p>
        </p:txBody>
      </p:sp>
      <p:sp>
        <p:nvSpPr>
          <p:cNvPr id="3" name="Content Placeholder 2">
            <a:extLst>
              <a:ext uri="{FF2B5EF4-FFF2-40B4-BE49-F238E27FC236}">
                <a16:creationId xmlns:a16="http://schemas.microsoft.com/office/drawing/2014/main" id="{C80700C4-E352-7C38-B370-1117FBB4CE82}"/>
              </a:ext>
            </a:extLst>
          </p:cNvPr>
          <p:cNvSpPr>
            <a:spLocks noGrp="1"/>
          </p:cNvSpPr>
          <p:nvPr>
            <p:ph idx="1"/>
          </p:nvPr>
        </p:nvSpPr>
        <p:spPr>
          <a:xfrm>
            <a:off x="1244901" y="2053832"/>
            <a:ext cx="10016629" cy="3999649"/>
          </a:xfrm>
        </p:spPr>
        <p:txBody>
          <a:bodyPr>
            <a:normAutofit fontScale="92500"/>
          </a:bodyPr>
          <a:lstStyle/>
          <a:p>
            <a:r>
              <a:rPr lang="en-US" sz="2100" dirty="0">
                <a:effectLst/>
                <a:latin typeface="+mj-lt"/>
                <a:ea typeface="Calibri" panose="020F0502020204030204" pitchFamily="34" charset="0"/>
                <a:cs typeface="Times New Roman" panose="02020603050405020304" pitchFamily="18" charset="0"/>
              </a:rPr>
              <a:t>My dataset was created through the combination of multiple datasets harvested from </a:t>
            </a:r>
            <a:r>
              <a:rPr lang="en-US" sz="2100" dirty="0" err="1">
                <a:effectLst/>
                <a:latin typeface="+mj-lt"/>
                <a:ea typeface="Calibri" panose="020F0502020204030204" pitchFamily="34" charset="0"/>
                <a:cs typeface="Times New Roman" panose="02020603050405020304" pitchFamily="18" charset="0"/>
              </a:rPr>
              <a:t>data.world</a:t>
            </a:r>
            <a:r>
              <a:rPr lang="en-US" sz="2100" dirty="0">
                <a:effectLst/>
                <a:latin typeface="+mj-lt"/>
                <a:ea typeface="Calibri" panose="020F0502020204030204" pitchFamily="34" charset="0"/>
                <a:cs typeface="Times New Roman" panose="02020603050405020304" pitchFamily="18" charset="0"/>
              </a:rPr>
              <a:t>, NBA.com, basketballreference.com, and sports-reference.com.</a:t>
            </a:r>
          </a:p>
          <a:p>
            <a:r>
              <a:rPr lang="en-US" sz="2100" dirty="0">
                <a:effectLst/>
                <a:latin typeface="+mj-lt"/>
                <a:ea typeface="Calibri" panose="020F0502020204030204" pitchFamily="34" charset="0"/>
                <a:cs typeface="Times New Roman" panose="02020603050405020304" pitchFamily="18" charset="0"/>
              </a:rPr>
              <a:t>It is a balanced dataset that consists of 604 players, with a ratio of 302 All-Stars to 302 Non-All stars in equivalent proportions for every position.</a:t>
            </a:r>
          </a:p>
          <a:p>
            <a:r>
              <a:rPr lang="en-US" sz="2100" dirty="0">
                <a:effectLst/>
                <a:latin typeface="+mj-lt"/>
                <a:ea typeface="Calibri" panose="020F0502020204030204" pitchFamily="34" charset="0"/>
                <a:cs typeface="Times New Roman" panose="02020603050405020304" pitchFamily="18" charset="0"/>
              </a:rPr>
              <a:t>In its original form, it consists of columns representing a player’s name, their All-Star classification, their position, distinction between whether or not they are a Backcourt player or Frontcourt player, height without shoes, height with shoes, wingspan, standing reach, max vertical, max vertical reach, no step vertical, no step vertical reach, weight, reach-to-height ratio, wingspan-to-height ratio, BMI, pre-draft points per game, pre-draft rebounds per game, pre-draft assists per game, and pre-draft </a:t>
            </a:r>
            <a:r>
              <a:rPr lang="en-US" sz="2100" b="1" dirty="0">
                <a:effectLst/>
                <a:latin typeface="+mj-lt"/>
                <a:ea typeface="Calibri" panose="020F0502020204030204" pitchFamily="34" charset="0"/>
                <a:cs typeface="Times New Roman" panose="02020603050405020304" pitchFamily="18" charset="0"/>
              </a:rPr>
              <a:t>total point value </a:t>
            </a:r>
            <a:r>
              <a:rPr lang="en-US" sz="2100" dirty="0">
                <a:effectLst/>
                <a:latin typeface="+mj-lt"/>
                <a:ea typeface="Calibri" panose="020F0502020204030204" pitchFamily="34" charset="0"/>
                <a:cs typeface="Times New Roman" panose="02020603050405020304" pitchFamily="18" charset="0"/>
              </a:rPr>
              <a:t>to quantify their impact on the game.</a:t>
            </a:r>
          </a:p>
          <a:p>
            <a:endParaRPr lang="en-US" dirty="0"/>
          </a:p>
        </p:txBody>
      </p:sp>
    </p:spTree>
    <p:extLst>
      <p:ext uri="{BB962C8B-B14F-4D97-AF65-F5344CB8AC3E}">
        <p14:creationId xmlns:p14="http://schemas.microsoft.com/office/powerpoint/2010/main" val="164294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6FAB-22F9-FC44-256E-DD1DDB315030}"/>
              </a:ext>
            </a:extLst>
          </p:cNvPr>
          <p:cNvSpPr>
            <a:spLocks noGrp="1"/>
          </p:cNvSpPr>
          <p:nvPr>
            <p:ph type="title"/>
          </p:nvPr>
        </p:nvSpPr>
        <p:spPr>
          <a:xfrm>
            <a:off x="1451579" y="804519"/>
            <a:ext cx="9603275" cy="1049235"/>
          </a:xfrm>
        </p:spPr>
        <p:txBody>
          <a:bodyPr>
            <a:normAutofit/>
          </a:bodyPr>
          <a:lstStyle/>
          <a:p>
            <a:r>
              <a:rPr lang="en-US" dirty="0"/>
              <a:t>My approach - total point value (</a:t>
            </a:r>
            <a:r>
              <a:rPr lang="en-US" dirty="0" err="1"/>
              <a:t>tpv</a:t>
            </a:r>
            <a:r>
              <a:rPr lang="en-US" dirty="0"/>
              <a:t>)</a:t>
            </a:r>
          </a:p>
        </p:txBody>
      </p:sp>
      <p:pic>
        <p:nvPicPr>
          <p:cNvPr id="7" name="Picture 6">
            <a:extLst>
              <a:ext uri="{FF2B5EF4-FFF2-40B4-BE49-F238E27FC236}">
                <a16:creationId xmlns:a16="http://schemas.microsoft.com/office/drawing/2014/main" id="{F3AEDEEC-3967-2385-2549-3EDB3EF7CEC9}"/>
              </a:ext>
            </a:extLst>
          </p:cNvPr>
          <p:cNvPicPr>
            <a:picLocks noChangeAspect="1"/>
          </p:cNvPicPr>
          <p:nvPr/>
        </p:nvPicPr>
        <p:blipFill rotWithShape="1">
          <a:blip r:embed="rId2"/>
          <a:srcRect l="540" t="1021" r="1" b="-1"/>
          <a:stretch/>
        </p:blipFill>
        <p:spPr>
          <a:xfrm>
            <a:off x="665712" y="2294171"/>
            <a:ext cx="6534356" cy="2893736"/>
          </a:xfrm>
          <a:prstGeom prst="rect">
            <a:avLst/>
          </a:prstGeom>
          <a:ln w="12700">
            <a:solidFill>
              <a:schemeClr val="tx1"/>
            </a:solidFill>
          </a:ln>
        </p:spPr>
      </p:pic>
      <p:sp>
        <p:nvSpPr>
          <p:cNvPr id="3" name="Content Placeholder 2">
            <a:extLst>
              <a:ext uri="{FF2B5EF4-FFF2-40B4-BE49-F238E27FC236}">
                <a16:creationId xmlns:a16="http://schemas.microsoft.com/office/drawing/2014/main" id="{3DCCCEE7-2F91-A0BC-6CA0-77B388D81302}"/>
              </a:ext>
            </a:extLst>
          </p:cNvPr>
          <p:cNvSpPr>
            <a:spLocks noGrp="1"/>
          </p:cNvSpPr>
          <p:nvPr>
            <p:ph idx="1"/>
          </p:nvPr>
        </p:nvSpPr>
        <p:spPr>
          <a:xfrm>
            <a:off x="7301874" y="2015733"/>
            <a:ext cx="4638666" cy="3897387"/>
          </a:xfrm>
        </p:spPr>
        <p:txBody>
          <a:bodyPr>
            <a:normAutofit/>
          </a:bodyPr>
          <a:lstStyle/>
          <a:p>
            <a:pPr>
              <a:lnSpc>
                <a:spcPct val="100000"/>
              </a:lnSpc>
            </a:pPr>
            <a:r>
              <a:rPr lang="en-US" sz="1400" dirty="0"/>
              <a:t>Avg. FG% = 0.459</a:t>
            </a:r>
          </a:p>
          <a:p>
            <a:pPr>
              <a:lnSpc>
                <a:spcPct val="100000"/>
              </a:lnSpc>
            </a:pPr>
            <a:r>
              <a:rPr lang="en-US" sz="1400" dirty="0"/>
              <a:t>Avg. 3P% = 0.358</a:t>
            </a:r>
          </a:p>
          <a:p>
            <a:pPr>
              <a:lnSpc>
                <a:spcPct val="100000"/>
              </a:lnSpc>
            </a:pPr>
            <a:r>
              <a:rPr lang="en-US" sz="1400" dirty="0"/>
              <a:t>Avg. FGA = 85.4</a:t>
            </a:r>
          </a:p>
          <a:p>
            <a:pPr>
              <a:lnSpc>
                <a:spcPct val="100000"/>
              </a:lnSpc>
            </a:pPr>
            <a:r>
              <a:rPr lang="en-US" sz="1400" dirty="0"/>
              <a:t>Avg. 3PA = 26.9</a:t>
            </a:r>
          </a:p>
          <a:p>
            <a:pPr>
              <a:lnSpc>
                <a:spcPct val="100000"/>
              </a:lnSpc>
            </a:pPr>
            <a:r>
              <a:rPr lang="en-US" sz="1400" dirty="0"/>
              <a:t>Avg. 2PA = 85.4 – 26.9 = 58.5</a:t>
            </a:r>
          </a:p>
          <a:p>
            <a:pPr>
              <a:lnSpc>
                <a:spcPct val="100000"/>
              </a:lnSpc>
            </a:pPr>
            <a:r>
              <a:rPr lang="en-US" sz="1400" dirty="0"/>
              <a:t>3PA% = 26.9 / 85.4 = 0.315</a:t>
            </a:r>
          </a:p>
          <a:p>
            <a:pPr>
              <a:lnSpc>
                <a:spcPct val="100000"/>
              </a:lnSpc>
            </a:pPr>
            <a:r>
              <a:rPr lang="en-US" sz="1400" dirty="0"/>
              <a:t>2PA% = 58.5 / 85.4 = 0.685</a:t>
            </a:r>
          </a:p>
          <a:p>
            <a:pPr>
              <a:lnSpc>
                <a:spcPct val="100000"/>
              </a:lnSpc>
            </a:pPr>
            <a:r>
              <a:rPr lang="en-US" sz="1400" dirty="0" err="1"/>
              <a:t>REB_Value</a:t>
            </a:r>
            <a:r>
              <a:rPr lang="en-US" sz="1400" dirty="0"/>
              <a:t> = 2(0.459 x 0.685) + 3(0.358 x 0.315) = 0.967</a:t>
            </a:r>
          </a:p>
          <a:p>
            <a:pPr>
              <a:lnSpc>
                <a:spcPct val="100000"/>
              </a:lnSpc>
            </a:pPr>
            <a:r>
              <a:rPr lang="en-US" sz="1400" dirty="0" err="1"/>
              <a:t>AST_Value</a:t>
            </a:r>
            <a:r>
              <a:rPr lang="en-US" sz="1400" dirty="0"/>
              <a:t> = 2(0.685) + 3(0.315) = 2.32</a:t>
            </a:r>
          </a:p>
          <a:p>
            <a:pPr>
              <a:lnSpc>
                <a:spcPct val="100000"/>
              </a:lnSpc>
            </a:pPr>
            <a:r>
              <a:rPr lang="en-US" sz="1400" dirty="0"/>
              <a:t>TPV = PTS + (</a:t>
            </a:r>
            <a:r>
              <a:rPr lang="en-US" sz="1400" dirty="0" err="1"/>
              <a:t>REB_Value</a:t>
            </a:r>
            <a:r>
              <a:rPr lang="en-US" sz="1400" dirty="0"/>
              <a:t> x REB) + (</a:t>
            </a:r>
            <a:r>
              <a:rPr lang="en-US" sz="1400" dirty="0" err="1"/>
              <a:t>AST_Value</a:t>
            </a:r>
            <a:r>
              <a:rPr lang="en-US" sz="1400" dirty="0"/>
              <a:t>  x AST)</a:t>
            </a:r>
          </a:p>
          <a:p>
            <a:pPr>
              <a:lnSpc>
                <a:spcPct val="100000"/>
              </a:lnSpc>
            </a:pPr>
            <a:r>
              <a:rPr lang="en-US" sz="1800" dirty="0">
                <a:highlight>
                  <a:srgbClr val="FFFF00"/>
                </a:highlight>
              </a:rPr>
              <a:t>TPV = PTS + 0.967REB + 2.32AST</a:t>
            </a:r>
          </a:p>
        </p:txBody>
      </p:sp>
      <p:sp>
        <p:nvSpPr>
          <p:cNvPr id="8" name="TextBox 7">
            <a:extLst>
              <a:ext uri="{FF2B5EF4-FFF2-40B4-BE49-F238E27FC236}">
                <a16:creationId xmlns:a16="http://schemas.microsoft.com/office/drawing/2014/main" id="{45E9DAB2-69EA-40F1-D40E-9978CAD2A170}"/>
              </a:ext>
            </a:extLst>
          </p:cNvPr>
          <p:cNvSpPr txBox="1"/>
          <p:nvPr/>
        </p:nvSpPr>
        <p:spPr>
          <a:xfrm>
            <a:off x="1121264" y="5241118"/>
            <a:ext cx="5623252" cy="369332"/>
          </a:xfrm>
          <a:prstGeom prst="rect">
            <a:avLst/>
          </a:prstGeom>
          <a:noFill/>
        </p:spPr>
        <p:txBody>
          <a:bodyPr wrap="square" rtlCol="0">
            <a:spAutoFit/>
          </a:bodyPr>
          <a:lstStyle/>
          <a:p>
            <a:r>
              <a:rPr lang="en-US" dirty="0"/>
              <a:t>Average NBA Stats Per Game for the Past 15 Seasons [2]</a:t>
            </a:r>
          </a:p>
        </p:txBody>
      </p:sp>
    </p:spTree>
    <p:extLst>
      <p:ext uri="{BB962C8B-B14F-4D97-AF65-F5344CB8AC3E}">
        <p14:creationId xmlns:p14="http://schemas.microsoft.com/office/powerpoint/2010/main" val="241948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2FE0-48F6-BD56-72C5-3748FBD12414}"/>
              </a:ext>
            </a:extLst>
          </p:cNvPr>
          <p:cNvSpPr>
            <a:spLocks noGrp="1"/>
          </p:cNvSpPr>
          <p:nvPr>
            <p:ph type="title"/>
          </p:nvPr>
        </p:nvSpPr>
        <p:spPr/>
        <p:txBody>
          <a:bodyPr/>
          <a:lstStyle/>
          <a:p>
            <a:r>
              <a:rPr lang="en-US" dirty="0"/>
              <a:t>Why I Chose my Design</a:t>
            </a:r>
          </a:p>
        </p:txBody>
      </p:sp>
      <p:sp>
        <p:nvSpPr>
          <p:cNvPr id="3" name="Content Placeholder 2">
            <a:extLst>
              <a:ext uri="{FF2B5EF4-FFF2-40B4-BE49-F238E27FC236}">
                <a16:creationId xmlns:a16="http://schemas.microsoft.com/office/drawing/2014/main" id="{91C95DCA-E2DB-DCE5-21B0-96A8798B5ABB}"/>
              </a:ext>
            </a:extLst>
          </p:cNvPr>
          <p:cNvSpPr>
            <a:spLocks noGrp="1"/>
          </p:cNvSpPr>
          <p:nvPr>
            <p:ph idx="1"/>
          </p:nvPr>
        </p:nvSpPr>
        <p:spPr>
          <a:xfrm>
            <a:off x="1451579" y="2015732"/>
            <a:ext cx="9603275" cy="3804043"/>
          </a:xfrm>
        </p:spPr>
        <p:txBody>
          <a:bodyPr>
            <a:normAutofit lnSpcReduction="10000"/>
          </a:bodyPr>
          <a:lstStyle/>
          <a:p>
            <a:r>
              <a:rPr lang="en-US" dirty="0"/>
              <a:t>I chose Logistic Regression, SVM, Random Forest, and </a:t>
            </a:r>
            <a:r>
              <a:rPr lang="en-US" dirty="0" err="1"/>
              <a:t>XGBoost</a:t>
            </a:r>
            <a:r>
              <a:rPr lang="en-US" dirty="0"/>
              <a:t> for two main reasons.</a:t>
            </a:r>
          </a:p>
          <a:p>
            <a:pPr marL="0" indent="0">
              <a:buNone/>
            </a:pPr>
            <a:r>
              <a:rPr lang="en-US" dirty="0"/>
              <a:t>1)   These four models are well-known for predictive purposes.</a:t>
            </a:r>
          </a:p>
          <a:p>
            <a:pPr marL="0" indent="0">
              <a:buNone/>
            </a:pPr>
            <a:r>
              <a:rPr lang="en-US" dirty="0"/>
              <a:t>2)   I wanted to use an even split of models that considered a limited number of features(Logistic Regression and SVM) and a larger number of features (Random Forest and </a:t>
            </a:r>
            <a:r>
              <a:rPr lang="en-US" dirty="0" err="1"/>
              <a:t>XGBoost</a:t>
            </a:r>
            <a:r>
              <a:rPr lang="en-US" dirty="0"/>
              <a:t>).</a:t>
            </a:r>
          </a:p>
          <a:p>
            <a:r>
              <a:rPr lang="en-US" dirty="0"/>
              <a:t>Given these details, I figured that trying a variety of models with differing levels of inputs could help broaden my analysis.</a:t>
            </a:r>
          </a:p>
          <a:p>
            <a:r>
              <a:rPr lang="en-US" dirty="0"/>
              <a:t>I also realized that since I had to essentially run the models twice (once each for Backcourt and Frontcourt players), the results would be even more insightful.</a:t>
            </a:r>
          </a:p>
        </p:txBody>
      </p:sp>
    </p:spTree>
    <p:extLst>
      <p:ext uri="{BB962C8B-B14F-4D97-AF65-F5344CB8AC3E}">
        <p14:creationId xmlns:p14="http://schemas.microsoft.com/office/powerpoint/2010/main" val="263437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056C-0751-F1EB-DE80-82B293762C51}"/>
              </a:ext>
            </a:extLst>
          </p:cNvPr>
          <p:cNvSpPr>
            <a:spLocks noGrp="1"/>
          </p:cNvSpPr>
          <p:nvPr>
            <p:ph type="title"/>
          </p:nvPr>
        </p:nvSpPr>
        <p:spPr/>
        <p:txBody>
          <a:bodyPr/>
          <a:lstStyle/>
          <a:p>
            <a:r>
              <a:rPr lang="en-US" dirty="0"/>
              <a:t>Details of the Process</a:t>
            </a:r>
          </a:p>
        </p:txBody>
      </p:sp>
      <p:sp>
        <p:nvSpPr>
          <p:cNvPr id="3" name="Content Placeholder 2">
            <a:extLst>
              <a:ext uri="{FF2B5EF4-FFF2-40B4-BE49-F238E27FC236}">
                <a16:creationId xmlns:a16="http://schemas.microsoft.com/office/drawing/2014/main" id="{973F3AC2-725C-4A0D-B1C3-0A96D48F9C4D}"/>
              </a:ext>
            </a:extLst>
          </p:cNvPr>
          <p:cNvSpPr>
            <a:spLocks noGrp="1"/>
          </p:cNvSpPr>
          <p:nvPr>
            <p:ph idx="1"/>
          </p:nvPr>
        </p:nvSpPr>
        <p:spPr>
          <a:xfrm>
            <a:off x="1451579" y="2015733"/>
            <a:ext cx="9603275" cy="3908818"/>
          </a:xfrm>
        </p:spPr>
        <p:txBody>
          <a:bodyPr>
            <a:normAutofit lnSpcReduction="10000"/>
          </a:bodyPr>
          <a:lstStyle/>
          <a:p>
            <a:pPr marL="0" indent="0">
              <a:buNone/>
            </a:pPr>
            <a:r>
              <a:rPr lang="en-US" dirty="0"/>
              <a:t>1)   To train the Linear Regression, SVM, Random Forest, and </a:t>
            </a:r>
            <a:r>
              <a:rPr lang="en-US" dirty="0" err="1"/>
              <a:t>XGBoost</a:t>
            </a:r>
            <a:r>
              <a:rPr lang="en-US" dirty="0"/>
              <a:t> models, separate </a:t>
            </a:r>
            <a:r>
              <a:rPr lang="en-US" dirty="0" err="1"/>
              <a:t>dataframes</a:t>
            </a:r>
            <a:r>
              <a:rPr lang="en-US" dirty="0"/>
              <a:t> representing Backcourt and Frontcourt players were created.</a:t>
            </a:r>
          </a:p>
          <a:p>
            <a:pPr marL="0" indent="0">
              <a:buNone/>
            </a:pPr>
            <a:r>
              <a:rPr lang="en-US" dirty="0"/>
              <a:t>2)   For Linear Regression and SVM where a limited number of features were required, a </a:t>
            </a:r>
            <a:r>
              <a:rPr lang="en-US" dirty="0" err="1"/>
              <a:t>pairplot</a:t>
            </a:r>
            <a:r>
              <a:rPr lang="en-US" dirty="0"/>
              <a:t> was made in Python to determine what the most separable features were to use for these models. </a:t>
            </a:r>
          </a:p>
          <a:p>
            <a:pPr marL="0" indent="0">
              <a:buNone/>
            </a:pPr>
            <a:r>
              <a:rPr lang="en-US" dirty="0"/>
              <a:t>3)   For Random Forest and </a:t>
            </a:r>
            <a:r>
              <a:rPr lang="en-US" dirty="0" err="1"/>
              <a:t>XGBoost</a:t>
            </a:r>
            <a:r>
              <a:rPr lang="en-US" dirty="0"/>
              <a:t>, however, all features were used.</a:t>
            </a:r>
          </a:p>
          <a:p>
            <a:pPr marL="0" indent="0">
              <a:buNone/>
            </a:pPr>
            <a:r>
              <a:rPr lang="en-US" dirty="0"/>
              <a:t>4)   A small dataset of four prospective players was generated to use for predictions.</a:t>
            </a:r>
          </a:p>
          <a:p>
            <a:pPr marL="0" indent="0">
              <a:buNone/>
            </a:pPr>
            <a:r>
              <a:rPr lang="en-US" dirty="0"/>
              <a:t>5)   Accuracy, Precision, Recall, and F1 Scores were obtained for each model.</a:t>
            </a:r>
          </a:p>
          <a:p>
            <a:pPr marL="0" indent="0">
              <a:buNone/>
            </a:pPr>
            <a:r>
              <a:rPr lang="en-US" dirty="0"/>
              <a:t>6)   Afterwards, the player data was used, and predictions were assessed.</a:t>
            </a:r>
          </a:p>
        </p:txBody>
      </p:sp>
    </p:spTree>
    <p:extLst>
      <p:ext uri="{BB962C8B-B14F-4D97-AF65-F5344CB8AC3E}">
        <p14:creationId xmlns:p14="http://schemas.microsoft.com/office/powerpoint/2010/main" val="207305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a:xfrm>
            <a:off x="1451579" y="804519"/>
            <a:ext cx="9603275" cy="1049235"/>
          </a:xfrm>
        </p:spPr>
        <p:txBody>
          <a:bodyPr>
            <a:normAutofit/>
          </a:bodyPr>
          <a:lstStyle/>
          <a:p>
            <a:r>
              <a:rPr lang="en-US" dirty="0"/>
              <a:t>DETAILS – LR &amp; SVM Scatterplots (BC) </a:t>
            </a:r>
          </a:p>
        </p:txBody>
      </p:sp>
      <p:sp>
        <p:nvSpPr>
          <p:cNvPr id="3" name="Content Placeholder 2">
            <a:extLst>
              <a:ext uri="{FF2B5EF4-FFF2-40B4-BE49-F238E27FC236}">
                <a16:creationId xmlns:a16="http://schemas.microsoft.com/office/drawing/2014/main" id="{BB129513-F98D-34C0-670C-54FC11D19D97}"/>
              </a:ext>
            </a:extLst>
          </p:cNvPr>
          <p:cNvSpPr>
            <a:spLocks noGrp="1"/>
          </p:cNvSpPr>
          <p:nvPr>
            <p:ph idx="1"/>
          </p:nvPr>
        </p:nvSpPr>
        <p:spPr>
          <a:xfrm>
            <a:off x="1451579" y="2015734"/>
            <a:ext cx="4162555" cy="3450613"/>
          </a:xfrm>
        </p:spPr>
        <p:txBody>
          <a:bodyPr>
            <a:normAutofit fontScale="92500" lnSpcReduction="20000"/>
          </a:bodyPr>
          <a:lstStyle/>
          <a:p>
            <a:r>
              <a:rPr lang="en-US" sz="1800" b="1" dirty="0">
                <a:effectLst/>
                <a:latin typeface="+mj-lt"/>
                <a:ea typeface="Calibri" panose="020F0502020204030204" pitchFamily="34" charset="0"/>
                <a:cs typeface="Times New Roman" panose="02020603050405020304" pitchFamily="18" charset="0"/>
              </a:rPr>
              <a:t>Fig. 1</a:t>
            </a:r>
            <a:r>
              <a:rPr lang="en-US" sz="1800" dirty="0">
                <a:effectLst/>
                <a:latin typeface="+mj-lt"/>
                <a:ea typeface="Calibri" panose="020F0502020204030204" pitchFamily="34" charset="0"/>
                <a:cs typeface="Times New Roman" panose="02020603050405020304" pitchFamily="18" charset="0"/>
              </a:rPr>
              <a:t> displays a scatterplot of All-Star and Non-All-Star Backcourt players by PTS and </a:t>
            </a:r>
            <a:r>
              <a:rPr lang="en-US" sz="1800" dirty="0" err="1">
                <a:effectLst/>
                <a:latin typeface="+mj-lt"/>
                <a:ea typeface="Calibri" panose="020F0502020204030204" pitchFamily="34" charset="0"/>
                <a:cs typeface="Times New Roman" panose="02020603050405020304" pitchFamily="18" charset="0"/>
              </a:rPr>
              <a:t>Vertical_Max_Reach</a:t>
            </a:r>
            <a:r>
              <a:rPr lang="en-US" sz="1800" dirty="0">
                <a:effectLst/>
                <a:latin typeface="+mj-lt"/>
                <a:ea typeface="Calibri" panose="020F0502020204030204" pitchFamily="34" charset="0"/>
                <a:cs typeface="Times New Roman" panose="02020603050405020304" pitchFamily="18" charset="0"/>
              </a:rPr>
              <a:t>.</a:t>
            </a:r>
          </a:p>
          <a:p>
            <a:r>
              <a:rPr lang="en-US" sz="1800" dirty="0">
                <a:latin typeface="+mj-lt"/>
                <a:ea typeface="Calibri" panose="020F0502020204030204" pitchFamily="34" charset="0"/>
                <a:cs typeface="Times New Roman" panose="02020603050405020304" pitchFamily="18" charset="0"/>
              </a:rPr>
              <a:t>It was obtained from the aforementioned </a:t>
            </a:r>
            <a:r>
              <a:rPr lang="en-US" sz="1800" dirty="0" err="1">
                <a:latin typeface="+mj-lt"/>
                <a:ea typeface="Calibri" panose="020F0502020204030204" pitchFamily="34" charset="0"/>
                <a:cs typeface="Times New Roman" panose="02020603050405020304" pitchFamily="18" charset="0"/>
              </a:rPr>
              <a:t>pairplot</a:t>
            </a:r>
            <a:r>
              <a:rPr lang="en-US" sz="1800" dirty="0">
                <a:latin typeface="+mj-lt"/>
                <a:ea typeface="Calibri" panose="020F0502020204030204" pitchFamily="34" charset="0"/>
                <a:cs typeface="Times New Roman" panose="02020603050405020304" pitchFamily="18" charset="0"/>
              </a:rPr>
              <a:t> due to </a:t>
            </a:r>
            <a:r>
              <a:rPr lang="en-US" sz="1800" dirty="0">
                <a:effectLst/>
                <a:latin typeface="+mj-lt"/>
                <a:ea typeface="Calibri" panose="020F0502020204030204" pitchFamily="34" charset="0"/>
                <a:cs typeface="Times New Roman" panose="02020603050405020304" pitchFamily="18" charset="0"/>
              </a:rPr>
              <a:t>PTS and </a:t>
            </a:r>
            <a:r>
              <a:rPr lang="en-US" sz="1800" dirty="0" err="1">
                <a:effectLst/>
                <a:latin typeface="+mj-lt"/>
                <a:ea typeface="Calibri" panose="020F0502020204030204" pitchFamily="34" charset="0"/>
                <a:cs typeface="Times New Roman" panose="02020603050405020304" pitchFamily="18" charset="0"/>
              </a:rPr>
              <a:t>Vertical_Max_Reach</a:t>
            </a:r>
            <a:r>
              <a:rPr lang="en-US" sz="1800" dirty="0">
                <a:effectLst/>
                <a:latin typeface="+mj-lt"/>
                <a:ea typeface="Calibri" panose="020F0502020204030204" pitchFamily="34" charset="0"/>
                <a:cs typeface="Times New Roman" panose="02020603050405020304" pitchFamily="18" charset="0"/>
              </a:rPr>
              <a:t> being the two variables that made the class data the most separable.</a:t>
            </a:r>
          </a:p>
          <a:p>
            <a:r>
              <a:rPr lang="en-US" sz="1800" dirty="0">
                <a:latin typeface="+mj-lt"/>
                <a:cs typeface="Times New Roman" panose="02020603050405020304" pitchFamily="18" charset="0"/>
              </a:rPr>
              <a:t>It also yielded the highest accuracy for Logistic Regression &amp; SVM models out of all feature pairs, but more on that later.</a:t>
            </a:r>
            <a:endParaRPr lang="en-US" dirty="0"/>
          </a:p>
        </p:txBody>
      </p:sp>
      <p:pic>
        <p:nvPicPr>
          <p:cNvPr id="4" name="Picture 3" descr="A diagram of red and green dots&#10;&#10;Description automatically generated">
            <a:extLst>
              <a:ext uri="{FF2B5EF4-FFF2-40B4-BE49-F238E27FC236}">
                <a16:creationId xmlns:a16="http://schemas.microsoft.com/office/drawing/2014/main" id="{411512D7-5FFD-6D00-7E30-91212C994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97000" y="2015734"/>
            <a:ext cx="4555265" cy="3450613"/>
          </a:xfrm>
          <a:prstGeom prst="rect">
            <a:avLst/>
          </a:prstGeom>
          <a:noFill/>
          <a:ln w="12700">
            <a:solidFill>
              <a:schemeClr val="tx1"/>
            </a:solidFill>
          </a:ln>
        </p:spPr>
      </p:pic>
      <p:sp>
        <p:nvSpPr>
          <p:cNvPr id="5" name="TextBox 4">
            <a:extLst>
              <a:ext uri="{FF2B5EF4-FFF2-40B4-BE49-F238E27FC236}">
                <a16:creationId xmlns:a16="http://schemas.microsoft.com/office/drawing/2014/main" id="{25734322-17EF-5161-0980-82E6E4D43F8C}"/>
              </a:ext>
            </a:extLst>
          </p:cNvPr>
          <p:cNvSpPr txBox="1"/>
          <p:nvPr/>
        </p:nvSpPr>
        <p:spPr>
          <a:xfrm>
            <a:off x="6073562" y="5110557"/>
            <a:ext cx="5002139"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1:</a:t>
            </a:r>
            <a:r>
              <a:rPr lang="en-US" sz="1200" dirty="0">
                <a:effectLst/>
                <a:latin typeface="+mj-lt"/>
                <a:ea typeface="Calibri" panose="020F0502020204030204" pitchFamily="34" charset="0"/>
                <a:cs typeface="Times New Roman" panose="02020603050405020304" pitchFamily="18" charset="0"/>
              </a:rPr>
              <a:t> Scatterplot of Backcourt Players by PTS &amp; </a:t>
            </a:r>
            <a:r>
              <a:rPr lang="en-US" sz="1200" dirty="0" err="1">
                <a:effectLst/>
                <a:latin typeface="+mj-lt"/>
                <a:ea typeface="Calibri" panose="020F0502020204030204" pitchFamily="34" charset="0"/>
                <a:cs typeface="Times New Roman" panose="02020603050405020304" pitchFamily="18" charset="0"/>
              </a:rPr>
              <a:t>Vertical_Max_Reach</a:t>
            </a:r>
            <a:endParaRPr lang="en-US" sz="12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811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a:t>DETAILS – LR &amp; SVM Decision boundaries (BC)</a:t>
            </a:r>
            <a:endParaRPr lang="en-US" dirty="0"/>
          </a:p>
        </p:txBody>
      </p:sp>
      <p:pic>
        <p:nvPicPr>
          <p:cNvPr id="4" name="Picture 3">
            <a:extLst>
              <a:ext uri="{FF2B5EF4-FFF2-40B4-BE49-F238E27FC236}">
                <a16:creationId xmlns:a16="http://schemas.microsoft.com/office/drawing/2014/main" id="{347F059F-C1C5-5775-003C-8F39E6A437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96463"/>
            <a:ext cx="4449476" cy="3501811"/>
          </a:xfrm>
          <a:prstGeom prst="rect">
            <a:avLst/>
          </a:prstGeom>
          <a:noFill/>
          <a:ln w="12700">
            <a:solidFill>
              <a:schemeClr val="tx1"/>
            </a:solidFill>
          </a:ln>
        </p:spPr>
      </p:pic>
      <p:pic>
        <p:nvPicPr>
          <p:cNvPr id="5" name="Picture 4" descr="A diagram of a decision boundary&#10;&#10;Description automatically generated with medium confidence">
            <a:extLst>
              <a:ext uri="{FF2B5EF4-FFF2-40B4-BE49-F238E27FC236}">
                <a16:creationId xmlns:a16="http://schemas.microsoft.com/office/drawing/2014/main" id="{76211E91-0202-D62B-95F9-CE11A3382E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5378" y="1996463"/>
            <a:ext cx="4449476" cy="3528761"/>
          </a:xfrm>
          <a:prstGeom prst="rect">
            <a:avLst/>
          </a:prstGeom>
          <a:noFill/>
          <a:ln w="12700">
            <a:solidFill>
              <a:schemeClr val="tx1"/>
            </a:solidFill>
          </a:ln>
        </p:spPr>
      </p:pic>
      <p:sp>
        <p:nvSpPr>
          <p:cNvPr id="6" name="TextBox 5">
            <a:extLst>
              <a:ext uri="{FF2B5EF4-FFF2-40B4-BE49-F238E27FC236}">
                <a16:creationId xmlns:a16="http://schemas.microsoft.com/office/drawing/2014/main" id="{07488222-9DF0-D777-2F37-5CB634E94483}"/>
              </a:ext>
            </a:extLst>
          </p:cNvPr>
          <p:cNvSpPr txBox="1"/>
          <p:nvPr/>
        </p:nvSpPr>
        <p:spPr>
          <a:xfrm>
            <a:off x="1859634" y="5186757"/>
            <a:ext cx="3633366"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2:</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Logistic Regression (BC)</a:t>
            </a:r>
            <a:endParaRPr lang="en-US" sz="1200" dirty="0">
              <a:latin typeface="+mj-lt"/>
            </a:endParaRPr>
          </a:p>
        </p:txBody>
      </p:sp>
      <p:sp>
        <p:nvSpPr>
          <p:cNvPr id="7" name="TextBox 6">
            <a:extLst>
              <a:ext uri="{FF2B5EF4-FFF2-40B4-BE49-F238E27FC236}">
                <a16:creationId xmlns:a16="http://schemas.microsoft.com/office/drawing/2014/main" id="{C53F719C-0F75-6E24-254A-2EA9F6AB758C}"/>
              </a:ext>
            </a:extLst>
          </p:cNvPr>
          <p:cNvSpPr txBox="1"/>
          <p:nvPr/>
        </p:nvSpPr>
        <p:spPr>
          <a:xfrm>
            <a:off x="7324534" y="5186757"/>
            <a:ext cx="2859501"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3:</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SVM (BC)</a:t>
            </a:r>
            <a:endParaRPr lang="en-US" sz="1200" dirty="0">
              <a:latin typeface="+mj-lt"/>
            </a:endParaRPr>
          </a:p>
          <a:p>
            <a:endParaRPr lang="en-US" dirty="0"/>
          </a:p>
        </p:txBody>
      </p:sp>
    </p:spTree>
    <p:extLst>
      <p:ext uri="{BB962C8B-B14F-4D97-AF65-F5344CB8AC3E}">
        <p14:creationId xmlns:p14="http://schemas.microsoft.com/office/powerpoint/2010/main" val="219454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a:xfrm>
            <a:off x="1451579" y="804519"/>
            <a:ext cx="9603275" cy="1049235"/>
          </a:xfrm>
        </p:spPr>
        <p:txBody>
          <a:bodyPr>
            <a:normAutofit/>
          </a:bodyPr>
          <a:lstStyle/>
          <a:p>
            <a:r>
              <a:rPr lang="en-US" dirty="0"/>
              <a:t>DETAILS – LR &amp; SVM Scatterplots (FC) </a:t>
            </a:r>
          </a:p>
        </p:txBody>
      </p:sp>
      <p:sp>
        <p:nvSpPr>
          <p:cNvPr id="3" name="Content Placeholder 2">
            <a:extLst>
              <a:ext uri="{FF2B5EF4-FFF2-40B4-BE49-F238E27FC236}">
                <a16:creationId xmlns:a16="http://schemas.microsoft.com/office/drawing/2014/main" id="{BB129513-F98D-34C0-670C-54FC11D19D97}"/>
              </a:ext>
            </a:extLst>
          </p:cNvPr>
          <p:cNvSpPr>
            <a:spLocks noGrp="1"/>
          </p:cNvSpPr>
          <p:nvPr>
            <p:ph idx="1"/>
          </p:nvPr>
        </p:nvSpPr>
        <p:spPr>
          <a:xfrm>
            <a:off x="1451579" y="2015734"/>
            <a:ext cx="4225321" cy="3918341"/>
          </a:xfrm>
        </p:spPr>
        <p:txBody>
          <a:bodyPr>
            <a:normAutofit fontScale="85000" lnSpcReduction="10000"/>
          </a:bodyPr>
          <a:lstStyle/>
          <a:p>
            <a:r>
              <a:rPr lang="en-US" sz="2000" b="1" dirty="0">
                <a:effectLst/>
                <a:latin typeface="+mj-lt"/>
                <a:ea typeface="Calibri" panose="020F0502020204030204" pitchFamily="34" charset="0"/>
                <a:cs typeface="Times New Roman" panose="02020603050405020304" pitchFamily="18" charset="0"/>
              </a:rPr>
              <a:t>Fig. 4</a:t>
            </a:r>
            <a:r>
              <a:rPr lang="en-US" sz="2000" dirty="0">
                <a:effectLst/>
                <a:latin typeface="+mj-lt"/>
                <a:ea typeface="Calibri" panose="020F0502020204030204" pitchFamily="34" charset="0"/>
                <a:cs typeface="Times New Roman" panose="02020603050405020304" pitchFamily="18" charset="0"/>
              </a:rPr>
              <a:t> displays a scatterplot of All-Star and Non-All-Star Frontcourt players by TPV and </a:t>
            </a:r>
            <a:r>
              <a:rPr lang="en-US" sz="2000" dirty="0" err="1">
                <a:effectLst/>
                <a:latin typeface="+mj-lt"/>
                <a:ea typeface="Calibri" panose="020F0502020204030204" pitchFamily="34" charset="0"/>
                <a:cs typeface="Times New Roman" panose="02020603050405020304" pitchFamily="18" charset="0"/>
              </a:rPr>
              <a:t>Vertical_Max_Reach</a:t>
            </a:r>
            <a:r>
              <a:rPr lang="en-US" sz="2000" dirty="0">
                <a:effectLst/>
                <a:latin typeface="+mj-lt"/>
                <a:ea typeface="Calibri" panose="020F0502020204030204" pitchFamily="34" charset="0"/>
                <a:cs typeface="Times New Roman" panose="02020603050405020304" pitchFamily="18" charset="0"/>
              </a:rPr>
              <a:t>.</a:t>
            </a:r>
          </a:p>
          <a:p>
            <a:r>
              <a:rPr lang="en-US" sz="2000" dirty="0">
                <a:latin typeface="+mj-lt"/>
                <a:ea typeface="Calibri" panose="020F0502020204030204" pitchFamily="34" charset="0"/>
                <a:cs typeface="Times New Roman" panose="02020603050405020304" pitchFamily="18" charset="0"/>
              </a:rPr>
              <a:t>It was also obtained from the aforementioned </a:t>
            </a:r>
            <a:r>
              <a:rPr lang="en-US" sz="2000" dirty="0" err="1">
                <a:latin typeface="+mj-lt"/>
                <a:ea typeface="Calibri" panose="020F0502020204030204" pitchFamily="34" charset="0"/>
                <a:cs typeface="Times New Roman" panose="02020603050405020304" pitchFamily="18" charset="0"/>
              </a:rPr>
              <a:t>pairplot</a:t>
            </a:r>
            <a:r>
              <a:rPr lang="en-US" sz="2000" dirty="0">
                <a:latin typeface="+mj-lt"/>
                <a:ea typeface="Calibri" panose="020F0502020204030204" pitchFamily="34" charset="0"/>
                <a:cs typeface="Times New Roman" panose="02020603050405020304" pitchFamily="18" charset="0"/>
              </a:rPr>
              <a:t> due to </a:t>
            </a:r>
            <a:r>
              <a:rPr lang="en-US" dirty="0">
                <a:latin typeface="+mj-lt"/>
                <a:ea typeface="Calibri" panose="020F0502020204030204" pitchFamily="34" charset="0"/>
                <a:cs typeface="Times New Roman" panose="02020603050405020304" pitchFamily="18" charset="0"/>
              </a:rPr>
              <a:t>TPV</a:t>
            </a:r>
            <a:r>
              <a:rPr lang="en-US" sz="2000" dirty="0">
                <a:effectLst/>
                <a:latin typeface="+mj-lt"/>
                <a:ea typeface="Calibri" panose="020F0502020204030204" pitchFamily="34" charset="0"/>
                <a:cs typeface="Times New Roman" panose="02020603050405020304" pitchFamily="18" charset="0"/>
              </a:rPr>
              <a:t> and </a:t>
            </a:r>
            <a:r>
              <a:rPr lang="en-US" sz="2000" dirty="0" err="1">
                <a:effectLst/>
                <a:latin typeface="+mj-lt"/>
                <a:ea typeface="Calibri" panose="020F0502020204030204" pitchFamily="34" charset="0"/>
                <a:cs typeface="Times New Roman" panose="02020603050405020304" pitchFamily="18" charset="0"/>
              </a:rPr>
              <a:t>Vertical_Max_Reach</a:t>
            </a:r>
            <a:r>
              <a:rPr lang="en-US" sz="2000" dirty="0">
                <a:effectLst/>
                <a:latin typeface="+mj-lt"/>
                <a:ea typeface="Calibri" panose="020F0502020204030204" pitchFamily="34" charset="0"/>
                <a:cs typeface="Times New Roman" panose="02020603050405020304" pitchFamily="18" charset="0"/>
              </a:rPr>
              <a:t> being the two variables that made the class data the most separable, similarly to </a:t>
            </a:r>
            <a:r>
              <a:rPr lang="en-US" sz="2000" b="1" dirty="0">
                <a:effectLst/>
                <a:latin typeface="+mj-lt"/>
                <a:ea typeface="Calibri" panose="020F0502020204030204" pitchFamily="34" charset="0"/>
                <a:cs typeface="Times New Roman" panose="02020603050405020304" pitchFamily="18" charset="0"/>
              </a:rPr>
              <a:t>Fig. 1</a:t>
            </a:r>
            <a:r>
              <a:rPr lang="en-US" sz="2000" dirty="0">
                <a:effectLst/>
                <a:latin typeface="+mj-lt"/>
                <a:ea typeface="Calibri" panose="020F0502020204030204" pitchFamily="34" charset="0"/>
                <a:cs typeface="Times New Roman" panose="02020603050405020304" pitchFamily="18" charset="0"/>
              </a:rPr>
              <a:t>.</a:t>
            </a:r>
          </a:p>
          <a:p>
            <a:r>
              <a:rPr lang="en-US" sz="2000" dirty="0">
                <a:latin typeface="+mj-lt"/>
                <a:cs typeface="Times New Roman" panose="02020603050405020304" pitchFamily="18" charset="0"/>
              </a:rPr>
              <a:t>This makes sense as the role of Frontcourt players is more all-around, so a combined statistic is more representative of their expected skillset.</a:t>
            </a:r>
            <a:endParaRPr lang="en-US" dirty="0"/>
          </a:p>
          <a:p>
            <a:endParaRPr lang="en-US" dirty="0"/>
          </a:p>
        </p:txBody>
      </p:sp>
      <p:pic>
        <p:nvPicPr>
          <p:cNvPr id="5" name="Picture 4" descr="A diagram of red and green dots&#10;&#10;Description automatically generated">
            <a:extLst>
              <a:ext uri="{FF2B5EF4-FFF2-40B4-BE49-F238E27FC236}">
                <a16:creationId xmlns:a16="http://schemas.microsoft.com/office/drawing/2014/main" id="{BF03BA0F-3084-D349-EF5A-4E05D5912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97000" y="2015734"/>
            <a:ext cx="4555265" cy="3450613"/>
          </a:xfrm>
          <a:prstGeom prst="rect">
            <a:avLst/>
          </a:prstGeom>
          <a:noFill/>
          <a:ln w="12700">
            <a:solidFill>
              <a:schemeClr val="tx1"/>
            </a:solidFill>
          </a:ln>
        </p:spPr>
      </p:pic>
      <p:sp>
        <p:nvSpPr>
          <p:cNvPr id="6" name="TextBox 5">
            <a:extLst>
              <a:ext uri="{FF2B5EF4-FFF2-40B4-BE49-F238E27FC236}">
                <a16:creationId xmlns:a16="http://schemas.microsoft.com/office/drawing/2014/main" id="{CB09F6F4-CD62-D2DF-09E6-9BCB6DE60EDA}"/>
              </a:ext>
            </a:extLst>
          </p:cNvPr>
          <p:cNvSpPr txBox="1"/>
          <p:nvPr/>
        </p:nvSpPr>
        <p:spPr>
          <a:xfrm>
            <a:off x="6270828" y="5110557"/>
            <a:ext cx="4607608"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4:</a:t>
            </a:r>
            <a:r>
              <a:rPr lang="en-US" sz="1200" dirty="0">
                <a:effectLst/>
                <a:latin typeface="+mj-lt"/>
                <a:ea typeface="Calibri" panose="020F0502020204030204" pitchFamily="34" charset="0"/>
                <a:cs typeface="Times New Roman" panose="02020603050405020304" pitchFamily="18" charset="0"/>
              </a:rPr>
              <a:t> Scatterplot of Frontcourt Players by TPV &amp; </a:t>
            </a:r>
            <a:r>
              <a:rPr lang="en-US" sz="1200" dirty="0" err="1">
                <a:effectLst/>
                <a:latin typeface="+mj-lt"/>
                <a:ea typeface="Calibri" panose="020F0502020204030204" pitchFamily="34" charset="0"/>
                <a:cs typeface="Times New Roman" panose="02020603050405020304" pitchFamily="18" charset="0"/>
              </a:rPr>
              <a:t>Vertical_Max_Reach</a:t>
            </a:r>
            <a:endParaRPr lang="en-US" sz="12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842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dirty="0"/>
              <a:t>DETAILS – LR &amp; SVM Decision boundaries (FC)</a:t>
            </a:r>
          </a:p>
        </p:txBody>
      </p:sp>
      <p:pic>
        <p:nvPicPr>
          <p:cNvPr id="3" name="Picture 2" descr="A diagram of a graph&#10;&#10;Description automatically generated">
            <a:extLst>
              <a:ext uri="{FF2B5EF4-FFF2-40B4-BE49-F238E27FC236}">
                <a16:creationId xmlns:a16="http://schemas.microsoft.com/office/drawing/2014/main" id="{7445DDEC-8241-86CE-02C8-B74B01C951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4650"/>
            <a:ext cx="4413829" cy="3510574"/>
          </a:xfrm>
          <a:prstGeom prst="rect">
            <a:avLst/>
          </a:prstGeom>
          <a:noFill/>
          <a:ln w="12700">
            <a:solidFill>
              <a:schemeClr val="tx1"/>
            </a:solidFill>
          </a:ln>
        </p:spPr>
      </p:pic>
      <p:pic>
        <p:nvPicPr>
          <p:cNvPr id="6" name="Picture 5" descr="A diagram of a graph&#10;&#10;Description automatically generated with medium confidence">
            <a:extLst>
              <a:ext uri="{FF2B5EF4-FFF2-40B4-BE49-F238E27FC236}">
                <a16:creationId xmlns:a16="http://schemas.microsoft.com/office/drawing/2014/main" id="{6D6E9EC2-962C-3C3D-BD6B-795B411866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1025" y="2014650"/>
            <a:ext cx="4413829" cy="3510574"/>
          </a:xfrm>
          <a:prstGeom prst="rect">
            <a:avLst/>
          </a:prstGeom>
          <a:noFill/>
          <a:ln w="12700">
            <a:solidFill>
              <a:schemeClr val="tx1"/>
            </a:solidFill>
          </a:ln>
        </p:spPr>
      </p:pic>
      <p:sp>
        <p:nvSpPr>
          <p:cNvPr id="7" name="TextBox 6">
            <a:extLst>
              <a:ext uri="{FF2B5EF4-FFF2-40B4-BE49-F238E27FC236}">
                <a16:creationId xmlns:a16="http://schemas.microsoft.com/office/drawing/2014/main" id="{4758150C-ADBF-93D0-6878-2390B6C75E0A}"/>
              </a:ext>
            </a:extLst>
          </p:cNvPr>
          <p:cNvSpPr txBox="1"/>
          <p:nvPr/>
        </p:nvSpPr>
        <p:spPr>
          <a:xfrm>
            <a:off x="1859634" y="5186757"/>
            <a:ext cx="3633366"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5:</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Logistic Regression (FC)</a:t>
            </a:r>
            <a:endParaRPr lang="en-US" sz="1200" dirty="0">
              <a:latin typeface="+mj-lt"/>
            </a:endParaRPr>
          </a:p>
        </p:txBody>
      </p:sp>
      <p:sp>
        <p:nvSpPr>
          <p:cNvPr id="8" name="TextBox 7">
            <a:extLst>
              <a:ext uri="{FF2B5EF4-FFF2-40B4-BE49-F238E27FC236}">
                <a16:creationId xmlns:a16="http://schemas.microsoft.com/office/drawing/2014/main" id="{E7BE56C5-A905-F165-5A2E-97DAB0858959}"/>
              </a:ext>
            </a:extLst>
          </p:cNvPr>
          <p:cNvSpPr txBox="1"/>
          <p:nvPr/>
        </p:nvSpPr>
        <p:spPr>
          <a:xfrm>
            <a:off x="7324534" y="5186757"/>
            <a:ext cx="2859501"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6:</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SVM (FC)</a:t>
            </a:r>
            <a:endParaRPr lang="en-US" sz="1200" dirty="0">
              <a:latin typeface="+mj-lt"/>
            </a:endParaRPr>
          </a:p>
          <a:p>
            <a:endParaRPr lang="en-US" dirty="0"/>
          </a:p>
        </p:txBody>
      </p:sp>
    </p:spTree>
    <p:extLst>
      <p:ext uri="{BB962C8B-B14F-4D97-AF65-F5344CB8AC3E}">
        <p14:creationId xmlns:p14="http://schemas.microsoft.com/office/powerpoint/2010/main" val="410943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D198-B51A-5BA8-1208-C15A29E19576}"/>
              </a:ext>
            </a:extLst>
          </p:cNvPr>
          <p:cNvSpPr>
            <a:spLocks noGrp="1"/>
          </p:cNvSpPr>
          <p:nvPr>
            <p:ph type="title"/>
          </p:nvPr>
        </p:nvSpPr>
        <p:spPr/>
        <p:txBody>
          <a:bodyPr/>
          <a:lstStyle/>
          <a:p>
            <a:r>
              <a:rPr lang="en-US" dirty="0"/>
              <a:t>Details – random forest</a:t>
            </a:r>
          </a:p>
        </p:txBody>
      </p:sp>
      <p:sp>
        <p:nvSpPr>
          <p:cNvPr id="3" name="Content Placeholder 2">
            <a:extLst>
              <a:ext uri="{FF2B5EF4-FFF2-40B4-BE49-F238E27FC236}">
                <a16:creationId xmlns:a16="http://schemas.microsoft.com/office/drawing/2014/main" id="{F316D895-17FB-5E87-9195-63E3FE6CA0B5}"/>
              </a:ext>
            </a:extLst>
          </p:cNvPr>
          <p:cNvSpPr>
            <a:spLocks noGrp="1"/>
          </p:cNvSpPr>
          <p:nvPr>
            <p:ph idx="1"/>
          </p:nvPr>
        </p:nvSpPr>
        <p:spPr/>
        <p:txBody>
          <a:bodyPr/>
          <a:lstStyle/>
          <a:p>
            <a:r>
              <a:rPr lang="en-US" sz="1800" dirty="0">
                <a:effectLst/>
                <a:latin typeface="+mj-lt"/>
                <a:ea typeface="Calibri" panose="020F0502020204030204" pitchFamily="34" charset="0"/>
              </a:rPr>
              <a:t>For full disclosure into the specifics of the Random Forest model, the details for it are shown in </a:t>
            </a:r>
            <a:r>
              <a:rPr lang="en-US" sz="1800" b="1" dirty="0">
                <a:effectLst/>
                <a:latin typeface="+mj-lt"/>
                <a:ea typeface="Calibri" panose="020F0502020204030204" pitchFamily="34" charset="0"/>
              </a:rPr>
              <a:t>Fig. 7</a:t>
            </a:r>
            <a:r>
              <a:rPr lang="en-US" sz="1800" dirty="0">
                <a:effectLst/>
                <a:latin typeface="+mj-lt"/>
                <a:ea typeface="Calibri" panose="020F0502020204030204" pitchFamily="34" charset="0"/>
              </a:rPr>
              <a:t>.</a:t>
            </a:r>
          </a:p>
          <a:p>
            <a:r>
              <a:rPr lang="en-US" sz="1800" dirty="0">
                <a:effectLst/>
                <a:latin typeface="+mj-lt"/>
                <a:ea typeface="Calibri" panose="020F0502020204030204" pitchFamily="34" charset="0"/>
              </a:rPr>
              <a:t>It possesses a max depth of 10, has 200 decision trees, and has its random state set to 42.</a:t>
            </a:r>
            <a:endParaRPr lang="en-US" dirty="0">
              <a:latin typeface="+mj-lt"/>
            </a:endParaRPr>
          </a:p>
        </p:txBody>
      </p:sp>
      <p:pic>
        <p:nvPicPr>
          <p:cNvPr id="4" name="Picture 3" descr="A close-up of a math problem&#10;&#10;Description automatically generated">
            <a:extLst>
              <a:ext uri="{FF2B5EF4-FFF2-40B4-BE49-F238E27FC236}">
                <a16:creationId xmlns:a16="http://schemas.microsoft.com/office/drawing/2014/main" id="{2F580BFD-08DD-BED3-7E65-754A2CD7C174}"/>
              </a:ext>
            </a:extLst>
          </p:cNvPr>
          <p:cNvPicPr>
            <a:picLocks noChangeAspect="1"/>
          </p:cNvPicPr>
          <p:nvPr/>
        </p:nvPicPr>
        <p:blipFill rotWithShape="1">
          <a:blip r:embed="rId2">
            <a:extLst>
              <a:ext uri="{28A0092B-C50C-407E-A947-70E740481C1C}">
                <a14:useLocalDpi xmlns:a14="http://schemas.microsoft.com/office/drawing/2010/main" val="0"/>
              </a:ext>
            </a:extLst>
          </a:blip>
          <a:srcRect l="522" t="11618" r="522" b="6102"/>
          <a:stretch/>
        </p:blipFill>
        <p:spPr bwMode="auto">
          <a:xfrm>
            <a:off x="2690812" y="4196551"/>
            <a:ext cx="6810375" cy="642149"/>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BA3BBBD-FA0F-A15C-5611-259CF88DB34C}"/>
              </a:ext>
            </a:extLst>
          </p:cNvPr>
          <p:cNvSpPr txBox="1"/>
          <p:nvPr/>
        </p:nvSpPr>
        <p:spPr>
          <a:xfrm>
            <a:off x="4491938" y="4476311"/>
            <a:ext cx="3208122"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7:</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Details for the Random Forest Classifier</a:t>
            </a:r>
            <a:endParaRPr lang="en-US" sz="1200" dirty="0">
              <a:latin typeface="+mj-lt"/>
            </a:endParaRPr>
          </a:p>
        </p:txBody>
      </p:sp>
    </p:spTree>
    <p:extLst>
      <p:ext uri="{BB962C8B-B14F-4D97-AF65-F5344CB8AC3E}">
        <p14:creationId xmlns:p14="http://schemas.microsoft.com/office/powerpoint/2010/main" val="283269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D198-B51A-5BA8-1208-C15A29E19576}"/>
              </a:ext>
            </a:extLst>
          </p:cNvPr>
          <p:cNvSpPr>
            <a:spLocks noGrp="1"/>
          </p:cNvSpPr>
          <p:nvPr>
            <p:ph type="title"/>
          </p:nvPr>
        </p:nvSpPr>
        <p:spPr/>
        <p:txBody>
          <a:bodyPr/>
          <a:lstStyle/>
          <a:p>
            <a:r>
              <a:rPr lang="en-US" dirty="0"/>
              <a:t>Details – </a:t>
            </a:r>
            <a:r>
              <a:rPr lang="en-US" dirty="0" err="1"/>
              <a:t>Xgboost</a:t>
            </a:r>
            <a:endParaRPr lang="en-US" dirty="0"/>
          </a:p>
        </p:txBody>
      </p:sp>
      <p:sp>
        <p:nvSpPr>
          <p:cNvPr id="3" name="Content Placeholder 2">
            <a:extLst>
              <a:ext uri="{FF2B5EF4-FFF2-40B4-BE49-F238E27FC236}">
                <a16:creationId xmlns:a16="http://schemas.microsoft.com/office/drawing/2014/main" id="{F316D895-17FB-5E87-9195-63E3FE6CA0B5}"/>
              </a:ext>
            </a:extLst>
          </p:cNvPr>
          <p:cNvSpPr>
            <a:spLocks noGrp="1"/>
          </p:cNvSpPr>
          <p:nvPr>
            <p:ph idx="1"/>
          </p:nvPr>
        </p:nvSpPr>
        <p:spPr/>
        <p:txBody>
          <a:bodyPr/>
          <a:lstStyle/>
          <a:p>
            <a:pPr>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Additionally, for full disclosure into the specifics of the </a:t>
            </a:r>
            <a:r>
              <a:rPr lang="en-US" sz="1800" dirty="0" err="1">
                <a:effectLst/>
                <a:latin typeface="+mj-lt"/>
                <a:ea typeface="Calibri" panose="020F0502020204030204" pitchFamily="34" charset="0"/>
                <a:cs typeface="Times New Roman" panose="02020603050405020304" pitchFamily="18" charset="0"/>
              </a:rPr>
              <a:t>XGBoost</a:t>
            </a:r>
            <a:r>
              <a:rPr lang="en-US" sz="1800" dirty="0">
                <a:effectLst/>
                <a:latin typeface="+mj-lt"/>
                <a:ea typeface="Calibri" panose="020F0502020204030204" pitchFamily="34" charset="0"/>
                <a:cs typeface="Times New Roman" panose="02020603050405020304" pitchFamily="18" charset="0"/>
              </a:rPr>
              <a:t> model, the </a:t>
            </a:r>
            <a:r>
              <a:rPr lang="en-US" sz="1800" dirty="0">
                <a:latin typeface="+mj-lt"/>
                <a:ea typeface="Calibri" panose="020F0502020204030204" pitchFamily="34" charset="0"/>
                <a:cs typeface="Times New Roman" panose="02020603050405020304" pitchFamily="18" charset="0"/>
              </a:rPr>
              <a:t>details for it </a:t>
            </a:r>
            <a:r>
              <a:rPr lang="en-US" sz="1800" dirty="0">
                <a:effectLst/>
                <a:latin typeface="+mj-lt"/>
                <a:ea typeface="Calibri" panose="020F0502020204030204" pitchFamily="34" charset="0"/>
                <a:cs typeface="Times New Roman" panose="02020603050405020304" pitchFamily="18" charset="0"/>
              </a:rPr>
              <a:t>are shown in </a:t>
            </a:r>
            <a:r>
              <a:rPr lang="en-US" sz="1800" b="1" dirty="0">
                <a:effectLst/>
                <a:latin typeface="+mj-lt"/>
                <a:ea typeface="Calibri" panose="020F0502020204030204" pitchFamily="34" charset="0"/>
                <a:cs typeface="Times New Roman" panose="02020603050405020304" pitchFamily="18" charset="0"/>
              </a:rPr>
              <a:t>Fig. 8</a:t>
            </a:r>
            <a:r>
              <a:rPr lang="en-US" sz="1800" dirty="0">
                <a:effectLst/>
                <a:latin typeface="+mj-lt"/>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A Grid Search was run to determine the best parameters. It possesses a learn rate of 0.1, a max depth of 3, a column subsampling by tree of 0.7, a gamma of 0.5, and a seed value of 42 (though not shown in the figure).</a:t>
            </a:r>
          </a:p>
        </p:txBody>
      </p:sp>
      <p:sp>
        <p:nvSpPr>
          <p:cNvPr id="5" name="TextBox 4">
            <a:extLst>
              <a:ext uri="{FF2B5EF4-FFF2-40B4-BE49-F238E27FC236}">
                <a16:creationId xmlns:a16="http://schemas.microsoft.com/office/drawing/2014/main" id="{7BA3BBBD-FA0F-A15C-5611-259CF88DB34C}"/>
              </a:ext>
            </a:extLst>
          </p:cNvPr>
          <p:cNvSpPr txBox="1"/>
          <p:nvPr/>
        </p:nvSpPr>
        <p:spPr>
          <a:xfrm>
            <a:off x="4700842" y="5377270"/>
            <a:ext cx="2790316"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8:</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Details for the </a:t>
            </a:r>
            <a:r>
              <a:rPr lang="en-US" sz="1200" dirty="0" err="1">
                <a:effectLst/>
                <a:latin typeface="+mj-lt"/>
                <a:ea typeface="Calibri" panose="020F0502020204030204" pitchFamily="34" charset="0"/>
              </a:rPr>
              <a:t>XGBoost</a:t>
            </a:r>
            <a:r>
              <a:rPr lang="en-US" sz="1200" dirty="0">
                <a:effectLst/>
                <a:latin typeface="+mj-lt"/>
                <a:ea typeface="Calibri" panose="020F0502020204030204" pitchFamily="34" charset="0"/>
              </a:rPr>
              <a:t> Classifier</a:t>
            </a:r>
            <a:endParaRPr lang="en-US" sz="1200" dirty="0">
              <a:latin typeface="+mj-lt"/>
            </a:endParaRPr>
          </a:p>
        </p:txBody>
      </p:sp>
      <p:pic>
        <p:nvPicPr>
          <p:cNvPr id="6" name="Picture 5" descr="A screenshot of a computer&#10;&#10;Description automatically generated">
            <a:extLst>
              <a:ext uri="{FF2B5EF4-FFF2-40B4-BE49-F238E27FC236}">
                <a16:creationId xmlns:a16="http://schemas.microsoft.com/office/drawing/2014/main" id="{46B76DDC-6C22-C7BE-CF73-1D32D0DBDB89}"/>
              </a:ext>
            </a:extLst>
          </p:cNvPr>
          <p:cNvPicPr>
            <a:picLocks noChangeAspect="1"/>
          </p:cNvPicPr>
          <p:nvPr/>
        </p:nvPicPr>
        <p:blipFill rotWithShape="1">
          <a:blip r:embed="rId2">
            <a:extLst>
              <a:ext uri="{28A0092B-C50C-407E-A947-70E740481C1C}">
                <a14:useLocalDpi xmlns:a14="http://schemas.microsoft.com/office/drawing/2010/main" val="0"/>
              </a:ext>
            </a:extLst>
          </a:blip>
          <a:srcRect l="800" r="825"/>
          <a:stretch/>
        </p:blipFill>
        <p:spPr bwMode="auto">
          <a:xfrm>
            <a:off x="3524250" y="3769735"/>
            <a:ext cx="5143500" cy="1945640"/>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97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84D-FD24-F97A-C889-CDA1D15FD19B}"/>
              </a:ext>
            </a:extLst>
          </p:cNvPr>
          <p:cNvSpPr>
            <a:spLocks noGrp="1"/>
          </p:cNvSpPr>
          <p:nvPr>
            <p:ph type="title"/>
          </p:nvPr>
        </p:nvSpPr>
        <p:spPr/>
        <p:txBody>
          <a:bodyPr/>
          <a:lstStyle/>
          <a:p>
            <a:r>
              <a:rPr lang="en-US" dirty="0"/>
              <a:t>Background – the </a:t>
            </a:r>
            <a:r>
              <a:rPr lang="en-US" dirty="0" err="1"/>
              <a:t>nba</a:t>
            </a:r>
            <a:r>
              <a:rPr lang="en-US" dirty="0"/>
              <a:t> draft</a:t>
            </a:r>
          </a:p>
        </p:txBody>
      </p:sp>
      <p:sp>
        <p:nvSpPr>
          <p:cNvPr id="3" name="Content Placeholder 2">
            <a:extLst>
              <a:ext uri="{FF2B5EF4-FFF2-40B4-BE49-F238E27FC236}">
                <a16:creationId xmlns:a16="http://schemas.microsoft.com/office/drawing/2014/main" id="{4C376F1B-72AD-8CB5-8043-DE9C4B9E64EB}"/>
              </a:ext>
            </a:extLst>
          </p:cNvPr>
          <p:cNvSpPr>
            <a:spLocks noGrp="1"/>
          </p:cNvSpPr>
          <p:nvPr>
            <p:ph idx="1"/>
          </p:nvPr>
        </p:nvSpPr>
        <p:spPr/>
        <p:txBody>
          <a:bodyPr>
            <a:noAutofit/>
          </a:bodyPr>
          <a:lstStyle/>
          <a:p>
            <a:r>
              <a:rPr lang="en-US" sz="2200" dirty="0">
                <a:effectLst/>
                <a:latin typeface="+mj-lt"/>
                <a:ea typeface="Calibri" panose="020F0502020204030204" pitchFamily="34" charset="0"/>
              </a:rPr>
              <a:t>Each year, the National Basketball Association holds an event referred to as the NBA Draft.</a:t>
            </a:r>
          </a:p>
          <a:p>
            <a:r>
              <a:rPr lang="en-US" sz="2200" dirty="0">
                <a:effectLst/>
                <a:latin typeface="+mj-lt"/>
                <a:ea typeface="Calibri" panose="020F0502020204030204" pitchFamily="34" charset="0"/>
              </a:rPr>
              <a:t>The</a:t>
            </a:r>
            <a:r>
              <a:rPr lang="en-US" sz="2200" dirty="0">
                <a:latin typeface="+mj-lt"/>
                <a:ea typeface="Calibri" panose="020F0502020204030204" pitchFamily="34" charset="0"/>
              </a:rPr>
              <a:t> draft involves</a:t>
            </a:r>
            <a:r>
              <a:rPr lang="en-US" sz="2200" dirty="0">
                <a:effectLst/>
                <a:latin typeface="+mj-lt"/>
                <a:ea typeface="Calibri" panose="020F0502020204030204" pitchFamily="34" charset="0"/>
              </a:rPr>
              <a:t> the selection of </a:t>
            </a:r>
            <a:r>
              <a:rPr lang="en-US" sz="2200" dirty="0">
                <a:latin typeface="+mj-lt"/>
                <a:ea typeface="Calibri" panose="020F0502020204030204" pitchFamily="34" charset="0"/>
              </a:rPr>
              <a:t>60 </a:t>
            </a:r>
            <a:r>
              <a:rPr lang="en-US" sz="2200" dirty="0">
                <a:effectLst/>
                <a:latin typeface="+mj-lt"/>
                <a:ea typeface="Calibri" panose="020F0502020204030204" pitchFamily="34" charset="0"/>
              </a:rPr>
              <a:t>prospective professional basketball players over the course of two rounds, primarily from college, international, and G-league basketball teams.</a:t>
            </a:r>
          </a:p>
          <a:p>
            <a:r>
              <a:rPr lang="en-US" sz="2200" dirty="0">
                <a:effectLst/>
                <a:latin typeface="+mj-lt"/>
                <a:ea typeface="Calibri" panose="020F0502020204030204" pitchFamily="34" charset="0"/>
              </a:rPr>
              <a:t>For every organization, the aim of the draft is to select the best players possible.</a:t>
            </a:r>
          </a:p>
          <a:p>
            <a:r>
              <a:rPr lang="en-US" sz="2200" dirty="0">
                <a:latin typeface="+mj-lt"/>
                <a:ea typeface="Calibri" panose="020F0502020204030204" pitchFamily="34" charset="0"/>
              </a:rPr>
              <a:t>I</a:t>
            </a:r>
            <a:r>
              <a:rPr lang="en-US" sz="2200" dirty="0">
                <a:effectLst/>
                <a:latin typeface="+mj-lt"/>
                <a:ea typeface="Calibri" panose="020F0502020204030204" pitchFamily="34" charset="0"/>
              </a:rPr>
              <a:t>deally at least one whose abilities improve their team’s overall success and develops into an NBA All-Star</a:t>
            </a:r>
            <a:r>
              <a:rPr lang="en-US" sz="2200" dirty="0">
                <a:latin typeface="+mj-lt"/>
                <a:ea typeface="Calibri" panose="020F0502020204030204" pitchFamily="34" charset="0"/>
              </a:rPr>
              <a:t>.</a:t>
            </a:r>
            <a:endParaRPr lang="en-US" sz="2200" dirty="0">
              <a:effectLst/>
              <a:latin typeface="+mj-lt"/>
              <a:ea typeface="Calibri" panose="020F0502020204030204" pitchFamily="34" charset="0"/>
            </a:endParaRPr>
          </a:p>
        </p:txBody>
      </p:sp>
    </p:spTree>
    <p:extLst>
      <p:ext uri="{BB962C8B-B14F-4D97-AF65-F5344CB8AC3E}">
        <p14:creationId xmlns:p14="http://schemas.microsoft.com/office/powerpoint/2010/main" val="666943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dirty="0"/>
              <a:t>DETAILS – table 1: Prospective players (BC)</a:t>
            </a:r>
          </a:p>
        </p:txBody>
      </p:sp>
      <p:graphicFrame>
        <p:nvGraphicFramePr>
          <p:cNvPr id="4" name="Content Placeholder 3">
            <a:extLst>
              <a:ext uri="{FF2B5EF4-FFF2-40B4-BE49-F238E27FC236}">
                <a16:creationId xmlns:a16="http://schemas.microsoft.com/office/drawing/2014/main" id="{85467FD9-8A75-9B14-59AC-196A8DE2830E}"/>
              </a:ext>
            </a:extLst>
          </p:cNvPr>
          <p:cNvGraphicFramePr>
            <a:graphicFrameLocks noGrp="1"/>
          </p:cNvGraphicFramePr>
          <p:nvPr>
            <p:ph idx="1"/>
            <p:extLst>
              <p:ext uri="{D42A27DB-BD31-4B8C-83A1-F6EECF244321}">
                <p14:modId xmlns:p14="http://schemas.microsoft.com/office/powerpoint/2010/main" val="2474658995"/>
              </p:ext>
            </p:extLst>
          </p:nvPr>
        </p:nvGraphicFramePr>
        <p:xfrm>
          <a:off x="252411" y="2149475"/>
          <a:ext cx="11687177" cy="1112520"/>
        </p:xfrm>
        <a:graphic>
          <a:graphicData uri="http://schemas.openxmlformats.org/drawingml/2006/table">
            <a:tbl>
              <a:tblPr firstRow="1" bandRow="1">
                <a:tableStyleId>{5C22544A-7EE6-4342-B048-85BDC9FD1C3A}</a:tableStyleId>
              </a:tblPr>
              <a:tblGrid>
                <a:gridCol w="687481">
                  <a:extLst>
                    <a:ext uri="{9D8B030D-6E8A-4147-A177-3AD203B41FA5}">
                      <a16:colId xmlns:a16="http://schemas.microsoft.com/office/drawing/2014/main" val="1858580174"/>
                    </a:ext>
                  </a:extLst>
                </a:gridCol>
                <a:gridCol w="687481">
                  <a:extLst>
                    <a:ext uri="{9D8B030D-6E8A-4147-A177-3AD203B41FA5}">
                      <a16:colId xmlns:a16="http://schemas.microsoft.com/office/drawing/2014/main" val="1751205652"/>
                    </a:ext>
                  </a:extLst>
                </a:gridCol>
                <a:gridCol w="687481">
                  <a:extLst>
                    <a:ext uri="{9D8B030D-6E8A-4147-A177-3AD203B41FA5}">
                      <a16:colId xmlns:a16="http://schemas.microsoft.com/office/drawing/2014/main" val="2840585736"/>
                    </a:ext>
                  </a:extLst>
                </a:gridCol>
                <a:gridCol w="687481">
                  <a:extLst>
                    <a:ext uri="{9D8B030D-6E8A-4147-A177-3AD203B41FA5}">
                      <a16:colId xmlns:a16="http://schemas.microsoft.com/office/drawing/2014/main" val="2402338526"/>
                    </a:ext>
                  </a:extLst>
                </a:gridCol>
                <a:gridCol w="687481">
                  <a:extLst>
                    <a:ext uri="{9D8B030D-6E8A-4147-A177-3AD203B41FA5}">
                      <a16:colId xmlns:a16="http://schemas.microsoft.com/office/drawing/2014/main" val="2114380625"/>
                    </a:ext>
                  </a:extLst>
                </a:gridCol>
                <a:gridCol w="687481">
                  <a:extLst>
                    <a:ext uri="{9D8B030D-6E8A-4147-A177-3AD203B41FA5}">
                      <a16:colId xmlns:a16="http://schemas.microsoft.com/office/drawing/2014/main" val="1102959259"/>
                    </a:ext>
                  </a:extLst>
                </a:gridCol>
                <a:gridCol w="687481">
                  <a:extLst>
                    <a:ext uri="{9D8B030D-6E8A-4147-A177-3AD203B41FA5}">
                      <a16:colId xmlns:a16="http://schemas.microsoft.com/office/drawing/2014/main" val="4065048201"/>
                    </a:ext>
                  </a:extLst>
                </a:gridCol>
                <a:gridCol w="687481">
                  <a:extLst>
                    <a:ext uri="{9D8B030D-6E8A-4147-A177-3AD203B41FA5}">
                      <a16:colId xmlns:a16="http://schemas.microsoft.com/office/drawing/2014/main" val="2787029862"/>
                    </a:ext>
                  </a:extLst>
                </a:gridCol>
                <a:gridCol w="687481">
                  <a:extLst>
                    <a:ext uri="{9D8B030D-6E8A-4147-A177-3AD203B41FA5}">
                      <a16:colId xmlns:a16="http://schemas.microsoft.com/office/drawing/2014/main" val="1712438145"/>
                    </a:ext>
                  </a:extLst>
                </a:gridCol>
                <a:gridCol w="687481">
                  <a:extLst>
                    <a:ext uri="{9D8B030D-6E8A-4147-A177-3AD203B41FA5}">
                      <a16:colId xmlns:a16="http://schemas.microsoft.com/office/drawing/2014/main" val="192755465"/>
                    </a:ext>
                  </a:extLst>
                </a:gridCol>
                <a:gridCol w="687481">
                  <a:extLst>
                    <a:ext uri="{9D8B030D-6E8A-4147-A177-3AD203B41FA5}">
                      <a16:colId xmlns:a16="http://schemas.microsoft.com/office/drawing/2014/main" val="3124425768"/>
                    </a:ext>
                  </a:extLst>
                </a:gridCol>
                <a:gridCol w="687481">
                  <a:extLst>
                    <a:ext uri="{9D8B030D-6E8A-4147-A177-3AD203B41FA5}">
                      <a16:colId xmlns:a16="http://schemas.microsoft.com/office/drawing/2014/main" val="3254460584"/>
                    </a:ext>
                  </a:extLst>
                </a:gridCol>
                <a:gridCol w="687481">
                  <a:extLst>
                    <a:ext uri="{9D8B030D-6E8A-4147-A177-3AD203B41FA5}">
                      <a16:colId xmlns:a16="http://schemas.microsoft.com/office/drawing/2014/main" val="1828014917"/>
                    </a:ext>
                  </a:extLst>
                </a:gridCol>
                <a:gridCol w="687481">
                  <a:extLst>
                    <a:ext uri="{9D8B030D-6E8A-4147-A177-3AD203B41FA5}">
                      <a16:colId xmlns:a16="http://schemas.microsoft.com/office/drawing/2014/main" val="1760130020"/>
                    </a:ext>
                  </a:extLst>
                </a:gridCol>
                <a:gridCol w="687481">
                  <a:extLst>
                    <a:ext uri="{9D8B030D-6E8A-4147-A177-3AD203B41FA5}">
                      <a16:colId xmlns:a16="http://schemas.microsoft.com/office/drawing/2014/main" val="4117523279"/>
                    </a:ext>
                  </a:extLst>
                </a:gridCol>
                <a:gridCol w="687481">
                  <a:extLst>
                    <a:ext uri="{9D8B030D-6E8A-4147-A177-3AD203B41FA5}">
                      <a16:colId xmlns:a16="http://schemas.microsoft.com/office/drawing/2014/main" val="2777716767"/>
                    </a:ext>
                  </a:extLst>
                </a:gridCol>
                <a:gridCol w="687481">
                  <a:extLst>
                    <a:ext uri="{9D8B030D-6E8A-4147-A177-3AD203B41FA5}">
                      <a16:colId xmlns:a16="http://schemas.microsoft.com/office/drawing/2014/main" val="1573606779"/>
                    </a:ext>
                  </a:extLst>
                </a:gridCol>
              </a:tblGrid>
              <a:tr h="370840">
                <a:tc>
                  <a:txBody>
                    <a:bodyPr/>
                    <a:lstStyle/>
                    <a:p>
                      <a:pPr marL="0" marR="0" algn="ctr">
                        <a:lnSpc>
                          <a:spcPct val="107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Player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HNS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WS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WS:HS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BMI</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PTS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REB</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AST</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TPV</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7975869"/>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73</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75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97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27</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124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189</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24.9</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16.9</a:t>
                      </a:r>
                    </a:p>
                  </a:txBody>
                  <a:tcPr marL="68580" marR="68580" marT="0" marB="0" anchor="ctr"/>
                </a:tc>
                <a:extLst>
                  <a:ext uri="{0D108BD9-81ED-4DB2-BD59-A6C34878D82A}">
                    <a16:rowId xmlns:a16="http://schemas.microsoft.com/office/drawing/2014/main" val="2013055312"/>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205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1.08</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24.3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22</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8</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44.4</a:t>
                      </a:r>
                    </a:p>
                  </a:txBody>
                  <a:tcPr marL="68580" marR="68580" marT="0" marB="0" anchor="ctr"/>
                </a:tc>
                <a:extLst>
                  <a:ext uri="{0D108BD9-81ED-4DB2-BD59-A6C34878D82A}">
                    <a16:rowId xmlns:a16="http://schemas.microsoft.com/office/drawing/2014/main" val="3498706766"/>
                  </a:ext>
                </a:extLst>
              </a:tr>
            </a:tbl>
          </a:graphicData>
        </a:graphic>
      </p:graphicFrame>
      <p:sp>
        <p:nvSpPr>
          <p:cNvPr id="7" name="TextBox 6">
            <a:extLst>
              <a:ext uri="{FF2B5EF4-FFF2-40B4-BE49-F238E27FC236}">
                <a16:creationId xmlns:a16="http://schemas.microsoft.com/office/drawing/2014/main" id="{AB6D5F86-9E4E-0F9F-C0A9-B593387C2C84}"/>
              </a:ext>
            </a:extLst>
          </p:cNvPr>
          <p:cNvSpPr txBox="1"/>
          <p:nvPr/>
        </p:nvSpPr>
        <p:spPr>
          <a:xfrm>
            <a:off x="1192514" y="3596006"/>
            <a:ext cx="10121404" cy="2308324"/>
          </a:xfrm>
          <a:prstGeom prst="rect">
            <a:avLst/>
          </a:prstGeom>
          <a:noFill/>
        </p:spPr>
        <p:txBody>
          <a:bodyPr wrap="square" rtlCol="0">
            <a:spAutoFit/>
          </a:bodyPr>
          <a:lstStyle/>
          <a:p>
            <a:r>
              <a:rPr lang="en-US" b="1" dirty="0"/>
              <a:t>Table 1:  </a:t>
            </a:r>
            <a:r>
              <a:rPr lang="en-US" dirty="0"/>
              <a:t>A table showcasing the custom data for prospective Backcourt players to be used for prediction.</a:t>
            </a:r>
          </a:p>
          <a:p>
            <a:endParaRPr lang="en-US" dirty="0"/>
          </a:p>
          <a:p>
            <a:r>
              <a:rPr lang="en-US" b="1" dirty="0"/>
              <a:t>Player 1:   </a:t>
            </a:r>
            <a:r>
              <a:rPr lang="en-US" dirty="0"/>
              <a:t>A 6’1, 189-pound player with a 33-inch maximum vertical jump that averaged 8 points, 2 rebounds, and 3 assists, with a total point value of 16.9.</a:t>
            </a:r>
          </a:p>
          <a:p>
            <a:endParaRPr lang="en-US" dirty="0"/>
          </a:p>
          <a:p>
            <a:r>
              <a:rPr lang="en-US" b="1" dirty="0"/>
              <a:t>Player 2:   </a:t>
            </a:r>
            <a:r>
              <a:rPr lang="en-US" dirty="0"/>
              <a:t>A 6’5, 205-pound player with a 38-inch maximum vertical jump that averaged 22 points, 4 rebounds, and 8 assists, with a total point value of 44.4.</a:t>
            </a:r>
          </a:p>
          <a:p>
            <a:endParaRPr lang="en-US" dirty="0"/>
          </a:p>
        </p:txBody>
      </p:sp>
    </p:spTree>
    <p:extLst>
      <p:ext uri="{BB962C8B-B14F-4D97-AF65-F5344CB8AC3E}">
        <p14:creationId xmlns:p14="http://schemas.microsoft.com/office/powerpoint/2010/main" val="395870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dirty="0"/>
              <a:t>DETAILS – table 2: Prospective players (FC)</a:t>
            </a:r>
          </a:p>
        </p:txBody>
      </p:sp>
      <p:graphicFrame>
        <p:nvGraphicFramePr>
          <p:cNvPr id="4" name="Content Placeholder 3">
            <a:extLst>
              <a:ext uri="{FF2B5EF4-FFF2-40B4-BE49-F238E27FC236}">
                <a16:creationId xmlns:a16="http://schemas.microsoft.com/office/drawing/2014/main" id="{311D9F74-21A8-E4FF-0381-BD1E6FE87B45}"/>
              </a:ext>
            </a:extLst>
          </p:cNvPr>
          <p:cNvGraphicFramePr>
            <a:graphicFrameLocks/>
          </p:cNvGraphicFramePr>
          <p:nvPr>
            <p:extLst>
              <p:ext uri="{D42A27DB-BD31-4B8C-83A1-F6EECF244321}">
                <p14:modId xmlns:p14="http://schemas.microsoft.com/office/powerpoint/2010/main" val="949058535"/>
              </p:ext>
            </p:extLst>
          </p:nvPr>
        </p:nvGraphicFramePr>
        <p:xfrm>
          <a:off x="252411" y="2149475"/>
          <a:ext cx="11687177" cy="1112520"/>
        </p:xfrm>
        <a:graphic>
          <a:graphicData uri="http://schemas.openxmlformats.org/drawingml/2006/table">
            <a:tbl>
              <a:tblPr firstRow="1" bandRow="1">
                <a:tableStyleId>{5C22544A-7EE6-4342-B048-85BDC9FD1C3A}</a:tableStyleId>
              </a:tblPr>
              <a:tblGrid>
                <a:gridCol w="687481">
                  <a:extLst>
                    <a:ext uri="{9D8B030D-6E8A-4147-A177-3AD203B41FA5}">
                      <a16:colId xmlns:a16="http://schemas.microsoft.com/office/drawing/2014/main" val="1858580174"/>
                    </a:ext>
                  </a:extLst>
                </a:gridCol>
                <a:gridCol w="687481">
                  <a:extLst>
                    <a:ext uri="{9D8B030D-6E8A-4147-A177-3AD203B41FA5}">
                      <a16:colId xmlns:a16="http://schemas.microsoft.com/office/drawing/2014/main" val="1751205652"/>
                    </a:ext>
                  </a:extLst>
                </a:gridCol>
                <a:gridCol w="687481">
                  <a:extLst>
                    <a:ext uri="{9D8B030D-6E8A-4147-A177-3AD203B41FA5}">
                      <a16:colId xmlns:a16="http://schemas.microsoft.com/office/drawing/2014/main" val="2840585736"/>
                    </a:ext>
                  </a:extLst>
                </a:gridCol>
                <a:gridCol w="687481">
                  <a:extLst>
                    <a:ext uri="{9D8B030D-6E8A-4147-A177-3AD203B41FA5}">
                      <a16:colId xmlns:a16="http://schemas.microsoft.com/office/drawing/2014/main" val="2402338526"/>
                    </a:ext>
                  </a:extLst>
                </a:gridCol>
                <a:gridCol w="687481">
                  <a:extLst>
                    <a:ext uri="{9D8B030D-6E8A-4147-A177-3AD203B41FA5}">
                      <a16:colId xmlns:a16="http://schemas.microsoft.com/office/drawing/2014/main" val="2114380625"/>
                    </a:ext>
                  </a:extLst>
                </a:gridCol>
                <a:gridCol w="687481">
                  <a:extLst>
                    <a:ext uri="{9D8B030D-6E8A-4147-A177-3AD203B41FA5}">
                      <a16:colId xmlns:a16="http://schemas.microsoft.com/office/drawing/2014/main" val="1102959259"/>
                    </a:ext>
                  </a:extLst>
                </a:gridCol>
                <a:gridCol w="687481">
                  <a:extLst>
                    <a:ext uri="{9D8B030D-6E8A-4147-A177-3AD203B41FA5}">
                      <a16:colId xmlns:a16="http://schemas.microsoft.com/office/drawing/2014/main" val="4065048201"/>
                    </a:ext>
                  </a:extLst>
                </a:gridCol>
                <a:gridCol w="687481">
                  <a:extLst>
                    <a:ext uri="{9D8B030D-6E8A-4147-A177-3AD203B41FA5}">
                      <a16:colId xmlns:a16="http://schemas.microsoft.com/office/drawing/2014/main" val="2787029862"/>
                    </a:ext>
                  </a:extLst>
                </a:gridCol>
                <a:gridCol w="687481">
                  <a:extLst>
                    <a:ext uri="{9D8B030D-6E8A-4147-A177-3AD203B41FA5}">
                      <a16:colId xmlns:a16="http://schemas.microsoft.com/office/drawing/2014/main" val="1712438145"/>
                    </a:ext>
                  </a:extLst>
                </a:gridCol>
                <a:gridCol w="687481">
                  <a:extLst>
                    <a:ext uri="{9D8B030D-6E8A-4147-A177-3AD203B41FA5}">
                      <a16:colId xmlns:a16="http://schemas.microsoft.com/office/drawing/2014/main" val="192755465"/>
                    </a:ext>
                  </a:extLst>
                </a:gridCol>
                <a:gridCol w="687481">
                  <a:extLst>
                    <a:ext uri="{9D8B030D-6E8A-4147-A177-3AD203B41FA5}">
                      <a16:colId xmlns:a16="http://schemas.microsoft.com/office/drawing/2014/main" val="3124425768"/>
                    </a:ext>
                  </a:extLst>
                </a:gridCol>
                <a:gridCol w="687481">
                  <a:extLst>
                    <a:ext uri="{9D8B030D-6E8A-4147-A177-3AD203B41FA5}">
                      <a16:colId xmlns:a16="http://schemas.microsoft.com/office/drawing/2014/main" val="3254460584"/>
                    </a:ext>
                  </a:extLst>
                </a:gridCol>
                <a:gridCol w="687481">
                  <a:extLst>
                    <a:ext uri="{9D8B030D-6E8A-4147-A177-3AD203B41FA5}">
                      <a16:colId xmlns:a16="http://schemas.microsoft.com/office/drawing/2014/main" val="1828014917"/>
                    </a:ext>
                  </a:extLst>
                </a:gridCol>
                <a:gridCol w="687481">
                  <a:extLst>
                    <a:ext uri="{9D8B030D-6E8A-4147-A177-3AD203B41FA5}">
                      <a16:colId xmlns:a16="http://schemas.microsoft.com/office/drawing/2014/main" val="1760130020"/>
                    </a:ext>
                  </a:extLst>
                </a:gridCol>
                <a:gridCol w="687481">
                  <a:extLst>
                    <a:ext uri="{9D8B030D-6E8A-4147-A177-3AD203B41FA5}">
                      <a16:colId xmlns:a16="http://schemas.microsoft.com/office/drawing/2014/main" val="4117523279"/>
                    </a:ext>
                  </a:extLst>
                </a:gridCol>
                <a:gridCol w="687481">
                  <a:extLst>
                    <a:ext uri="{9D8B030D-6E8A-4147-A177-3AD203B41FA5}">
                      <a16:colId xmlns:a16="http://schemas.microsoft.com/office/drawing/2014/main" val="2777716767"/>
                    </a:ext>
                  </a:extLst>
                </a:gridCol>
                <a:gridCol w="687481">
                  <a:extLst>
                    <a:ext uri="{9D8B030D-6E8A-4147-A177-3AD203B41FA5}">
                      <a16:colId xmlns:a16="http://schemas.microsoft.com/office/drawing/2014/main" val="1573606779"/>
                    </a:ext>
                  </a:extLst>
                </a:gridCol>
              </a:tblGrid>
              <a:tr h="370840">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Player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HNS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WS:HS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BMI</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PTS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REB</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AST</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TPV</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7975869"/>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220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26.1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24.4</a:t>
                      </a:r>
                    </a:p>
                  </a:txBody>
                  <a:tcPr marL="68580" marR="68580" marT="0" marB="0" anchor="ctr"/>
                </a:tc>
                <a:extLst>
                  <a:ext uri="{0D108BD9-81ED-4DB2-BD59-A6C34878D82A}">
                    <a16:rowId xmlns:a16="http://schemas.microsoft.com/office/drawing/2014/main" val="2013055312"/>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110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210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34</a:t>
                      </a:r>
                    </a:p>
                  </a:txBody>
                  <a:tcPr marL="68580" marR="68580" marT="0" marB="0" anchor="ctr"/>
                </a:tc>
                <a:extLst>
                  <a:ext uri="{0D108BD9-81ED-4DB2-BD59-A6C34878D82A}">
                    <a16:rowId xmlns:a16="http://schemas.microsoft.com/office/drawing/2014/main" val="3498706766"/>
                  </a:ext>
                </a:extLst>
              </a:tr>
            </a:tbl>
          </a:graphicData>
        </a:graphic>
      </p:graphicFrame>
      <p:sp>
        <p:nvSpPr>
          <p:cNvPr id="5" name="TextBox 4">
            <a:extLst>
              <a:ext uri="{FF2B5EF4-FFF2-40B4-BE49-F238E27FC236}">
                <a16:creationId xmlns:a16="http://schemas.microsoft.com/office/drawing/2014/main" id="{3D87903D-D113-9C00-5134-235BC131F2CC}"/>
              </a:ext>
            </a:extLst>
          </p:cNvPr>
          <p:cNvSpPr txBox="1"/>
          <p:nvPr/>
        </p:nvSpPr>
        <p:spPr>
          <a:xfrm>
            <a:off x="1192514" y="3596006"/>
            <a:ext cx="10121404" cy="2308324"/>
          </a:xfrm>
          <a:prstGeom prst="rect">
            <a:avLst/>
          </a:prstGeom>
          <a:noFill/>
        </p:spPr>
        <p:txBody>
          <a:bodyPr wrap="square" rtlCol="0">
            <a:spAutoFit/>
          </a:bodyPr>
          <a:lstStyle/>
          <a:p>
            <a:r>
              <a:rPr lang="en-US" b="1" dirty="0"/>
              <a:t>Table 2:  </a:t>
            </a:r>
            <a:r>
              <a:rPr lang="en-US" dirty="0"/>
              <a:t>A table showcasing the custom data for prospective Frontcourt players to be used for prediction.</a:t>
            </a:r>
          </a:p>
          <a:p>
            <a:endParaRPr lang="en-US" dirty="0"/>
          </a:p>
          <a:p>
            <a:r>
              <a:rPr lang="en-US" b="1" dirty="0"/>
              <a:t>Player 3:   </a:t>
            </a:r>
            <a:r>
              <a:rPr lang="en-US" dirty="0"/>
              <a:t>A 6’5, 220-pound player with a 33-inch maximum vertical jump that averaged 12 points, 8 rebounds, and 2 assists, with a total point value of 24.4.</a:t>
            </a:r>
          </a:p>
          <a:p>
            <a:endParaRPr lang="en-US" dirty="0"/>
          </a:p>
          <a:p>
            <a:r>
              <a:rPr lang="en-US" b="1" dirty="0"/>
              <a:t>Player 4:   </a:t>
            </a:r>
            <a:r>
              <a:rPr lang="en-US" dirty="0"/>
              <a:t>A 6’10, 210-pound player with a 37-inch maximum vertical jump that averaged 18 points, 7 rebounds, and 4 assists, with a total point value of 34.</a:t>
            </a:r>
          </a:p>
          <a:p>
            <a:endParaRPr lang="en-US" dirty="0"/>
          </a:p>
        </p:txBody>
      </p:sp>
    </p:spTree>
    <p:extLst>
      <p:ext uri="{BB962C8B-B14F-4D97-AF65-F5344CB8AC3E}">
        <p14:creationId xmlns:p14="http://schemas.microsoft.com/office/powerpoint/2010/main" val="2301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C3C0-7874-51A0-5F52-8F2DE32A991B}"/>
              </a:ext>
            </a:extLst>
          </p:cNvPr>
          <p:cNvSpPr>
            <a:spLocks noGrp="1"/>
          </p:cNvSpPr>
          <p:nvPr>
            <p:ph type="title"/>
          </p:nvPr>
        </p:nvSpPr>
        <p:spPr/>
        <p:txBody>
          <a:bodyPr/>
          <a:lstStyle/>
          <a:p>
            <a:r>
              <a:rPr lang="en-US" dirty="0"/>
              <a:t>DETAILS – Table 3: model scores (</a:t>
            </a:r>
            <a:r>
              <a:rPr lang="en-US" dirty="0" err="1"/>
              <a:t>bc</a:t>
            </a:r>
            <a:r>
              <a:rPr lang="en-US" dirty="0"/>
              <a:t>)</a:t>
            </a:r>
          </a:p>
        </p:txBody>
      </p:sp>
      <p:graphicFrame>
        <p:nvGraphicFramePr>
          <p:cNvPr id="4" name="Content Placeholder 3">
            <a:extLst>
              <a:ext uri="{FF2B5EF4-FFF2-40B4-BE49-F238E27FC236}">
                <a16:creationId xmlns:a16="http://schemas.microsoft.com/office/drawing/2014/main" id="{838CB8C1-452E-BA2F-5844-124D2DD1849A}"/>
              </a:ext>
            </a:extLst>
          </p:cNvPr>
          <p:cNvGraphicFramePr>
            <a:graphicFrameLocks noGrp="1"/>
          </p:cNvGraphicFramePr>
          <p:nvPr>
            <p:ph idx="1"/>
            <p:extLst>
              <p:ext uri="{D42A27DB-BD31-4B8C-83A1-F6EECF244321}">
                <p14:modId xmlns:p14="http://schemas.microsoft.com/office/powerpoint/2010/main" val="491663855"/>
              </p:ext>
            </p:extLst>
          </p:nvPr>
        </p:nvGraphicFramePr>
        <p:xfrm>
          <a:off x="1450975" y="2016125"/>
          <a:ext cx="9604375" cy="185420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1970748234"/>
                    </a:ext>
                  </a:extLst>
                </a:gridCol>
                <a:gridCol w="1920875">
                  <a:extLst>
                    <a:ext uri="{9D8B030D-6E8A-4147-A177-3AD203B41FA5}">
                      <a16:colId xmlns:a16="http://schemas.microsoft.com/office/drawing/2014/main" val="1594549622"/>
                    </a:ext>
                  </a:extLst>
                </a:gridCol>
                <a:gridCol w="1920875">
                  <a:extLst>
                    <a:ext uri="{9D8B030D-6E8A-4147-A177-3AD203B41FA5}">
                      <a16:colId xmlns:a16="http://schemas.microsoft.com/office/drawing/2014/main" val="2032494394"/>
                    </a:ext>
                  </a:extLst>
                </a:gridCol>
                <a:gridCol w="1920875">
                  <a:extLst>
                    <a:ext uri="{9D8B030D-6E8A-4147-A177-3AD203B41FA5}">
                      <a16:colId xmlns:a16="http://schemas.microsoft.com/office/drawing/2014/main" val="536543485"/>
                    </a:ext>
                  </a:extLst>
                </a:gridCol>
                <a:gridCol w="1920875">
                  <a:extLst>
                    <a:ext uri="{9D8B030D-6E8A-4147-A177-3AD203B41FA5}">
                      <a16:colId xmlns:a16="http://schemas.microsoft.com/office/drawing/2014/main" val="62770638"/>
                    </a:ext>
                  </a:extLst>
                </a:gridCol>
              </a:tblGrid>
              <a:tr h="370840">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Model</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Accuracy</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Precision</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Recall</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F1 Score</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5963324"/>
                  </a:ext>
                </a:extLst>
              </a:tr>
              <a:tr h="370840">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LR</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83.33%</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85.71%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78.26%</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81.82%</a:t>
                      </a:r>
                    </a:p>
                  </a:txBody>
                  <a:tcPr marL="68580" marR="68580" marT="0" marB="0" anchor="ctr"/>
                </a:tc>
                <a:extLst>
                  <a:ext uri="{0D108BD9-81ED-4DB2-BD59-A6C34878D82A}">
                    <a16:rowId xmlns:a16="http://schemas.microsoft.com/office/drawing/2014/main" val="2377253514"/>
                  </a:ext>
                </a:extLst>
              </a:tr>
              <a:tr h="370840">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SVM</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81.25%</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85.0%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73.91%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79.07%</a:t>
                      </a:r>
                    </a:p>
                  </a:txBody>
                  <a:tcPr marL="68580" marR="68580" marT="0" marB="0" anchor="ctr"/>
                </a:tc>
                <a:extLst>
                  <a:ext uri="{0D108BD9-81ED-4DB2-BD59-A6C34878D82A}">
                    <a16:rowId xmlns:a16="http://schemas.microsoft.com/office/drawing/2014/main" val="1632440963"/>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Random Forest</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89.58%</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86.36%</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90.48%</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88.37%</a:t>
                      </a:r>
                    </a:p>
                  </a:txBody>
                  <a:tcPr marL="68580" marR="68580" marT="0" marB="0" anchor="ctr"/>
                </a:tc>
                <a:extLst>
                  <a:ext uri="{0D108BD9-81ED-4DB2-BD59-A6C34878D82A}">
                    <a16:rowId xmlns:a16="http://schemas.microsoft.com/office/drawing/2014/main" val="737229896"/>
                  </a:ext>
                </a:extLst>
              </a:tr>
              <a:tr h="370840">
                <a:tc>
                  <a:txBody>
                    <a:bodyPr/>
                    <a:lstStyle/>
                    <a:p>
                      <a:pPr marL="0" marR="0" algn="ctr">
                        <a:lnSpc>
                          <a:spcPct val="107000"/>
                        </a:lnSpc>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XGBoost</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91.67%</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96.0%</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88.89%</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92.31%</a:t>
                      </a:r>
                    </a:p>
                  </a:txBody>
                  <a:tcPr marL="68580" marR="68580" marT="0" marB="0" anchor="ctr"/>
                </a:tc>
                <a:extLst>
                  <a:ext uri="{0D108BD9-81ED-4DB2-BD59-A6C34878D82A}">
                    <a16:rowId xmlns:a16="http://schemas.microsoft.com/office/drawing/2014/main" val="1268882486"/>
                  </a:ext>
                </a:extLst>
              </a:tr>
            </a:tbl>
          </a:graphicData>
        </a:graphic>
      </p:graphicFrame>
      <p:sp>
        <p:nvSpPr>
          <p:cNvPr id="5" name="TextBox 4">
            <a:extLst>
              <a:ext uri="{FF2B5EF4-FFF2-40B4-BE49-F238E27FC236}">
                <a16:creationId xmlns:a16="http://schemas.microsoft.com/office/drawing/2014/main" id="{F24937A0-A916-2925-5380-05C504CC0F90}"/>
              </a:ext>
            </a:extLst>
          </p:cNvPr>
          <p:cNvSpPr txBox="1"/>
          <p:nvPr/>
        </p:nvSpPr>
        <p:spPr>
          <a:xfrm>
            <a:off x="1192460" y="4542582"/>
            <a:ext cx="10121404" cy="369332"/>
          </a:xfrm>
          <a:prstGeom prst="rect">
            <a:avLst/>
          </a:prstGeom>
          <a:noFill/>
        </p:spPr>
        <p:txBody>
          <a:bodyPr wrap="square" rtlCol="0">
            <a:spAutoFit/>
          </a:bodyPr>
          <a:lstStyle/>
          <a:p>
            <a:r>
              <a:rPr lang="en-US" b="1" dirty="0"/>
              <a:t>Table 3:  </a:t>
            </a:r>
            <a:r>
              <a:rPr lang="en-US" dirty="0"/>
              <a:t>A table showcasing each model’s Accuracy, Precision, Recall, and F1 Score for Backcourt Players.</a:t>
            </a:r>
          </a:p>
        </p:txBody>
      </p:sp>
    </p:spTree>
    <p:extLst>
      <p:ext uri="{BB962C8B-B14F-4D97-AF65-F5344CB8AC3E}">
        <p14:creationId xmlns:p14="http://schemas.microsoft.com/office/powerpoint/2010/main" val="376408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C3C0-7874-51A0-5F52-8F2DE32A991B}"/>
              </a:ext>
            </a:extLst>
          </p:cNvPr>
          <p:cNvSpPr>
            <a:spLocks noGrp="1"/>
          </p:cNvSpPr>
          <p:nvPr>
            <p:ph type="title"/>
          </p:nvPr>
        </p:nvSpPr>
        <p:spPr/>
        <p:txBody>
          <a:bodyPr/>
          <a:lstStyle/>
          <a:p>
            <a:r>
              <a:rPr lang="en-US" dirty="0"/>
              <a:t>DETAILS – Table 4: model scores (Fc)</a:t>
            </a:r>
          </a:p>
        </p:txBody>
      </p:sp>
      <p:graphicFrame>
        <p:nvGraphicFramePr>
          <p:cNvPr id="4" name="Content Placeholder 3">
            <a:extLst>
              <a:ext uri="{FF2B5EF4-FFF2-40B4-BE49-F238E27FC236}">
                <a16:creationId xmlns:a16="http://schemas.microsoft.com/office/drawing/2014/main" id="{D9287C5F-10CD-2A7F-A6A0-5C51C8CDFA08}"/>
              </a:ext>
            </a:extLst>
          </p:cNvPr>
          <p:cNvGraphicFramePr>
            <a:graphicFrameLocks noGrp="1"/>
          </p:cNvGraphicFramePr>
          <p:nvPr>
            <p:ph idx="1"/>
            <p:extLst>
              <p:ext uri="{D42A27DB-BD31-4B8C-83A1-F6EECF244321}">
                <p14:modId xmlns:p14="http://schemas.microsoft.com/office/powerpoint/2010/main" val="3657654234"/>
              </p:ext>
            </p:extLst>
          </p:nvPr>
        </p:nvGraphicFramePr>
        <p:xfrm>
          <a:off x="1450975" y="2016125"/>
          <a:ext cx="9604375" cy="185420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1767107807"/>
                    </a:ext>
                  </a:extLst>
                </a:gridCol>
                <a:gridCol w="1920875">
                  <a:extLst>
                    <a:ext uri="{9D8B030D-6E8A-4147-A177-3AD203B41FA5}">
                      <a16:colId xmlns:a16="http://schemas.microsoft.com/office/drawing/2014/main" val="1755894583"/>
                    </a:ext>
                  </a:extLst>
                </a:gridCol>
                <a:gridCol w="1920875">
                  <a:extLst>
                    <a:ext uri="{9D8B030D-6E8A-4147-A177-3AD203B41FA5}">
                      <a16:colId xmlns:a16="http://schemas.microsoft.com/office/drawing/2014/main" val="2320998738"/>
                    </a:ext>
                  </a:extLst>
                </a:gridCol>
                <a:gridCol w="1920875">
                  <a:extLst>
                    <a:ext uri="{9D8B030D-6E8A-4147-A177-3AD203B41FA5}">
                      <a16:colId xmlns:a16="http://schemas.microsoft.com/office/drawing/2014/main" val="1618889247"/>
                    </a:ext>
                  </a:extLst>
                </a:gridCol>
                <a:gridCol w="1920875">
                  <a:extLst>
                    <a:ext uri="{9D8B030D-6E8A-4147-A177-3AD203B41FA5}">
                      <a16:colId xmlns:a16="http://schemas.microsoft.com/office/drawing/2014/main" val="503221249"/>
                    </a:ext>
                  </a:extLst>
                </a:gridCol>
              </a:tblGrid>
              <a:tr h="370840">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Model</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Accuracy</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Precision</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Recall</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F1 Score</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9159336"/>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LR</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87.84%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88.98%</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86.49%</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87.67%</a:t>
                      </a:r>
                    </a:p>
                  </a:txBody>
                  <a:tcPr marL="68580" marR="68580" marT="0" marB="0" anchor="ctr"/>
                </a:tc>
                <a:extLst>
                  <a:ext uri="{0D108BD9-81ED-4DB2-BD59-A6C34878D82A}">
                    <a16:rowId xmlns:a16="http://schemas.microsoft.com/office/drawing/2014/main" val="2867121950"/>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SVM</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86.49%</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88.57%</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83.78%</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86.11%</a:t>
                      </a:r>
                    </a:p>
                  </a:txBody>
                  <a:tcPr marL="68580" marR="68580" marT="0" marB="0" anchor="ctr"/>
                </a:tc>
                <a:extLst>
                  <a:ext uri="{0D108BD9-81ED-4DB2-BD59-A6C34878D82A}">
                    <a16:rowId xmlns:a16="http://schemas.microsoft.com/office/drawing/2014/main" val="166662319"/>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Random Forest</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90.54%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94.44%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87.18%</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90.67%</a:t>
                      </a:r>
                    </a:p>
                  </a:txBody>
                  <a:tcPr marL="68580" marR="68580" marT="0" marB="0" anchor="ctr"/>
                </a:tc>
                <a:extLst>
                  <a:ext uri="{0D108BD9-81ED-4DB2-BD59-A6C34878D82A}">
                    <a16:rowId xmlns:a16="http://schemas.microsoft.com/office/drawing/2014/main" val="4269055105"/>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XGBoost</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90.54%</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89.74%</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92.11%</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90.91%</a:t>
                      </a:r>
                    </a:p>
                  </a:txBody>
                  <a:tcPr marL="68580" marR="68580" marT="0" marB="0" anchor="ctr"/>
                </a:tc>
                <a:extLst>
                  <a:ext uri="{0D108BD9-81ED-4DB2-BD59-A6C34878D82A}">
                    <a16:rowId xmlns:a16="http://schemas.microsoft.com/office/drawing/2014/main" val="3263275056"/>
                  </a:ext>
                </a:extLst>
              </a:tr>
            </a:tbl>
          </a:graphicData>
        </a:graphic>
      </p:graphicFrame>
      <p:sp>
        <p:nvSpPr>
          <p:cNvPr id="5" name="TextBox 4">
            <a:extLst>
              <a:ext uri="{FF2B5EF4-FFF2-40B4-BE49-F238E27FC236}">
                <a16:creationId xmlns:a16="http://schemas.microsoft.com/office/drawing/2014/main" id="{ED4DEFBE-B13B-9BF5-0217-31665CD467FE}"/>
              </a:ext>
            </a:extLst>
          </p:cNvPr>
          <p:cNvSpPr txBox="1"/>
          <p:nvPr/>
        </p:nvSpPr>
        <p:spPr>
          <a:xfrm>
            <a:off x="1192460" y="4542582"/>
            <a:ext cx="10121404" cy="369332"/>
          </a:xfrm>
          <a:prstGeom prst="rect">
            <a:avLst/>
          </a:prstGeom>
          <a:noFill/>
        </p:spPr>
        <p:txBody>
          <a:bodyPr wrap="square" rtlCol="0">
            <a:spAutoFit/>
          </a:bodyPr>
          <a:lstStyle/>
          <a:p>
            <a:r>
              <a:rPr lang="en-US" b="1" dirty="0"/>
              <a:t>Table 4:  </a:t>
            </a:r>
            <a:r>
              <a:rPr lang="en-US" dirty="0"/>
              <a:t>A table showcasing each model’s Accuracy, Precision, Recall, and F1 Score for Frontcourt Players.</a:t>
            </a:r>
          </a:p>
        </p:txBody>
      </p:sp>
    </p:spTree>
    <p:extLst>
      <p:ext uri="{BB962C8B-B14F-4D97-AF65-F5344CB8AC3E}">
        <p14:creationId xmlns:p14="http://schemas.microsoft.com/office/powerpoint/2010/main" val="168970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60E6-B694-629D-77BB-49C33DCD81EE}"/>
              </a:ext>
            </a:extLst>
          </p:cNvPr>
          <p:cNvSpPr>
            <a:spLocks noGrp="1"/>
          </p:cNvSpPr>
          <p:nvPr>
            <p:ph type="title"/>
          </p:nvPr>
        </p:nvSpPr>
        <p:spPr/>
        <p:txBody>
          <a:bodyPr/>
          <a:lstStyle/>
          <a:p>
            <a:r>
              <a:rPr lang="en-US" dirty="0"/>
              <a:t>Details – Table 5: Model predictions</a:t>
            </a:r>
          </a:p>
        </p:txBody>
      </p:sp>
      <p:graphicFrame>
        <p:nvGraphicFramePr>
          <p:cNvPr id="4" name="Content Placeholder 3">
            <a:extLst>
              <a:ext uri="{FF2B5EF4-FFF2-40B4-BE49-F238E27FC236}">
                <a16:creationId xmlns:a16="http://schemas.microsoft.com/office/drawing/2014/main" id="{9865F822-974F-EE6D-DA8C-84F3FD9E780A}"/>
              </a:ext>
            </a:extLst>
          </p:cNvPr>
          <p:cNvGraphicFramePr>
            <a:graphicFrameLocks noGrp="1"/>
          </p:cNvGraphicFramePr>
          <p:nvPr>
            <p:ph idx="1"/>
            <p:extLst>
              <p:ext uri="{D42A27DB-BD31-4B8C-83A1-F6EECF244321}">
                <p14:modId xmlns:p14="http://schemas.microsoft.com/office/powerpoint/2010/main" val="4025038629"/>
              </p:ext>
            </p:extLst>
          </p:nvPr>
        </p:nvGraphicFramePr>
        <p:xfrm>
          <a:off x="1450975" y="2016125"/>
          <a:ext cx="9604375" cy="185420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699088009"/>
                    </a:ext>
                  </a:extLst>
                </a:gridCol>
                <a:gridCol w="1920875">
                  <a:extLst>
                    <a:ext uri="{9D8B030D-6E8A-4147-A177-3AD203B41FA5}">
                      <a16:colId xmlns:a16="http://schemas.microsoft.com/office/drawing/2014/main" val="421000012"/>
                    </a:ext>
                  </a:extLst>
                </a:gridCol>
                <a:gridCol w="1920875">
                  <a:extLst>
                    <a:ext uri="{9D8B030D-6E8A-4147-A177-3AD203B41FA5}">
                      <a16:colId xmlns:a16="http://schemas.microsoft.com/office/drawing/2014/main" val="1187966434"/>
                    </a:ext>
                  </a:extLst>
                </a:gridCol>
                <a:gridCol w="1920875">
                  <a:extLst>
                    <a:ext uri="{9D8B030D-6E8A-4147-A177-3AD203B41FA5}">
                      <a16:colId xmlns:a16="http://schemas.microsoft.com/office/drawing/2014/main" val="4261404707"/>
                    </a:ext>
                  </a:extLst>
                </a:gridCol>
                <a:gridCol w="1920875">
                  <a:extLst>
                    <a:ext uri="{9D8B030D-6E8A-4147-A177-3AD203B41FA5}">
                      <a16:colId xmlns:a16="http://schemas.microsoft.com/office/drawing/2014/main" val="1042666051"/>
                    </a:ext>
                  </a:extLst>
                </a:gridCol>
              </a:tblGrid>
              <a:tr h="370840">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Player</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LR</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SVM</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Random Forest</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XGBoost</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6414031"/>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extLst>
                  <a:ext uri="{0D108BD9-81ED-4DB2-BD59-A6C34878D82A}">
                    <a16:rowId xmlns:a16="http://schemas.microsoft.com/office/drawing/2014/main" val="2925032578"/>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4130122986"/>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extLst>
                  <a:ext uri="{0D108BD9-81ED-4DB2-BD59-A6C34878D82A}">
                    <a16:rowId xmlns:a16="http://schemas.microsoft.com/office/drawing/2014/main" val="3015214594"/>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1289770429"/>
                  </a:ext>
                </a:extLst>
              </a:tr>
            </a:tbl>
          </a:graphicData>
        </a:graphic>
      </p:graphicFrame>
      <p:sp>
        <p:nvSpPr>
          <p:cNvPr id="5" name="TextBox 4">
            <a:extLst>
              <a:ext uri="{FF2B5EF4-FFF2-40B4-BE49-F238E27FC236}">
                <a16:creationId xmlns:a16="http://schemas.microsoft.com/office/drawing/2014/main" id="{1219E3B6-5000-FA4A-1069-C58B2CB686A6}"/>
              </a:ext>
            </a:extLst>
          </p:cNvPr>
          <p:cNvSpPr txBox="1"/>
          <p:nvPr/>
        </p:nvSpPr>
        <p:spPr>
          <a:xfrm>
            <a:off x="1450479" y="4495800"/>
            <a:ext cx="9604375" cy="1200329"/>
          </a:xfrm>
          <a:prstGeom prst="rect">
            <a:avLst/>
          </a:prstGeom>
          <a:noFill/>
        </p:spPr>
        <p:txBody>
          <a:bodyPr wrap="square" rtlCol="0">
            <a:spAutoFit/>
          </a:bodyPr>
          <a:lstStyle/>
          <a:p>
            <a:r>
              <a:rPr lang="en-US" b="1" dirty="0"/>
              <a:t>Table 5:  </a:t>
            </a:r>
            <a:r>
              <a:rPr lang="en-US" dirty="0"/>
              <a:t>A table showcasing each model’s prediction based on the prospective player data.</a:t>
            </a:r>
          </a:p>
          <a:p>
            <a:endParaRPr lang="en-US" dirty="0"/>
          </a:p>
          <a:p>
            <a:r>
              <a:rPr lang="en-US" dirty="0"/>
              <a:t>1 = All-Star</a:t>
            </a:r>
          </a:p>
          <a:p>
            <a:r>
              <a:rPr lang="en-US" dirty="0"/>
              <a:t>0 = Non-All-Star</a:t>
            </a:r>
          </a:p>
        </p:txBody>
      </p:sp>
    </p:spTree>
    <p:extLst>
      <p:ext uri="{BB962C8B-B14F-4D97-AF65-F5344CB8AC3E}">
        <p14:creationId xmlns:p14="http://schemas.microsoft.com/office/powerpoint/2010/main" val="1991279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0791-BB50-D6DF-C515-6E85466468CB}"/>
              </a:ext>
            </a:extLst>
          </p:cNvPr>
          <p:cNvSpPr>
            <a:spLocks noGrp="1"/>
          </p:cNvSpPr>
          <p:nvPr>
            <p:ph type="title"/>
          </p:nvPr>
        </p:nvSpPr>
        <p:spPr/>
        <p:txBody>
          <a:bodyPr>
            <a:normAutofit/>
          </a:bodyPr>
          <a:lstStyle/>
          <a:p>
            <a:r>
              <a:rPr lang="en-US" dirty="0"/>
              <a:t>What is Original About this Research?</a:t>
            </a:r>
          </a:p>
        </p:txBody>
      </p:sp>
      <p:sp>
        <p:nvSpPr>
          <p:cNvPr id="3" name="Content Placeholder 2">
            <a:extLst>
              <a:ext uri="{FF2B5EF4-FFF2-40B4-BE49-F238E27FC236}">
                <a16:creationId xmlns:a16="http://schemas.microsoft.com/office/drawing/2014/main" id="{29739696-C77B-3894-C10A-91ACF586C3B3}"/>
              </a:ext>
            </a:extLst>
          </p:cNvPr>
          <p:cNvSpPr>
            <a:spLocks noGrp="1"/>
          </p:cNvSpPr>
          <p:nvPr>
            <p:ph idx="1"/>
          </p:nvPr>
        </p:nvSpPr>
        <p:spPr>
          <a:xfrm>
            <a:off x="1451579" y="2015732"/>
            <a:ext cx="9603275" cy="4037749"/>
          </a:xfrm>
        </p:spPr>
        <p:txBody>
          <a:bodyPr>
            <a:normAutofit fontScale="92500"/>
          </a:bodyPr>
          <a:lstStyle/>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This research is original in a handful of ways.</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For starters, attempting to solve the problem of draft predictability appeared to be a rather novel application of data mining techniques in and of itself, as datasets made for this specific purpose are virtually nonexistent, at least on the public level.</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As a result, the dataset created for this research was wholly original and based on authentic data consisting of pre-draft metrics and statistics.</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Additionally, the implementation of the </a:t>
            </a:r>
            <a:r>
              <a:rPr lang="en-US" sz="2200" b="1" dirty="0">
                <a:effectLst/>
                <a:latin typeface="+mj-lt"/>
                <a:ea typeface="Calibri" panose="020F0502020204030204" pitchFamily="34" charset="0"/>
                <a:cs typeface="Times New Roman" panose="02020603050405020304" pitchFamily="18" charset="0"/>
              </a:rPr>
              <a:t>total point value (TPV) </a:t>
            </a:r>
            <a:r>
              <a:rPr lang="en-US" sz="2200" dirty="0">
                <a:effectLst/>
                <a:latin typeface="+mj-lt"/>
                <a:ea typeface="Calibri" panose="020F0502020204030204" pitchFamily="34" charset="0"/>
                <a:cs typeface="Times New Roman" panose="02020603050405020304" pitchFamily="18" charset="0"/>
              </a:rPr>
              <a:t>stat is something that was created novelly for the purpose of this research, therefore it is the first of its kind as it implements a new statistic </a:t>
            </a:r>
            <a:r>
              <a:rPr lang="en-US" sz="2200" dirty="0">
                <a:latin typeface="+mj-lt"/>
                <a:ea typeface="Calibri" panose="020F0502020204030204" pitchFamily="34" charset="0"/>
                <a:cs typeface="Times New Roman" panose="02020603050405020304" pitchFamily="18" charset="0"/>
              </a:rPr>
              <a:t>for</a:t>
            </a:r>
            <a:r>
              <a:rPr lang="en-US" sz="2200" dirty="0">
                <a:effectLst/>
                <a:latin typeface="+mj-lt"/>
                <a:ea typeface="Calibri" panose="020F0502020204030204" pitchFamily="34" charset="0"/>
                <a:cs typeface="Times New Roman" panose="02020603050405020304" pitchFamily="18" charset="0"/>
              </a:rPr>
              <a:t> running basketball-related classification models.</a:t>
            </a:r>
          </a:p>
          <a:p>
            <a:endParaRPr lang="en-US" dirty="0"/>
          </a:p>
        </p:txBody>
      </p:sp>
    </p:spTree>
    <p:extLst>
      <p:ext uri="{BB962C8B-B14F-4D97-AF65-F5344CB8AC3E}">
        <p14:creationId xmlns:p14="http://schemas.microsoft.com/office/powerpoint/2010/main" val="596550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4EB-C105-FF71-1AD7-65733E96DF8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6B22E5C-FA75-30E9-459B-5AF7DA4CA64B}"/>
              </a:ext>
            </a:extLst>
          </p:cNvPr>
          <p:cNvSpPr>
            <a:spLocks noGrp="1"/>
          </p:cNvSpPr>
          <p:nvPr>
            <p:ph idx="1"/>
          </p:nvPr>
        </p:nvSpPr>
        <p:spPr>
          <a:xfrm>
            <a:off x="1451579" y="2015732"/>
            <a:ext cx="9603275" cy="3813568"/>
          </a:xfrm>
        </p:spPr>
        <p:txBody>
          <a:bodyPr>
            <a:normAutofit/>
          </a:bodyPr>
          <a:lstStyle/>
          <a:p>
            <a:r>
              <a:rPr lang="en-US" dirty="0"/>
              <a:t>Out of the four models, </a:t>
            </a:r>
            <a:r>
              <a:rPr lang="en-US" dirty="0" err="1"/>
              <a:t>XGBoost</a:t>
            </a:r>
            <a:r>
              <a:rPr lang="en-US" dirty="0"/>
              <a:t> and Random Forest were the top performers followed by SVM and Logistic Regression.</a:t>
            </a:r>
          </a:p>
          <a:p>
            <a:r>
              <a:rPr lang="en-US" dirty="0"/>
              <a:t>For both Backcourt and Frontcourt players, </a:t>
            </a:r>
            <a:r>
              <a:rPr lang="en-US" dirty="0" err="1"/>
              <a:t>XGBoost</a:t>
            </a:r>
            <a:r>
              <a:rPr lang="en-US" dirty="0"/>
              <a:t> and Random Forest excelled.</a:t>
            </a:r>
          </a:p>
          <a:p>
            <a:r>
              <a:rPr lang="en-US" dirty="0"/>
              <a:t>For Backcourt players, </a:t>
            </a:r>
            <a:r>
              <a:rPr lang="en-US" dirty="0" err="1"/>
              <a:t>XGBoost</a:t>
            </a:r>
            <a:r>
              <a:rPr lang="en-US" dirty="0"/>
              <a:t> obtained a 91.67% Accuracy Score.</a:t>
            </a:r>
          </a:p>
          <a:p>
            <a:r>
              <a:rPr lang="en-US" dirty="0"/>
              <a:t>For Frontcourt players, both </a:t>
            </a:r>
            <a:r>
              <a:rPr lang="en-US" dirty="0" err="1"/>
              <a:t>XGBoost</a:t>
            </a:r>
            <a:r>
              <a:rPr lang="en-US" dirty="0"/>
              <a:t> and Random Forest obtained a 90.54% Accuracy Score.</a:t>
            </a:r>
          </a:p>
          <a:p>
            <a:r>
              <a:rPr lang="en-US" dirty="0">
                <a:effectLst/>
                <a:latin typeface="+mj-lt"/>
                <a:ea typeface="Calibri" panose="020F0502020204030204" pitchFamily="34" charset="0"/>
                <a:cs typeface="Times New Roman" panose="02020603050405020304" pitchFamily="18" charset="0"/>
              </a:rPr>
              <a:t>Both formed consistent predictions indicating that it is better to use models that take a multitude of features into account when predicting NBA All-Stars.</a:t>
            </a:r>
          </a:p>
          <a:p>
            <a:endParaRPr lang="en-US" dirty="0"/>
          </a:p>
        </p:txBody>
      </p:sp>
    </p:spTree>
    <p:extLst>
      <p:ext uri="{BB962C8B-B14F-4D97-AF65-F5344CB8AC3E}">
        <p14:creationId xmlns:p14="http://schemas.microsoft.com/office/powerpoint/2010/main" val="302195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478B-3815-F7F2-D389-8928CAE687CF}"/>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CEC9E1CC-A0A3-EFE9-C770-FD1622775D7F}"/>
              </a:ext>
            </a:extLst>
          </p:cNvPr>
          <p:cNvSpPr>
            <a:spLocks noGrp="1"/>
          </p:cNvSpPr>
          <p:nvPr>
            <p:ph idx="1"/>
          </p:nvPr>
        </p:nvSpPr>
        <p:spPr>
          <a:xfrm>
            <a:off x="1451579" y="2015732"/>
            <a:ext cx="9603275" cy="3946918"/>
          </a:xfrm>
        </p:spPr>
        <p:txBody>
          <a:bodyPr>
            <a:noAutofit/>
          </a:bodyPr>
          <a:lstStyle/>
          <a:p>
            <a:pPr>
              <a:lnSpc>
                <a:spcPct val="107000"/>
              </a:lnSpc>
              <a:spcBef>
                <a:spcPts val="0"/>
              </a:spcBef>
              <a:spcAft>
                <a:spcPts val="800"/>
              </a:spcAft>
            </a:pPr>
            <a:r>
              <a:rPr lang="en-US" sz="1900" dirty="0">
                <a:effectLst/>
                <a:latin typeface="+mj-lt"/>
                <a:ea typeface="Calibri" panose="020F0502020204030204" pitchFamily="34" charset="0"/>
                <a:cs typeface="Times New Roman" panose="02020603050405020304" pitchFamily="18" charset="0"/>
              </a:rPr>
              <a:t>For All-Star predictions it is best to take multiple features into account rather than relying on only two.</a:t>
            </a:r>
          </a:p>
          <a:p>
            <a:pPr>
              <a:lnSpc>
                <a:spcPct val="107000"/>
              </a:lnSpc>
              <a:spcBef>
                <a:spcPts val="0"/>
              </a:spcBef>
              <a:spcAft>
                <a:spcPts val="800"/>
              </a:spcAft>
            </a:pPr>
            <a:r>
              <a:rPr lang="en-US" sz="1900" dirty="0">
                <a:effectLst/>
                <a:latin typeface="+mj-lt"/>
                <a:ea typeface="Calibri" panose="020F0502020204030204" pitchFamily="34" charset="0"/>
                <a:cs typeface="Times New Roman" panose="02020603050405020304" pitchFamily="18" charset="0"/>
              </a:rPr>
              <a:t>Additional metrics relating to speed, agility, and endurance, for example, may have altered results if such statistics could be obtained or were publicly available for every player in the dataset.</a:t>
            </a:r>
          </a:p>
          <a:p>
            <a:pPr>
              <a:lnSpc>
                <a:spcPct val="107000"/>
              </a:lnSpc>
              <a:spcBef>
                <a:spcPts val="0"/>
              </a:spcBef>
              <a:spcAft>
                <a:spcPts val="800"/>
              </a:spcAft>
            </a:pPr>
            <a:r>
              <a:rPr lang="en-US" sz="1900" dirty="0">
                <a:effectLst/>
                <a:latin typeface="+mj-lt"/>
                <a:ea typeface="Calibri" panose="020F0502020204030204" pitchFamily="34" charset="0"/>
                <a:cs typeface="Times New Roman" panose="02020603050405020304" pitchFamily="18" charset="0"/>
              </a:rPr>
              <a:t>In a similar sense there may also exist many unquantifiable variables in sports that no model can predict, so it is important to assess a model through the data from which it is trained.</a:t>
            </a:r>
          </a:p>
          <a:p>
            <a:pPr>
              <a:lnSpc>
                <a:spcPct val="107000"/>
              </a:lnSpc>
              <a:spcBef>
                <a:spcPts val="0"/>
              </a:spcBef>
              <a:spcAft>
                <a:spcPts val="800"/>
              </a:spcAft>
              <a:buFont typeface="Wingdings" panose="05000000000000000000" pitchFamily="2" charset="2"/>
              <a:buChar char="Ø"/>
            </a:pPr>
            <a:r>
              <a:rPr lang="en-US" sz="1900" dirty="0">
                <a:effectLst/>
                <a:latin typeface="+mj-lt"/>
                <a:ea typeface="Calibri" panose="020F0502020204030204" pitchFamily="34" charset="0"/>
                <a:cs typeface="Times New Roman" panose="02020603050405020304" pitchFamily="18" charset="0"/>
              </a:rPr>
              <a:t>These include details like whether or not a player is will suffer an injury early on in their career or understanding their level of their overall work-ethic.</a:t>
            </a:r>
          </a:p>
          <a:p>
            <a:pPr>
              <a:lnSpc>
                <a:spcPct val="107000"/>
              </a:lnSpc>
              <a:spcBef>
                <a:spcPts val="0"/>
              </a:spcBef>
              <a:spcAft>
                <a:spcPts val="800"/>
              </a:spcAft>
              <a:buFont typeface="Wingdings" panose="05000000000000000000" pitchFamily="2" charset="2"/>
              <a:buChar char="Ø"/>
            </a:pPr>
            <a:r>
              <a:rPr lang="en-US" sz="1900" dirty="0">
                <a:latin typeface="+mj-lt"/>
                <a:ea typeface="Calibri" panose="020F0502020204030204" pitchFamily="34" charset="0"/>
                <a:cs typeface="Times New Roman" panose="02020603050405020304" pitchFamily="18" charset="0"/>
              </a:rPr>
              <a:t>As it is difficult to quantify these variables, they may stifle or elevate certain players in ways a model can’t predict.</a:t>
            </a:r>
            <a:endParaRPr lang="en-US" sz="19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082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E679-AFF0-6780-E570-23C6AEF64B9F}"/>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84D5E506-5534-A29D-A816-D422BAD4A7E7}"/>
              </a:ext>
            </a:extLst>
          </p:cNvPr>
          <p:cNvSpPr>
            <a:spLocks noGrp="1"/>
          </p:cNvSpPr>
          <p:nvPr>
            <p:ph idx="1"/>
          </p:nvPr>
        </p:nvSpPr>
        <p:spPr/>
        <p:txBody>
          <a:bodyPr>
            <a:normAutofit/>
          </a:bodyPr>
          <a:lstStyle/>
          <a:p>
            <a:r>
              <a:rPr lang="en-US" sz="2200" dirty="0"/>
              <a:t>Nevertheless, if models based on physical attributes and historical statistics like the ones in this research were to carry over into the real-world to a similar level of accuracy, it could revolutionize how teams throughout the NBA draft players going forward.</a:t>
            </a:r>
          </a:p>
          <a:p>
            <a:r>
              <a:rPr lang="en-US" sz="2200" dirty="0"/>
              <a:t>As a result, the value of obtaining high draft picks could directly go up, as taking a chance on a pick would be less of a gamble than it has been in the past.</a:t>
            </a:r>
          </a:p>
        </p:txBody>
      </p:sp>
    </p:spTree>
    <p:extLst>
      <p:ext uri="{BB962C8B-B14F-4D97-AF65-F5344CB8AC3E}">
        <p14:creationId xmlns:p14="http://schemas.microsoft.com/office/powerpoint/2010/main" val="20419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B72B-2DD8-B31C-997E-9DF84A0269C1}"/>
              </a:ext>
            </a:extLst>
          </p:cNvPr>
          <p:cNvSpPr>
            <a:spLocks noGrp="1"/>
          </p:cNvSpPr>
          <p:nvPr>
            <p:ph type="title"/>
          </p:nvPr>
        </p:nvSpPr>
        <p:spPr/>
        <p:txBody>
          <a:bodyPr>
            <a:normAutofit/>
          </a:bodyPr>
          <a:lstStyle/>
          <a:p>
            <a:r>
              <a:rPr lang="en-US" dirty="0"/>
              <a:t>Topics I Applied from Data Mining 2</a:t>
            </a:r>
          </a:p>
        </p:txBody>
      </p:sp>
      <p:sp>
        <p:nvSpPr>
          <p:cNvPr id="3" name="Content Placeholder 2">
            <a:extLst>
              <a:ext uri="{FF2B5EF4-FFF2-40B4-BE49-F238E27FC236}">
                <a16:creationId xmlns:a16="http://schemas.microsoft.com/office/drawing/2014/main" id="{9E6F7740-A2ED-17A6-8739-C3A647D2B4D1}"/>
              </a:ext>
            </a:extLst>
          </p:cNvPr>
          <p:cNvSpPr>
            <a:spLocks noGrp="1"/>
          </p:cNvSpPr>
          <p:nvPr>
            <p:ph idx="1"/>
          </p:nvPr>
        </p:nvSpPr>
        <p:spPr/>
        <p:txBody>
          <a:bodyPr>
            <a:normAutofit/>
          </a:bodyPr>
          <a:lstStyle/>
          <a:p>
            <a:r>
              <a:rPr lang="en-US" sz="2400" dirty="0"/>
              <a:t>Support Vector Machine (SVM) – Weeks 2 &amp; 3</a:t>
            </a:r>
          </a:p>
          <a:p>
            <a:pPr marL="0" indent="0">
              <a:buNone/>
            </a:pPr>
            <a:endParaRPr lang="en-US" sz="2400" dirty="0"/>
          </a:p>
          <a:p>
            <a:r>
              <a:rPr lang="en-US" sz="2400" dirty="0"/>
              <a:t>Random Forest – Week 3</a:t>
            </a:r>
          </a:p>
          <a:p>
            <a:pPr marL="0" indent="0">
              <a:buNone/>
            </a:pPr>
            <a:endParaRPr lang="en-US" sz="2400" dirty="0"/>
          </a:p>
          <a:p>
            <a:r>
              <a:rPr lang="en-US" sz="2400" dirty="0" err="1"/>
              <a:t>XGBoost</a:t>
            </a:r>
            <a:r>
              <a:rPr lang="en-US" sz="2400" dirty="0"/>
              <a:t> Algorithm – Week 7</a:t>
            </a:r>
          </a:p>
        </p:txBody>
      </p:sp>
    </p:spTree>
    <p:extLst>
      <p:ext uri="{BB962C8B-B14F-4D97-AF65-F5344CB8AC3E}">
        <p14:creationId xmlns:p14="http://schemas.microsoft.com/office/powerpoint/2010/main" val="353448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84D-FD24-F97A-C889-CDA1D15FD19B}"/>
              </a:ext>
            </a:extLst>
          </p:cNvPr>
          <p:cNvSpPr>
            <a:spLocks noGrp="1"/>
          </p:cNvSpPr>
          <p:nvPr>
            <p:ph type="title"/>
          </p:nvPr>
        </p:nvSpPr>
        <p:spPr/>
        <p:txBody>
          <a:bodyPr/>
          <a:lstStyle/>
          <a:p>
            <a:r>
              <a:rPr lang="en-US" dirty="0"/>
              <a:t>Background – What is an all-star?</a:t>
            </a:r>
          </a:p>
        </p:txBody>
      </p:sp>
      <p:sp>
        <p:nvSpPr>
          <p:cNvPr id="3" name="Content Placeholder 2">
            <a:extLst>
              <a:ext uri="{FF2B5EF4-FFF2-40B4-BE49-F238E27FC236}">
                <a16:creationId xmlns:a16="http://schemas.microsoft.com/office/drawing/2014/main" id="{4C376F1B-72AD-8CB5-8043-DE9C4B9E64EB}"/>
              </a:ext>
            </a:extLst>
          </p:cNvPr>
          <p:cNvSpPr>
            <a:spLocks noGrp="1"/>
          </p:cNvSpPr>
          <p:nvPr>
            <p:ph idx="1"/>
          </p:nvPr>
        </p:nvSpPr>
        <p:spPr/>
        <p:txBody>
          <a:bodyPr>
            <a:noAutofit/>
          </a:bodyPr>
          <a:lstStyle/>
          <a:p>
            <a:pPr>
              <a:lnSpc>
                <a:spcPct val="107000"/>
              </a:lnSpc>
              <a:spcBef>
                <a:spcPts val="0"/>
              </a:spcBef>
              <a:spcAft>
                <a:spcPts val="800"/>
              </a:spcAft>
            </a:pPr>
            <a:r>
              <a:rPr lang="en-US" sz="2400" dirty="0">
                <a:effectLst/>
                <a:latin typeface="+mj-lt"/>
                <a:ea typeface="Calibri" panose="020F0502020204030204" pitchFamily="34" charset="0"/>
                <a:cs typeface="Times New Roman" panose="02020603050405020304" pitchFamily="18" charset="0"/>
              </a:rPr>
              <a:t>“All-Stars” are players that are representative of the league’s top performers for a given year that they are awarded this title. </a:t>
            </a:r>
          </a:p>
          <a:p>
            <a:pPr>
              <a:lnSpc>
                <a:spcPct val="107000"/>
              </a:lnSpc>
              <a:spcBef>
                <a:spcPts val="0"/>
              </a:spcBef>
              <a:spcAft>
                <a:spcPts val="800"/>
              </a:spcAft>
            </a:pPr>
            <a:r>
              <a:rPr lang="en-US" sz="2400" dirty="0">
                <a:effectLst/>
                <a:latin typeface="+mj-lt"/>
                <a:ea typeface="Calibri" panose="020F0502020204030204" pitchFamily="34" charset="0"/>
                <a:cs typeface="Times New Roman" panose="02020603050405020304" pitchFamily="18" charset="0"/>
              </a:rPr>
              <a:t>Apart from the league MVP or Finals MVP award, an All-Star selection is among one of the highest individual distinctions that a professional basketball player can aspire to achieve.</a:t>
            </a:r>
          </a:p>
          <a:p>
            <a:pPr>
              <a:lnSpc>
                <a:spcPct val="107000"/>
              </a:lnSpc>
              <a:spcBef>
                <a:spcPts val="0"/>
              </a:spcBef>
              <a:spcAft>
                <a:spcPts val="800"/>
              </a:spcAft>
            </a:pPr>
            <a:r>
              <a:rPr lang="en-US" sz="2400" dirty="0">
                <a:latin typeface="+mj-lt"/>
                <a:ea typeface="Calibri" panose="020F0502020204030204" pitchFamily="34" charset="0"/>
                <a:cs typeface="Times New Roman" panose="02020603050405020304" pitchFamily="18" charset="0"/>
              </a:rPr>
              <a:t>In other words,  All-Stars can be considered some of the best players in throughout the entire league.</a:t>
            </a:r>
            <a:endParaRPr lang="en-US"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8102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FC6-DBB9-CB71-9E97-51CA112C42BD}"/>
              </a:ext>
            </a:extLst>
          </p:cNvPr>
          <p:cNvSpPr>
            <a:spLocks noGrp="1"/>
          </p:cNvSpPr>
          <p:nvPr>
            <p:ph type="title"/>
          </p:nvPr>
        </p:nvSpPr>
        <p:spPr/>
        <p:txBody>
          <a:bodyPr/>
          <a:lstStyle/>
          <a:p>
            <a:r>
              <a:rPr lang="en-US" dirty="0"/>
              <a:t>QR CODE to dataset on </a:t>
            </a:r>
            <a:r>
              <a:rPr lang="en-US" dirty="0" err="1"/>
              <a:t>github</a:t>
            </a:r>
            <a:endParaRPr lang="en-US" dirty="0"/>
          </a:p>
        </p:txBody>
      </p:sp>
      <p:pic>
        <p:nvPicPr>
          <p:cNvPr id="5" name="Content Placeholder 4" descr="A qr code with a dinosaur&#10;&#10;Description automatically generated">
            <a:extLst>
              <a:ext uri="{FF2B5EF4-FFF2-40B4-BE49-F238E27FC236}">
                <a16:creationId xmlns:a16="http://schemas.microsoft.com/office/drawing/2014/main" id="{5E00D6F3-22A4-8B5E-6223-EBDD4212C8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343" y="2016125"/>
            <a:ext cx="3449638" cy="3449638"/>
          </a:xfrm>
        </p:spPr>
      </p:pic>
    </p:spTree>
    <p:extLst>
      <p:ext uri="{BB962C8B-B14F-4D97-AF65-F5344CB8AC3E}">
        <p14:creationId xmlns:p14="http://schemas.microsoft.com/office/powerpoint/2010/main" val="183414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37541B8-FFC5-50DF-3194-9F0BCAD8707A}"/>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Questions?</a:t>
            </a:r>
          </a:p>
        </p:txBody>
      </p:sp>
      <p:pic>
        <p:nvPicPr>
          <p:cNvPr id="7" name="Graphic 6" descr="Help">
            <a:extLst>
              <a:ext uri="{FF2B5EF4-FFF2-40B4-BE49-F238E27FC236}">
                <a16:creationId xmlns:a16="http://schemas.microsoft.com/office/drawing/2014/main" id="{BD5A90A6-63D7-AD9E-8F12-0EEE0163CA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22" name="Straight Connector 21">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971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CA4E-7897-AC5C-C044-FE1FBCFED0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730C53-07BB-52C0-B079-B940E49168CE}"/>
              </a:ext>
            </a:extLst>
          </p:cNvPr>
          <p:cNvSpPr>
            <a:spLocks noGrp="1"/>
          </p:cNvSpPr>
          <p:nvPr>
            <p:ph idx="1"/>
          </p:nvPr>
        </p:nvSpPr>
        <p:spPr/>
        <p:txBody>
          <a:bodyPr/>
          <a:lstStyle/>
          <a:p>
            <a:r>
              <a:rPr lang="en-US" dirty="0"/>
              <a:t>[1] </a:t>
            </a:r>
            <a:r>
              <a:rPr lang="en-US" dirty="0">
                <a:hlinkClick r:id="rId2"/>
              </a:rPr>
              <a:t>https://en.wikipedia.org/wiki/Basketball_positions</a:t>
            </a:r>
            <a:r>
              <a:rPr lang="en-US" dirty="0"/>
              <a:t> </a:t>
            </a:r>
          </a:p>
          <a:p>
            <a:r>
              <a:rPr lang="en-US" dirty="0"/>
              <a:t>[2] </a:t>
            </a:r>
            <a:r>
              <a:rPr lang="en-US" dirty="0">
                <a:hlinkClick r:id="rId3"/>
              </a:rPr>
              <a:t>https://www.basketball-reference.com/leagues/NBA_stats_per_game.html</a:t>
            </a:r>
            <a:r>
              <a:rPr lang="en-US" dirty="0"/>
              <a:t> </a:t>
            </a:r>
          </a:p>
          <a:p>
            <a:endParaRPr lang="en-US" dirty="0"/>
          </a:p>
        </p:txBody>
      </p:sp>
    </p:spTree>
    <p:extLst>
      <p:ext uri="{BB962C8B-B14F-4D97-AF65-F5344CB8AC3E}">
        <p14:creationId xmlns:p14="http://schemas.microsoft.com/office/powerpoint/2010/main" val="2831429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48A0F0C-A51D-31D2-83AE-D0898B810326}"/>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Thanks for Watching!</a:t>
            </a:r>
          </a:p>
        </p:txBody>
      </p:sp>
      <p:pic>
        <p:nvPicPr>
          <p:cNvPr id="6" name="Graphic 5" descr="Smiling Face with No Fill">
            <a:extLst>
              <a:ext uri="{FF2B5EF4-FFF2-40B4-BE49-F238E27FC236}">
                <a16:creationId xmlns:a16="http://schemas.microsoft.com/office/drawing/2014/main" id="{2C146AD7-1531-5784-99EB-0A79E6F74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21"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72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2E7-0B21-B4D3-24E0-A9B68EA036FC}"/>
              </a:ext>
            </a:extLst>
          </p:cNvPr>
          <p:cNvSpPr>
            <a:spLocks noGrp="1"/>
          </p:cNvSpPr>
          <p:nvPr>
            <p:ph type="title"/>
          </p:nvPr>
        </p:nvSpPr>
        <p:spPr/>
        <p:txBody>
          <a:bodyPr/>
          <a:lstStyle/>
          <a:p>
            <a:r>
              <a:rPr lang="en-US" dirty="0"/>
              <a:t>Background – From prospect to all-star?</a:t>
            </a:r>
          </a:p>
        </p:txBody>
      </p:sp>
      <p:sp>
        <p:nvSpPr>
          <p:cNvPr id="3" name="Content Placeholder 2">
            <a:extLst>
              <a:ext uri="{FF2B5EF4-FFF2-40B4-BE49-F238E27FC236}">
                <a16:creationId xmlns:a16="http://schemas.microsoft.com/office/drawing/2014/main" id="{3C6E87E6-4B03-76E1-47CF-DC5EFEA812C8}"/>
              </a:ext>
            </a:extLst>
          </p:cNvPr>
          <p:cNvSpPr>
            <a:spLocks noGrp="1"/>
          </p:cNvSpPr>
          <p:nvPr>
            <p:ph idx="1"/>
          </p:nvPr>
        </p:nvSpPr>
        <p:spPr>
          <a:xfrm>
            <a:off x="1054402" y="2110982"/>
            <a:ext cx="10083196" cy="3450613"/>
          </a:xfrm>
        </p:spPr>
        <p:txBody>
          <a:bodyPr>
            <a:noAutofit/>
          </a:bodyPr>
          <a:lstStyle/>
          <a:p>
            <a:r>
              <a:rPr lang="en-US" sz="2400" dirty="0"/>
              <a:t>While the NBA Draft is a straightforward process, its results have historically been unpredictable.</a:t>
            </a:r>
          </a:p>
          <a:p>
            <a:r>
              <a:rPr lang="en-US" sz="2400" dirty="0"/>
              <a:t>Draft “busts” and “booms” have occurred many times over, leading to players being selected either higher or lower than they likely should have been.</a:t>
            </a:r>
          </a:p>
          <a:p>
            <a:r>
              <a:rPr lang="en-US" sz="2400" dirty="0"/>
              <a:t>Since some of the strengths of data mining techniques involve prediction, wouldn’t it be great if we could use them to make things a little bit more predictable?</a:t>
            </a:r>
          </a:p>
        </p:txBody>
      </p:sp>
    </p:spTree>
    <p:extLst>
      <p:ext uri="{BB962C8B-B14F-4D97-AF65-F5344CB8AC3E}">
        <p14:creationId xmlns:p14="http://schemas.microsoft.com/office/powerpoint/2010/main" val="194577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2E7-0B21-B4D3-24E0-A9B68EA036FC}"/>
              </a:ext>
            </a:extLst>
          </p:cNvPr>
          <p:cNvSpPr>
            <a:spLocks noGrp="1"/>
          </p:cNvSpPr>
          <p:nvPr>
            <p:ph type="title"/>
          </p:nvPr>
        </p:nvSpPr>
        <p:spPr/>
        <p:txBody>
          <a:bodyPr/>
          <a:lstStyle/>
          <a:p>
            <a:r>
              <a:rPr lang="en-US" dirty="0"/>
              <a:t>Statement of the Problem</a:t>
            </a:r>
          </a:p>
        </p:txBody>
      </p:sp>
      <p:sp>
        <p:nvSpPr>
          <p:cNvPr id="3" name="Content Placeholder 2">
            <a:extLst>
              <a:ext uri="{FF2B5EF4-FFF2-40B4-BE49-F238E27FC236}">
                <a16:creationId xmlns:a16="http://schemas.microsoft.com/office/drawing/2014/main" id="{3C6E87E6-4B03-76E1-47CF-DC5EFEA812C8}"/>
              </a:ext>
            </a:extLst>
          </p:cNvPr>
          <p:cNvSpPr>
            <a:spLocks noGrp="1"/>
          </p:cNvSpPr>
          <p:nvPr>
            <p:ph idx="1"/>
          </p:nvPr>
        </p:nvSpPr>
        <p:spPr>
          <a:xfrm>
            <a:off x="1063873" y="2015732"/>
            <a:ext cx="10064254" cy="4037749"/>
          </a:xfrm>
        </p:spPr>
        <p:txBody>
          <a:bodyPr>
            <a:noAutofit/>
          </a:bodyPr>
          <a:lstStyle/>
          <a:p>
            <a:pPr>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As one would imagine, it is within the hopes of management, coaching staff, and fans, alike, that players selected with high draft picks develop and evolve over the course of their careers to an All-Star level of excellence.</a:t>
            </a:r>
          </a:p>
          <a:p>
            <a:pPr>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The problem is, that since </a:t>
            </a:r>
            <a:r>
              <a:rPr lang="en-US" dirty="0">
                <a:effectLst/>
                <a:latin typeface="+mj-lt"/>
                <a:ea typeface="Calibri" panose="020F0502020204030204" pitchFamily="34" charset="0"/>
                <a:cs typeface="Times New Roman" panose="02020603050405020304" pitchFamily="18" charset="0"/>
              </a:rPr>
              <a:t>a player’s long-term potential is often difficult to predict, this is not always the case.</a:t>
            </a:r>
          </a:p>
          <a:p>
            <a:pPr>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Therefore, the problem I set out to solve with this research was that of draft unpredictability.</a:t>
            </a:r>
          </a:p>
          <a:p>
            <a:pPr>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My</a:t>
            </a:r>
            <a:r>
              <a:rPr lang="en-US" dirty="0">
                <a:effectLst/>
                <a:latin typeface="+mj-lt"/>
                <a:ea typeface="Calibri" panose="020F0502020204030204" pitchFamily="34" charset="0"/>
                <a:cs typeface="Times New Roman" panose="02020603050405020304" pitchFamily="18" charset="0"/>
              </a:rPr>
              <a:t> aim was to leverage data mining techniques to determine if it was possible to predict within a high level of accuracy that </a:t>
            </a:r>
            <a:r>
              <a:rPr lang="en-US" dirty="0">
                <a:latin typeface="+mj-lt"/>
                <a:ea typeface="Calibri" panose="020F0502020204030204" pitchFamily="34" charset="0"/>
                <a:cs typeface="Times New Roman" panose="02020603050405020304" pitchFamily="18" charset="0"/>
              </a:rPr>
              <a:t>NBA </a:t>
            </a:r>
            <a:r>
              <a:rPr lang="en-US" dirty="0">
                <a:effectLst/>
                <a:latin typeface="+mj-lt"/>
                <a:ea typeface="Calibri" panose="020F0502020204030204" pitchFamily="34" charset="0"/>
                <a:cs typeface="Times New Roman" panose="02020603050405020304" pitchFamily="18" charset="0"/>
              </a:rPr>
              <a:t>prospects had the potential to develop into future All-Stars. </a:t>
            </a:r>
          </a:p>
        </p:txBody>
      </p:sp>
    </p:spTree>
    <p:extLst>
      <p:ext uri="{BB962C8B-B14F-4D97-AF65-F5344CB8AC3E}">
        <p14:creationId xmlns:p14="http://schemas.microsoft.com/office/powerpoint/2010/main" val="296141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F2D9-991E-A533-F10F-266D302E5C38}"/>
              </a:ext>
            </a:extLst>
          </p:cNvPr>
          <p:cNvSpPr>
            <a:spLocks noGrp="1"/>
          </p:cNvSpPr>
          <p:nvPr>
            <p:ph type="title"/>
          </p:nvPr>
        </p:nvSpPr>
        <p:spPr/>
        <p:txBody>
          <a:bodyPr>
            <a:normAutofit/>
          </a:bodyPr>
          <a:lstStyle/>
          <a:p>
            <a:r>
              <a:rPr lang="en-US" dirty="0"/>
              <a:t>Why People Should Care about the Problem</a:t>
            </a:r>
          </a:p>
        </p:txBody>
      </p:sp>
      <p:sp>
        <p:nvSpPr>
          <p:cNvPr id="3" name="Content Placeholder 2">
            <a:extLst>
              <a:ext uri="{FF2B5EF4-FFF2-40B4-BE49-F238E27FC236}">
                <a16:creationId xmlns:a16="http://schemas.microsoft.com/office/drawing/2014/main" id="{991B7B09-448A-81D7-5369-07DF74BADD60}"/>
              </a:ext>
            </a:extLst>
          </p:cNvPr>
          <p:cNvSpPr>
            <a:spLocks noGrp="1"/>
          </p:cNvSpPr>
          <p:nvPr>
            <p:ph idx="1"/>
          </p:nvPr>
        </p:nvSpPr>
        <p:spPr>
          <a:xfrm>
            <a:off x="1451579" y="2015732"/>
            <a:ext cx="9603275" cy="4037749"/>
          </a:xfrm>
        </p:spPr>
        <p:txBody>
          <a:bodyPr>
            <a:normAutofit/>
          </a:bodyPr>
          <a:lstStyle/>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Draft unpredictability is an issue that affects both fans and organizations.</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For fans, analysis of draft prospects is beneficial as it allows them to assess players in an upcoming draft to see if they are a good pick for their team.</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For coaching staff and organizations, it is their job to assemble the best team possible and the presence of All-Star-level talent helps them to do so.</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In other words, people should care about this problem if they have a vested interest in basketball and want to see their favorite teams succeed.</a:t>
            </a:r>
          </a:p>
          <a:p>
            <a:endParaRPr lang="en-US" dirty="0"/>
          </a:p>
        </p:txBody>
      </p:sp>
    </p:spTree>
    <p:extLst>
      <p:ext uri="{BB962C8B-B14F-4D97-AF65-F5344CB8AC3E}">
        <p14:creationId xmlns:p14="http://schemas.microsoft.com/office/powerpoint/2010/main" val="288289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F09-A87F-2068-F2E0-48330BA164D8}"/>
              </a:ext>
            </a:extLst>
          </p:cNvPr>
          <p:cNvSpPr>
            <a:spLocks noGrp="1"/>
          </p:cNvSpPr>
          <p:nvPr>
            <p:ph type="title"/>
          </p:nvPr>
        </p:nvSpPr>
        <p:spPr/>
        <p:txBody>
          <a:bodyPr>
            <a:normAutofit/>
          </a:bodyPr>
          <a:lstStyle/>
          <a:p>
            <a:r>
              <a:rPr lang="en-US" dirty="0"/>
              <a:t>My Approach to Solving the Problem</a:t>
            </a:r>
          </a:p>
        </p:txBody>
      </p:sp>
      <p:sp>
        <p:nvSpPr>
          <p:cNvPr id="3" name="Content Placeholder 2">
            <a:extLst>
              <a:ext uri="{FF2B5EF4-FFF2-40B4-BE49-F238E27FC236}">
                <a16:creationId xmlns:a16="http://schemas.microsoft.com/office/drawing/2014/main" id="{206A49FA-3925-F85F-2CB1-5FCA580E68EB}"/>
              </a:ext>
            </a:extLst>
          </p:cNvPr>
          <p:cNvSpPr>
            <a:spLocks noGrp="1"/>
          </p:cNvSpPr>
          <p:nvPr>
            <p:ph idx="1"/>
          </p:nvPr>
        </p:nvSpPr>
        <p:spPr>
          <a:xfrm>
            <a:off x="1451579" y="2015732"/>
            <a:ext cx="9603275" cy="3956443"/>
          </a:xfrm>
        </p:spPr>
        <p:txBody>
          <a:bodyPr>
            <a:normAutofit/>
          </a:bodyPr>
          <a:lstStyle/>
          <a:p>
            <a:r>
              <a:rPr lang="en-US" sz="2200" dirty="0">
                <a:effectLst/>
                <a:latin typeface="Gill Sans MT (Body)"/>
                <a:ea typeface="Calibri" panose="020F0502020204030204" pitchFamily="34" charset="0"/>
                <a:cs typeface="Times New Roman" panose="02020603050405020304" pitchFamily="18" charset="0"/>
              </a:rPr>
              <a:t>My approach to solving this problem involved leveraging data mining algorithms/techniques for the purpose of prediction.</a:t>
            </a:r>
          </a:p>
          <a:p>
            <a:r>
              <a:rPr lang="en-US" sz="2200" dirty="0">
                <a:effectLst/>
                <a:latin typeface="Gill Sans MT (Body)"/>
                <a:ea typeface="Calibri" panose="020F0502020204030204" pitchFamily="34" charset="0"/>
                <a:cs typeface="Times New Roman" panose="02020603050405020304" pitchFamily="18" charset="0"/>
              </a:rPr>
              <a:t>The algorithms I used in this project included Logistic Regression, SVM, Random Forest, and </a:t>
            </a:r>
            <a:r>
              <a:rPr lang="en-US" sz="2200" dirty="0" err="1">
                <a:effectLst/>
                <a:latin typeface="Gill Sans MT (Body)"/>
                <a:ea typeface="Calibri" panose="020F0502020204030204" pitchFamily="34" charset="0"/>
                <a:cs typeface="Times New Roman" panose="02020603050405020304" pitchFamily="18" charset="0"/>
              </a:rPr>
              <a:t>XGBoost</a:t>
            </a:r>
            <a:r>
              <a:rPr lang="en-US" sz="2200" dirty="0">
                <a:effectLst/>
                <a:latin typeface="Gill Sans MT (Body)"/>
                <a:ea typeface="Calibri" panose="020F0502020204030204" pitchFamily="34" charset="0"/>
                <a:cs typeface="Times New Roman" panose="02020603050405020304" pitchFamily="18" charset="0"/>
              </a:rPr>
              <a:t>.</a:t>
            </a:r>
          </a:p>
          <a:p>
            <a:r>
              <a:rPr lang="en-US" sz="2200" dirty="0">
                <a:effectLst/>
                <a:latin typeface="Gill Sans MT (Body)"/>
                <a:ea typeface="Calibri" panose="020F0502020204030204" pitchFamily="34" charset="0"/>
                <a:cs typeface="Times New Roman" panose="02020603050405020304" pitchFamily="18" charset="0"/>
              </a:rPr>
              <a:t>Before training the models, however, I made an important distinction between “Backcourt” and “Frontcourt” players that was crucial to my analysis.</a:t>
            </a:r>
          </a:p>
        </p:txBody>
      </p:sp>
    </p:spTree>
    <p:extLst>
      <p:ext uri="{BB962C8B-B14F-4D97-AF65-F5344CB8AC3E}">
        <p14:creationId xmlns:p14="http://schemas.microsoft.com/office/powerpoint/2010/main" val="109313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F09-A87F-2068-F2E0-48330BA164D8}"/>
              </a:ext>
            </a:extLst>
          </p:cNvPr>
          <p:cNvSpPr>
            <a:spLocks noGrp="1"/>
          </p:cNvSpPr>
          <p:nvPr>
            <p:ph type="title"/>
          </p:nvPr>
        </p:nvSpPr>
        <p:spPr/>
        <p:txBody>
          <a:bodyPr>
            <a:normAutofit/>
          </a:bodyPr>
          <a:lstStyle/>
          <a:p>
            <a:r>
              <a:rPr lang="en-US" dirty="0"/>
              <a:t>My Approach - Backcourt vs frontcourt</a:t>
            </a:r>
          </a:p>
        </p:txBody>
      </p:sp>
      <p:sp>
        <p:nvSpPr>
          <p:cNvPr id="3" name="Content Placeholder 2">
            <a:extLst>
              <a:ext uri="{FF2B5EF4-FFF2-40B4-BE49-F238E27FC236}">
                <a16:creationId xmlns:a16="http://schemas.microsoft.com/office/drawing/2014/main" id="{206A49FA-3925-F85F-2CB1-5FCA580E68EB}"/>
              </a:ext>
            </a:extLst>
          </p:cNvPr>
          <p:cNvSpPr>
            <a:spLocks noGrp="1"/>
          </p:cNvSpPr>
          <p:nvPr>
            <p:ph idx="1"/>
          </p:nvPr>
        </p:nvSpPr>
        <p:spPr/>
        <p:txBody>
          <a:bodyPr/>
          <a:lstStyle/>
          <a:p>
            <a:r>
              <a:rPr lang="en-US" dirty="0">
                <a:effectLst/>
                <a:latin typeface="Gill Sans MT (Body)"/>
                <a:ea typeface="Calibri" panose="020F0502020204030204" pitchFamily="34" charset="0"/>
                <a:cs typeface="Times New Roman" panose="02020603050405020304" pitchFamily="18" charset="0"/>
              </a:rPr>
              <a:t>In the sport of basketball, there are a total of 5 positions: Point Guard, Shooting Guard, Small Forward, Power Forward, and Center.</a:t>
            </a:r>
          </a:p>
          <a:p>
            <a:r>
              <a:rPr lang="en-US" dirty="0">
                <a:effectLst/>
                <a:latin typeface="Gill Sans MT (Body)"/>
                <a:ea typeface="Calibri" panose="020F0502020204030204" pitchFamily="34" charset="0"/>
                <a:cs typeface="Times New Roman" panose="02020603050405020304" pitchFamily="18" charset="0"/>
              </a:rPr>
              <a:t>Backcourt players consist of Point Guards and Shooting Guards.</a:t>
            </a:r>
          </a:p>
          <a:p>
            <a:pPr>
              <a:buFont typeface="Wingdings" panose="05000000000000000000" pitchFamily="2" charset="2"/>
              <a:buChar char="Ø"/>
            </a:pPr>
            <a:r>
              <a:rPr lang="en-US" dirty="0">
                <a:effectLst/>
                <a:latin typeface="Gill Sans MT (Body)"/>
                <a:ea typeface="Calibri" panose="020F0502020204030204" pitchFamily="34" charset="0"/>
                <a:cs typeface="Times New Roman" panose="02020603050405020304" pitchFamily="18" charset="0"/>
              </a:rPr>
              <a:t>They are generally smaller and more skilled with the ability to play well beyond the arc.</a:t>
            </a:r>
          </a:p>
          <a:p>
            <a:r>
              <a:rPr lang="en-US" dirty="0">
                <a:latin typeface="Gill Sans MT (Body)"/>
                <a:ea typeface="Calibri" panose="020F0502020204030204" pitchFamily="34" charset="0"/>
                <a:cs typeface="Times New Roman" panose="02020603050405020304" pitchFamily="18" charset="0"/>
              </a:rPr>
              <a:t>Frontcourt players consist of Small Forwards, Power Forwards, and Centers.</a:t>
            </a:r>
          </a:p>
          <a:p>
            <a:pPr>
              <a:buFont typeface="Wingdings" panose="05000000000000000000" pitchFamily="2" charset="2"/>
              <a:buChar char="Ø"/>
            </a:pPr>
            <a:r>
              <a:rPr lang="en-US" dirty="0">
                <a:effectLst/>
                <a:latin typeface="Gill Sans MT (Body)"/>
                <a:ea typeface="Calibri" panose="020F0502020204030204" pitchFamily="34" charset="0"/>
                <a:cs typeface="Times New Roman" panose="02020603050405020304" pitchFamily="18" charset="0"/>
              </a:rPr>
              <a:t>They are generally </a:t>
            </a:r>
            <a:r>
              <a:rPr lang="en-US" dirty="0">
                <a:latin typeface="Gill Sans MT (Body)"/>
                <a:ea typeface="Calibri" panose="020F0502020204030204" pitchFamily="34" charset="0"/>
                <a:cs typeface="Times New Roman" panose="02020603050405020304" pitchFamily="18" charset="0"/>
              </a:rPr>
              <a:t>some of the tallest and most physically imposing players on the court.</a:t>
            </a:r>
            <a:endParaRPr lang="en-US" dirty="0">
              <a:effectLst/>
              <a:latin typeface="Gill Sans MT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833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307DF09-A87F-2068-F2E0-48330BA164D8}"/>
              </a:ext>
            </a:extLst>
          </p:cNvPr>
          <p:cNvSpPr>
            <a:spLocks noGrp="1"/>
          </p:cNvSpPr>
          <p:nvPr>
            <p:ph type="title"/>
          </p:nvPr>
        </p:nvSpPr>
        <p:spPr>
          <a:xfrm>
            <a:off x="1787259" y="988121"/>
            <a:ext cx="3502193" cy="2380828"/>
          </a:xfrm>
        </p:spPr>
        <p:txBody>
          <a:bodyPr vert="horz" lIns="91440" tIns="45720" rIns="91440" bIns="0" rtlCol="0" anchor="b">
            <a:normAutofit/>
          </a:bodyPr>
          <a:lstStyle/>
          <a:p>
            <a:r>
              <a:rPr lang="en-US" dirty="0"/>
              <a:t>My Approach - Backcourt vs frontcourt (Continued)</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6AFB3E9D-350C-F1AF-DF6A-87C2C8619D2F}"/>
              </a:ext>
            </a:extLst>
          </p:cNvPr>
          <p:cNvPicPr>
            <a:picLocks noChangeAspect="1"/>
          </p:cNvPicPr>
          <p:nvPr/>
        </p:nvPicPr>
        <p:blipFill>
          <a:blip r:embed="rId3"/>
          <a:stretch>
            <a:fillRect/>
          </a:stretch>
        </p:blipFill>
        <p:spPr>
          <a:xfrm>
            <a:off x="6036219" y="417586"/>
            <a:ext cx="5630864" cy="5099954"/>
          </a:xfrm>
          <a:prstGeom prst="rect">
            <a:avLst/>
          </a:prstGeom>
        </p:spPr>
      </p:pic>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69AFA09-7B93-D42E-4662-E87A320BF18C}"/>
              </a:ext>
            </a:extLst>
          </p:cNvPr>
          <p:cNvSpPr txBox="1"/>
          <p:nvPr/>
        </p:nvSpPr>
        <p:spPr>
          <a:xfrm>
            <a:off x="7555331" y="5519473"/>
            <a:ext cx="2592637" cy="369332"/>
          </a:xfrm>
          <a:prstGeom prst="rect">
            <a:avLst/>
          </a:prstGeom>
          <a:noFill/>
        </p:spPr>
        <p:txBody>
          <a:bodyPr wrap="square" rtlCol="0">
            <a:spAutoFit/>
          </a:bodyPr>
          <a:lstStyle/>
          <a:p>
            <a:r>
              <a:rPr lang="en-US" dirty="0"/>
              <a:t>Positions in Basketball [1]</a:t>
            </a:r>
          </a:p>
        </p:txBody>
      </p:sp>
      <p:sp>
        <p:nvSpPr>
          <p:cNvPr id="10" name="TextBox 9">
            <a:extLst>
              <a:ext uri="{FF2B5EF4-FFF2-40B4-BE49-F238E27FC236}">
                <a16:creationId xmlns:a16="http://schemas.microsoft.com/office/drawing/2014/main" id="{85F8ECDE-8C8F-23C5-A786-575FB0A54A3B}"/>
              </a:ext>
            </a:extLst>
          </p:cNvPr>
          <p:cNvSpPr txBox="1"/>
          <p:nvPr/>
        </p:nvSpPr>
        <p:spPr>
          <a:xfrm>
            <a:off x="7555331" y="2049557"/>
            <a:ext cx="568716" cy="369332"/>
          </a:xfrm>
          <a:prstGeom prst="rect">
            <a:avLst/>
          </a:prstGeom>
          <a:noFill/>
        </p:spPr>
        <p:txBody>
          <a:bodyPr wrap="square" rtlCol="0">
            <a:spAutoFit/>
          </a:bodyPr>
          <a:lstStyle/>
          <a:p>
            <a:r>
              <a:rPr lang="en-US" b="1" dirty="0"/>
              <a:t>BC</a:t>
            </a:r>
          </a:p>
        </p:txBody>
      </p:sp>
      <p:sp>
        <p:nvSpPr>
          <p:cNvPr id="11" name="TextBox 10">
            <a:extLst>
              <a:ext uri="{FF2B5EF4-FFF2-40B4-BE49-F238E27FC236}">
                <a16:creationId xmlns:a16="http://schemas.microsoft.com/office/drawing/2014/main" id="{9897B7EA-6C98-1ADF-F8B6-81ECF3BD31CE}"/>
              </a:ext>
            </a:extLst>
          </p:cNvPr>
          <p:cNvSpPr txBox="1"/>
          <p:nvPr/>
        </p:nvSpPr>
        <p:spPr>
          <a:xfrm>
            <a:off x="8583109" y="4153709"/>
            <a:ext cx="592116" cy="369332"/>
          </a:xfrm>
          <a:prstGeom prst="rect">
            <a:avLst/>
          </a:prstGeom>
          <a:noFill/>
        </p:spPr>
        <p:txBody>
          <a:bodyPr wrap="square" rtlCol="0">
            <a:spAutoFit/>
          </a:bodyPr>
          <a:lstStyle/>
          <a:p>
            <a:r>
              <a:rPr lang="en-US" b="1" dirty="0"/>
              <a:t>FC</a:t>
            </a:r>
          </a:p>
        </p:txBody>
      </p:sp>
      <p:sp>
        <p:nvSpPr>
          <p:cNvPr id="18" name="Arrow: Down 17">
            <a:extLst>
              <a:ext uri="{FF2B5EF4-FFF2-40B4-BE49-F238E27FC236}">
                <a16:creationId xmlns:a16="http://schemas.microsoft.com/office/drawing/2014/main" id="{B4C4285F-E5E2-B761-1373-0E38CE75313B}"/>
              </a:ext>
            </a:extLst>
          </p:cNvPr>
          <p:cNvSpPr/>
          <p:nvPr/>
        </p:nvSpPr>
        <p:spPr>
          <a:xfrm rot="2247491">
            <a:off x="7383971" y="2392317"/>
            <a:ext cx="204630" cy="451147"/>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8BAC24EF-DDE5-A451-F3E8-4065E3E64FAA}"/>
              </a:ext>
            </a:extLst>
          </p:cNvPr>
          <p:cNvSpPr/>
          <p:nvPr/>
        </p:nvSpPr>
        <p:spPr>
          <a:xfrm rot="16858963">
            <a:off x="8208631" y="2096378"/>
            <a:ext cx="204630" cy="451147"/>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5509980-16A8-6EB5-B337-7F3F297063C1}"/>
              </a:ext>
            </a:extLst>
          </p:cNvPr>
          <p:cNvSpPr/>
          <p:nvPr/>
        </p:nvSpPr>
        <p:spPr>
          <a:xfrm rot="5077529">
            <a:off x="8153401" y="4101181"/>
            <a:ext cx="204630" cy="582485"/>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D2242F0B-EA61-A265-BDAC-640B2000F613}"/>
              </a:ext>
            </a:extLst>
          </p:cNvPr>
          <p:cNvSpPr/>
          <p:nvPr/>
        </p:nvSpPr>
        <p:spPr>
          <a:xfrm rot="14305621">
            <a:off x="9254926" y="3849035"/>
            <a:ext cx="204630" cy="512791"/>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F7E1DD6B-6EEE-2F03-9289-6AEA7C07207A}"/>
              </a:ext>
            </a:extLst>
          </p:cNvPr>
          <p:cNvSpPr/>
          <p:nvPr/>
        </p:nvSpPr>
        <p:spPr>
          <a:xfrm rot="16786733">
            <a:off x="9526939" y="4030499"/>
            <a:ext cx="204630" cy="1017079"/>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9639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7000</TotalTime>
  <Words>2665</Words>
  <Application>Microsoft Office PowerPoint</Application>
  <PresentationFormat>Widescreen</PresentationFormat>
  <Paragraphs>331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Gill Sans MT</vt:lpstr>
      <vt:lpstr>Gill Sans MT (Body)</vt:lpstr>
      <vt:lpstr>Times New Roman</vt:lpstr>
      <vt:lpstr>Wingdings</vt:lpstr>
      <vt:lpstr>Gallery</vt:lpstr>
      <vt:lpstr>nba all-star Predictions using data mining techniques</vt:lpstr>
      <vt:lpstr>Background – the nba draft</vt:lpstr>
      <vt:lpstr>Background – What is an all-star?</vt:lpstr>
      <vt:lpstr>Background – From prospect to all-star?</vt:lpstr>
      <vt:lpstr>Statement of the Problem</vt:lpstr>
      <vt:lpstr>Why People Should Care about the Problem</vt:lpstr>
      <vt:lpstr>My Approach to Solving the Problem</vt:lpstr>
      <vt:lpstr>My Approach - Backcourt vs frontcourt</vt:lpstr>
      <vt:lpstr>My Approach - Backcourt vs frontcourt (Continued)</vt:lpstr>
      <vt:lpstr>My approach – the data</vt:lpstr>
      <vt:lpstr>My approach - total point value (tpv)</vt:lpstr>
      <vt:lpstr>Why I Chose my Design</vt:lpstr>
      <vt:lpstr>Details of the Process</vt:lpstr>
      <vt:lpstr>DETAILS – LR &amp; SVM Scatterplots (BC) </vt:lpstr>
      <vt:lpstr>DETAILS – LR &amp; SVM Decision boundaries (BC)</vt:lpstr>
      <vt:lpstr>DETAILS – LR &amp; SVM Scatterplots (FC) </vt:lpstr>
      <vt:lpstr>DETAILS – LR &amp; SVM Decision boundaries (FC)</vt:lpstr>
      <vt:lpstr>Details – random forest</vt:lpstr>
      <vt:lpstr>Details – Xgboost</vt:lpstr>
      <vt:lpstr>DETAILS – table 1: Prospective players (BC)</vt:lpstr>
      <vt:lpstr>DETAILS – table 2: Prospective players (FC)</vt:lpstr>
      <vt:lpstr>DETAILS – Table 3: model scores (bc)</vt:lpstr>
      <vt:lpstr>DETAILS – Table 4: model scores (Fc)</vt:lpstr>
      <vt:lpstr>Details – Table 5: Model predictions</vt:lpstr>
      <vt:lpstr>What is Original About this Research?</vt:lpstr>
      <vt:lpstr>Conclusions</vt:lpstr>
      <vt:lpstr>Lessons Learned</vt:lpstr>
      <vt:lpstr>Implications</vt:lpstr>
      <vt:lpstr>Topics I Applied from Data Mining 2</vt:lpstr>
      <vt:lpstr>QR CODE to dataset on github</vt:lpstr>
      <vt:lpstr>Questions?</vt:lpstr>
      <vt:lpstr>References</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D'Orazio</dc:creator>
  <cp:lastModifiedBy>Michael D'Orazio</cp:lastModifiedBy>
  <cp:revision>110</cp:revision>
  <dcterms:created xsi:type="dcterms:W3CDTF">2024-04-09T15:02:01Z</dcterms:created>
  <dcterms:modified xsi:type="dcterms:W3CDTF">2024-04-30T01:28:17Z</dcterms:modified>
</cp:coreProperties>
</file>