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6" r:id="rId1"/>
  </p:sldMasterIdLst>
  <p:sldIdLst>
    <p:sldId id="256" r:id="rId2"/>
    <p:sldId id="269" r:id="rId3"/>
    <p:sldId id="274" r:id="rId4"/>
    <p:sldId id="275" r:id="rId5"/>
    <p:sldId id="258" r:id="rId6"/>
    <p:sldId id="259" r:id="rId7"/>
    <p:sldId id="271" r:id="rId8"/>
    <p:sldId id="295" r:id="rId9"/>
    <p:sldId id="260" r:id="rId10"/>
    <p:sldId id="294" r:id="rId11"/>
    <p:sldId id="281" r:id="rId12"/>
    <p:sldId id="282" r:id="rId13"/>
    <p:sldId id="303" r:id="rId14"/>
    <p:sldId id="304" r:id="rId15"/>
    <p:sldId id="305" r:id="rId16"/>
    <p:sldId id="296" r:id="rId17"/>
    <p:sldId id="297" r:id="rId18"/>
    <p:sldId id="306" r:id="rId19"/>
    <p:sldId id="262" r:id="rId20"/>
    <p:sldId id="263" r:id="rId21"/>
    <p:sldId id="265" r:id="rId22"/>
    <p:sldId id="266" r:id="rId23"/>
    <p:sldId id="292" r:id="rId24"/>
    <p:sldId id="267" r:id="rId25"/>
    <p:sldId id="273"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94660"/>
  </p:normalViewPr>
  <p:slideViewPr>
    <p:cSldViewPr snapToGrid="0">
      <p:cViewPr varScale="1">
        <p:scale>
          <a:sx n="106" d="100"/>
          <a:sy n="106"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59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246418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65465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56375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9FC8A-8330-4677-8091-BBE0DA8BDE6C}"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8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9FC8A-8330-4677-8091-BBE0DA8BDE6C}"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113436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9FC8A-8330-4677-8091-BBE0DA8BDE6C}"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101411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9FC8A-8330-4677-8091-BBE0DA8BDE6C}"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196933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B9FC8A-8330-4677-8091-BBE0DA8BDE6C}" type="datetimeFigureOut">
              <a:rPr lang="en-US" smtClean="0"/>
              <a:t>12/11/2024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128844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B9FC8A-8330-4677-8091-BBE0DA8BDE6C}" type="datetimeFigureOut">
              <a:rPr lang="en-US" smtClean="0"/>
              <a:t>12/11/2024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A12236-41B1-4EE8-97B5-11F529BC93EE}" type="slidenum">
              <a:rPr lang="en-US" smtClean="0"/>
              <a:t>‹#›</a:t>
            </a:fld>
            <a:endParaRPr lang="en-US"/>
          </a:p>
        </p:txBody>
      </p:sp>
    </p:spTree>
    <p:extLst>
      <p:ext uri="{BB962C8B-B14F-4D97-AF65-F5344CB8AC3E}">
        <p14:creationId xmlns:p14="http://schemas.microsoft.com/office/powerpoint/2010/main" val="364873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B9FC8A-8330-4677-8091-BBE0DA8BDE6C}"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79037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B9FC8A-8330-4677-8091-BBE0DA8BDE6C}" type="datetimeFigureOut">
              <a:rPr lang="en-US" smtClean="0"/>
              <a:t>12/11/2024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A12236-41B1-4EE8-97B5-11F529BC93E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577824"/>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espn.com/fantasy/football/ffl/story?page=fflrulesstandardscoring" TargetMode="External"/><Relationship Id="rId2" Type="http://schemas.openxmlformats.org/officeDocument/2006/relationships/hyperlink" Target="https://www.si.com/fantasy/2020/04/04/fantasy-football-advice-guide-for-beginners" TargetMode="External"/><Relationship Id="rId1" Type="http://schemas.openxmlformats.org/officeDocument/2006/relationships/slideLayout" Target="../slideLayouts/slideLayout2.xml"/><Relationship Id="rId5" Type="http://schemas.openxmlformats.org/officeDocument/2006/relationships/hyperlink" Target="https://www.fantasy.nfl.com/" TargetMode="External"/><Relationship Id="rId4" Type="http://schemas.openxmlformats.org/officeDocument/2006/relationships/hyperlink" Target="https://www.cbssports.com/nfl/player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1044C904-E586-5768-D102-F5B35923081D}"/>
              </a:ext>
            </a:extLst>
          </p:cNvPr>
          <p:cNvSpPr/>
          <p:nvPr/>
        </p:nvSpPr>
        <p:spPr>
          <a:xfrm>
            <a:off x="6669422" y="3437297"/>
            <a:ext cx="581569" cy="596758"/>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55081-DC34-88E0-3D74-1B6E0A950439}"/>
              </a:ext>
            </a:extLst>
          </p:cNvPr>
          <p:cNvSpPr>
            <a:spLocks noGrp="1"/>
          </p:cNvSpPr>
          <p:nvPr>
            <p:ph type="ctrTitle"/>
          </p:nvPr>
        </p:nvSpPr>
        <p:spPr>
          <a:xfrm>
            <a:off x="2443346" y="1415477"/>
            <a:ext cx="7305309" cy="2546117"/>
          </a:xfrm>
        </p:spPr>
        <p:txBody>
          <a:bodyPr anchor="ctr">
            <a:normAutofit/>
          </a:bodyPr>
          <a:lstStyle/>
          <a:p>
            <a:pPr algn="ctr"/>
            <a:r>
              <a:rPr lang="en-US" sz="4200" b="1" dirty="0"/>
              <a:t>SENTIMENT SEARCH ENGINE</a:t>
            </a:r>
            <a:br>
              <a:rPr lang="en-US" sz="4200" b="1" dirty="0"/>
            </a:br>
            <a:r>
              <a:rPr lang="en-US" sz="4200" b="1" dirty="0"/>
              <a:t>FOR FANTASY FOOTBALL</a:t>
            </a:r>
          </a:p>
        </p:txBody>
      </p:sp>
      <p:sp>
        <p:nvSpPr>
          <p:cNvPr id="3" name="Subtitle 2">
            <a:extLst>
              <a:ext uri="{FF2B5EF4-FFF2-40B4-BE49-F238E27FC236}">
                <a16:creationId xmlns:a16="http://schemas.microsoft.com/office/drawing/2014/main" id="{FCD5C674-B151-C5A2-7D67-3E64583673DC}"/>
              </a:ext>
            </a:extLst>
          </p:cNvPr>
          <p:cNvSpPr>
            <a:spLocks noGrp="1"/>
          </p:cNvSpPr>
          <p:nvPr>
            <p:ph type="subTitle" idx="1"/>
          </p:nvPr>
        </p:nvSpPr>
        <p:spPr>
          <a:xfrm>
            <a:off x="1752448" y="4731817"/>
            <a:ext cx="8686800" cy="1121720"/>
          </a:xfrm>
        </p:spPr>
        <p:txBody>
          <a:bodyPr>
            <a:normAutofit/>
          </a:bodyPr>
          <a:lstStyle/>
          <a:p>
            <a:r>
              <a:rPr lang="en-US" sz="2200" b="1" dirty="0">
                <a:solidFill>
                  <a:schemeClr val="tx1"/>
                </a:solidFill>
              </a:rPr>
              <a:t>BY Michael D’Orazio</a:t>
            </a:r>
          </a:p>
          <a:p>
            <a:r>
              <a:rPr lang="en-US" sz="2200" b="1" dirty="0">
                <a:solidFill>
                  <a:schemeClr val="tx1"/>
                </a:solidFill>
              </a:rPr>
              <a:t>Web &amp; Text Mining</a:t>
            </a:r>
          </a:p>
        </p:txBody>
      </p:sp>
      <p:pic>
        <p:nvPicPr>
          <p:cNvPr id="10" name="Picture 9" descr="A logo of a football team&#10;&#10;Description automatically generated">
            <a:extLst>
              <a:ext uri="{FF2B5EF4-FFF2-40B4-BE49-F238E27FC236}">
                <a16:creationId xmlns:a16="http://schemas.microsoft.com/office/drawing/2014/main" id="{ADDF8EBF-5FF5-A4F0-5694-0C478CA71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630" y="1641396"/>
            <a:ext cx="1585235" cy="2094280"/>
          </a:xfrm>
          <a:prstGeom prst="rect">
            <a:avLst/>
          </a:prstGeom>
        </p:spPr>
      </p:pic>
      <p:pic>
        <p:nvPicPr>
          <p:cNvPr id="1030" name="Picture 6" descr="Search: espn fantasy football Logo PNG Vectors Free Download">
            <a:extLst>
              <a:ext uri="{FF2B5EF4-FFF2-40B4-BE49-F238E27FC236}">
                <a16:creationId xmlns:a16="http://schemas.microsoft.com/office/drawing/2014/main" id="{196A4F6A-784C-03C7-D1A6-BFB2C9B36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51" y="1936790"/>
            <a:ext cx="2006193" cy="1798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E0670523-422A-BCF7-B11E-0B87FCB9178D}"/>
              </a:ext>
            </a:extLst>
          </p:cNvPr>
          <p:cNvPicPr>
            <a:picLocks noChangeAspect="1"/>
          </p:cNvPicPr>
          <p:nvPr/>
        </p:nvPicPr>
        <p:blipFill>
          <a:blip r:embed="rId4"/>
          <a:stretch>
            <a:fillRect/>
          </a:stretch>
        </p:blipFill>
        <p:spPr>
          <a:xfrm>
            <a:off x="9748655" y="4667687"/>
            <a:ext cx="1062220" cy="1672787"/>
          </a:xfrm>
          <a:prstGeom prst="rect">
            <a:avLst/>
          </a:prstGeom>
        </p:spPr>
      </p:pic>
      <p:pic>
        <p:nvPicPr>
          <p:cNvPr id="19" name="Graphic 18" descr="Football with solid fill">
            <a:extLst>
              <a:ext uri="{FF2B5EF4-FFF2-40B4-BE49-F238E27FC236}">
                <a16:creationId xmlns:a16="http://schemas.microsoft.com/office/drawing/2014/main" id="{433C1774-74D4-12BC-5606-ADAF55D76F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1241" y="3353738"/>
            <a:ext cx="763876" cy="763876"/>
          </a:xfrm>
          <a:prstGeom prst="rect">
            <a:avLst/>
          </a:prstGeom>
        </p:spPr>
      </p:pic>
      <p:pic>
        <p:nvPicPr>
          <p:cNvPr id="21" name="Graphic 20" descr="Add with solid fill">
            <a:extLst>
              <a:ext uri="{FF2B5EF4-FFF2-40B4-BE49-F238E27FC236}">
                <a16:creationId xmlns:a16="http://schemas.microsoft.com/office/drawing/2014/main" id="{AC8812B0-82ED-5203-DBCF-186BEED4A5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07657" y="3453281"/>
            <a:ext cx="564790" cy="564790"/>
          </a:xfrm>
          <a:prstGeom prst="rect">
            <a:avLst/>
          </a:prstGeom>
        </p:spPr>
      </p:pic>
      <p:pic>
        <p:nvPicPr>
          <p:cNvPr id="23" name="Picture 22">
            <a:extLst>
              <a:ext uri="{FF2B5EF4-FFF2-40B4-BE49-F238E27FC236}">
                <a16:creationId xmlns:a16="http://schemas.microsoft.com/office/drawing/2014/main" id="{F7783C75-04B0-77C9-238A-A3D8ABDC242B}"/>
              </a:ext>
            </a:extLst>
          </p:cNvPr>
          <p:cNvPicPr>
            <a:picLocks noChangeAspect="1"/>
          </p:cNvPicPr>
          <p:nvPr/>
        </p:nvPicPr>
        <p:blipFill>
          <a:blip r:embed="rId9"/>
          <a:stretch>
            <a:fillRect/>
          </a:stretch>
        </p:blipFill>
        <p:spPr>
          <a:xfrm>
            <a:off x="6631237" y="3429000"/>
            <a:ext cx="628729" cy="628729"/>
          </a:xfrm>
          <a:prstGeom prst="rect">
            <a:avLst/>
          </a:prstGeom>
        </p:spPr>
      </p:pic>
    </p:spTree>
    <p:extLst>
      <p:ext uri="{BB962C8B-B14F-4D97-AF65-F5344CB8AC3E}">
        <p14:creationId xmlns:p14="http://schemas.microsoft.com/office/powerpoint/2010/main" val="139569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59-BA8B-BE79-8105-A77D69CE2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68B98-0BE2-2167-2870-D7383B2EBC4A}"/>
              </a:ext>
            </a:extLst>
          </p:cNvPr>
          <p:cNvSpPr>
            <a:spLocks noGrp="1"/>
          </p:cNvSpPr>
          <p:nvPr>
            <p:ph type="title"/>
          </p:nvPr>
        </p:nvSpPr>
        <p:spPr/>
        <p:txBody>
          <a:bodyPr/>
          <a:lstStyle/>
          <a:p>
            <a:r>
              <a:rPr lang="en-US" b="1" dirty="0">
                <a:solidFill>
                  <a:schemeClr val="tx1"/>
                </a:solidFill>
              </a:rPr>
              <a:t>Details of the Process</a:t>
            </a:r>
          </a:p>
        </p:txBody>
      </p:sp>
      <p:sp>
        <p:nvSpPr>
          <p:cNvPr id="3" name="Content Placeholder 2">
            <a:extLst>
              <a:ext uri="{FF2B5EF4-FFF2-40B4-BE49-F238E27FC236}">
                <a16:creationId xmlns:a16="http://schemas.microsoft.com/office/drawing/2014/main" id="{B023C151-1582-7318-D230-C70A814281C1}"/>
              </a:ext>
            </a:extLst>
          </p:cNvPr>
          <p:cNvSpPr>
            <a:spLocks noGrp="1"/>
          </p:cNvSpPr>
          <p:nvPr>
            <p:ph idx="1"/>
          </p:nvPr>
        </p:nvSpPr>
        <p:spPr>
          <a:xfrm>
            <a:off x="1097280" y="2015733"/>
            <a:ext cx="10058399" cy="3908818"/>
          </a:xfrm>
        </p:spPr>
        <p:txBody>
          <a:bodyPr>
            <a:normAutofit/>
          </a:bodyPr>
          <a:lstStyle/>
          <a:p>
            <a:pPr marL="457200" indent="-457200">
              <a:buClrTx/>
              <a:buAutoNum type="arabicParenR"/>
            </a:pPr>
            <a:r>
              <a:rPr lang="en-US" sz="2200" dirty="0">
                <a:solidFill>
                  <a:schemeClr val="tx1"/>
                </a:solidFill>
                <a:ea typeface="Calibri" panose="020F0502020204030204" pitchFamily="34" charset="0"/>
                <a:cs typeface="Times New Roman" panose="02020603050405020304" pitchFamily="18" charset="0"/>
              </a:rPr>
              <a:t>I wrote a Python script that allowed me to combine multiple datasets saved as CSVs.</a:t>
            </a:r>
          </a:p>
          <a:p>
            <a:pPr marL="457200" indent="-457200">
              <a:buClrTx/>
              <a:buAutoNum type="arabicParenR"/>
            </a:pPr>
            <a:r>
              <a:rPr lang="en-US" sz="2200" dirty="0">
                <a:solidFill>
                  <a:schemeClr val="tx1"/>
                </a:solidFill>
                <a:ea typeface="Calibri" panose="020F0502020204030204" pitchFamily="34" charset="0"/>
                <a:cs typeface="Times New Roman" panose="02020603050405020304" pitchFamily="18" charset="0"/>
              </a:rPr>
              <a:t>Following that, I </a:t>
            </a:r>
            <a:r>
              <a:rPr lang="en-US" sz="2200" dirty="0">
                <a:solidFill>
                  <a:schemeClr val="tx1"/>
                </a:solidFill>
                <a:effectLst/>
                <a:ea typeface="Calibri" panose="020F0502020204030204" pitchFamily="34" charset="0"/>
                <a:cs typeface="Times New Roman" panose="02020603050405020304" pitchFamily="18" charset="0"/>
              </a:rPr>
              <a:t>mined 50 </a:t>
            </a:r>
            <a:r>
              <a:rPr lang="en-US" sz="2200" dirty="0">
                <a:solidFill>
                  <a:schemeClr val="tx1"/>
                </a:solidFill>
                <a:ea typeface="Calibri" panose="020F0502020204030204" pitchFamily="34" charset="0"/>
                <a:cs typeface="Times New Roman" panose="02020603050405020304" pitchFamily="18" charset="0"/>
              </a:rPr>
              <a:t>datasets for sports-related language using Reddit PRAW.</a:t>
            </a:r>
          </a:p>
          <a:p>
            <a:pPr marL="457200" indent="-457200">
              <a:buClrTx/>
              <a:buAutoNum type="arabicParenR"/>
            </a:pPr>
            <a:r>
              <a:rPr lang="en-US" sz="2200" dirty="0">
                <a:solidFill>
                  <a:schemeClr val="tx1"/>
                </a:solidFill>
                <a:effectLst/>
                <a:ea typeface="Calibri" panose="020F0502020204030204" pitchFamily="34" charset="0"/>
                <a:cs typeface="Times New Roman" panose="02020603050405020304" pitchFamily="18" charset="0"/>
              </a:rPr>
              <a:t>After that, I used VADER to classify the mined text into either Positive, Neutral, or Negative sentiment.</a:t>
            </a:r>
          </a:p>
          <a:p>
            <a:pPr marL="457200" indent="-457200">
              <a:buClrTx/>
              <a:buAutoNum type="arabicParenR"/>
            </a:pPr>
            <a:r>
              <a:rPr lang="en-US" sz="2200" dirty="0">
                <a:solidFill>
                  <a:schemeClr val="tx1"/>
                </a:solidFill>
                <a:ea typeface="Calibri" panose="020F0502020204030204" pitchFamily="34" charset="0"/>
                <a:cs typeface="Times New Roman" panose="02020603050405020304" pitchFamily="18" charset="0"/>
              </a:rPr>
              <a:t>I then combined the mined data with the original dataset and trained a model using a version of BERT called </a:t>
            </a:r>
            <a:r>
              <a:rPr lang="en-US" sz="2200" dirty="0" err="1">
                <a:solidFill>
                  <a:schemeClr val="tx1"/>
                </a:solidFill>
                <a:ea typeface="Calibri" panose="020F0502020204030204" pitchFamily="34" charset="0"/>
                <a:cs typeface="Times New Roman" panose="02020603050405020304" pitchFamily="18" charset="0"/>
              </a:rPr>
              <a:t>DistilBERT</a:t>
            </a:r>
            <a:r>
              <a:rPr lang="en-US" sz="2200" dirty="0">
                <a:solidFill>
                  <a:schemeClr val="tx1"/>
                </a:solidFill>
                <a:ea typeface="Calibri" panose="020F0502020204030204" pitchFamily="34" charset="0"/>
                <a:cs typeface="Times New Roman" panose="02020603050405020304" pitchFamily="18" charset="0"/>
              </a:rPr>
              <a:t>.</a:t>
            </a:r>
          </a:p>
          <a:p>
            <a:pPr marL="457200" indent="-457200">
              <a:buClrTx/>
              <a:buAutoNum type="arabicParenR"/>
            </a:pPr>
            <a:r>
              <a:rPr lang="en-US" sz="2200" dirty="0">
                <a:solidFill>
                  <a:schemeClr val="tx1"/>
                </a:solidFill>
                <a:effectLst/>
                <a:ea typeface="Calibri" panose="020F0502020204030204" pitchFamily="34" charset="0"/>
                <a:cs typeface="Times New Roman" panose="02020603050405020304" pitchFamily="18" charset="0"/>
              </a:rPr>
              <a:t>Finally, I created a search engine that performs a keyword search on a player’s name through the latest 1,000 comments predefined subreddits, while simultaneously evaluating the model on newly mined data.</a:t>
            </a:r>
          </a:p>
        </p:txBody>
      </p:sp>
    </p:spTree>
    <p:extLst>
      <p:ext uri="{BB962C8B-B14F-4D97-AF65-F5344CB8AC3E}">
        <p14:creationId xmlns:p14="http://schemas.microsoft.com/office/powerpoint/2010/main" val="367801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C3C0-7874-51A0-5F52-8F2DE32A991B}"/>
              </a:ext>
            </a:extLst>
          </p:cNvPr>
          <p:cNvSpPr>
            <a:spLocks noGrp="1"/>
          </p:cNvSpPr>
          <p:nvPr>
            <p:ph type="title"/>
          </p:nvPr>
        </p:nvSpPr>
        <p:spPr/>
        <p:txBody>
          <a:bodyPr/>
          <a:lstStyle/>
          <a:p>
            <a:r>
              <a:rPr lang="en-US" b="1" dirty="0">
                <a:solidFill>
                  <a:schemeClr val="tx1"/>
                </a:solidFill>
              </a:rPr>
              <a:t>Details – BERT Model Scores</a:t>
            </a:r>
            <a:endParaRPr lang="en-US" dirty="0"/>
          </a:p>
        </p:txBody>
      </p:sp>
      <p:sp>
        <p:nvSpPr>
          <p:cNvPr id="8" name="TextBox 7">
            <a:extLst>
              <a:ext uri="{FF2B5EF4-FFF2-40B4-BE49-F238E27FC236}">
                <a16:creationId xmlns:a16="http://schemas.microsoft.com/office/drawing/2014/main" id="{56BC2AC7-1A86-4050-E9D3-6CEC1907A024}"/>
              </a:ext>
            </a:extLst>
          </p:cNvPr>
          <p:cNvSpPr txBox="1"/>
          <p:nvPr/>
        </p:nvSpPr>
        <p:spPr>
          <a:xfrm>
            <a:off x="1131411" y="4710160"/>
            <a:ext cx="9929178" cy="1631216"/>
          </a:xfrm>
          <a:prstGeom prst="rect">
            <a:avLst/>
          </a:prstGeom>
          <a:noFill/>
        </p:spPr>
        <p:txBody>
          <a:bodyPr wrap="square" rtlCol="0">
            <a:spAutoFit/>
          </a:bodyPr>
          <a:lstStyle/>
          <a:p>
            <a:r>
              <a:rPr lang="en-US" sz="2000" dirty="0"/>
              <a:t>* By Epoch 3, we have some overfitting going on maybe due to the dataset size.</a:t>
            </a:r>
          </a:p>
          <a:p>
            <a:endParaRPr lang="en-US" sz="2000" dirty="0"/>
          </a:p>
          <a:p>
            <a:endParaRPr lang="en-US" sz="2000" dirty="0"/>
          </a:p>
          <a:p>
            <a:endParaRPr lang="en-US" sz="2000" dirty="0"/>
          </a:p>
          <a:p>
            <a:r>
              <a:rPr lang="en-US" sz="2000" dirty="0"/>
              <a:t>In total, this model took about 29 hours to train on a GeForce GTX 1070 made in 2016.</a:t>
            </a:r>
          </a:p>
        </p:txBody>
      </p:sp>
      <p:graphicFrame>
        <p:nvGraphicFramePr>
          <p:cNvPr id="10" name="Table 9">
            <a:extLst>
              <a:ext uri="{FF2B5EF4-FFF2-40B4-BE49-F238E27FC236}">
                <a16:creationId xmlns:a16="http://schemas.microsoft.com/office/drawing/2014/main" id="{A369275A-44B1-97FD-093D-6D46B17EF726}"/>
              </a:ext>
            </a:extLst>
          </p:cNvPr>
          <p:cNvGraphicFramePr>
            <a:graphicFrameLocks noGrp="1"/>
          </p:cNvGraphicFramePr>
          <p:nvPr>
            <p:extLst>
              <p:ext uri="{D42A27DB-BD31-4B8C-83A1-F6EECF244321}">
                <p14:modId xmlns:p14="http://schemas.microsoft.com/office/powerpoint/2010/main" val="977173260"/>
              </p:ext>
            </p:extLst>
          </p:nvPr>
        </p:nvGraphicFramePr>
        <p:xfrm>
          <a:off x="1131411" y="2409824"/>
          <a:ext cx="9929178" cy="2300336"/>
        </p:xfrm>
        <a:graphic>
          <a:graphicData uri="http://schemas.openxmlformats.org/drawingml/2006/table">
            <a:tbl>
              <a:tblPr firstRow="1" bandRow="1">
                <a:tableStyleId>{5C22544A-7EE6-4342-B048-85BDC9FD1C3A}</a:tableStyleId>
              </a:tblPr>
              <a:tblGrid>
                <a:gridCol w="1418454">
                  <a:extLst>
                    <a:ext uri="{9D8B030D-6E8A-4147-A177-3AD203B41FA5}">
                      <a16:colId xmlns:a16="http://schemas.microsoft.com/office/drawing/2014/main" val="722788969"/>
                    </a:ext>
                  </a:extLst>
                </a:gridCol>
                <a:gridCol w="1418454">
                  <a:extLst>
                    <a:ext uri="{9D8B030D-6E8A-4147-A177-3AD203B41FA5}">
                      <a16:colId xmlns:a16="http://schemas.microsoft.com/office/drawing/2014/main" val="2419446460"/>
                    </a:ext>
                  </a:extLst>
                </a:gridCol>
                <a:gridCol w="1418454">
                  <a:extLst>
                    <a:ext uri="{9D8B030D-6E8A-4147-A177-3AD203B41FA5}">
                      <a16:colId xmlns:a16="http://schemas.microsoft.com/office/drawing/2014/main" val="476903098"/>
                    </a:ext>
                  </a:extLst>
                </a:gridCol>
                <a:gridCol w="1418454">
                  <a:extLst>
                    <a:ext uri="{9D8B030D-6E8A-4147-A177-3AD203B41FA5}">
                      <a16:colId xmlns:a16="http://schemas.microsoft.com/office/drawing/2014/main" val="2429974129"/>
                    </a:ext>
                  </a:extLst>
                </a:gridCol>
                <a:gridCol w="1418454">
                  <a:extLst>
                    <a:ext uri="{9D8B030D-6E8A-4147-A177-3AD203B41FA5}">
                      <a16:colId xmlns:a16="http://schemas.microsoft.com/office/drawing/2014/main" val="3347602244"/>
                    </a:ext>
                  </a:extLst>
                </a:gridCol>
                <a:gridCol w="1418454">
                  <a:extLst>
                    <a:ext uri="{9D8B030D-6E8A-4147-A177-3AD203B41FA5}">
                      <a16:colId xmlns:a16="http://schemas.microsoft.com/office/drawing/2014/main" val="327026174"/>
                    </a:ext>
                  </a:extLst>
                </a:gridCol>
                <a:gridCol w="1418454">
                  <a:extLst>
                    <a:ext uri="{9D8B030D-6E8A-4147-A177-3AD203B41FA5}">
                      <a16:colId xmlns:a16="http://schemas.microsoft.com/office/drawing/2014/main" val="2640827227"/>
                    </a:ext>
                  </a:extLst>
                </a:gridCol>
              </a:tblGrid>
              <a:tr h="773045">
                <a:tc>
                  <a:txBody>
                    <a:bodyPr/>
                    <a:lstStyle/>
                    <a:p>
                      <a:pPr algn="ctr"/>
                      <a:r>
                        <a:rPr lang="en-US" sz="2000" dirty="0"/>
                        <a:t>Epoch</a:t>
                      </a:r>
                    </a:p>
                  </a:txBody>
                  <a:tcPr/>
                </a:tc>
                <a:tc>
                  <a:txBody>
                    <a:bodyPr/>
                    <a:lstStyle/>
                    <a:p>
                      <a:pPr algn="ctr"/>
                      <a:r>
                        <a:rPr lang="en-US" sz="2000" dirty="0"/>
                        <a:t>Training Loss</a:t>
                      </a:r>
                    </a:p>
                  </a:txBody>
                  <a:tcPr/>
                </a:tc>
                <a:tc>
                  <a:txBody>
                    <a:bodyPr/>
                    <a:lstStyle/>
                    <a:p>
                      <a:pPr algn="ctr"/>
                      <a:r>
                        <a:rPr lang="en-US" sz="2000" dirty="0"/>
                        <a:t>Validation Loss</a:t>
                      </a:r>
                    </a:p>
                  </a:txBody>
                  <a:tcPr/>
                </a:tc>
                <a:tc>
                  <a:txBody>
                    <a:bodyPr/>
                    <a:lstStyle/>
                    <a:p>
                      <a:pPr algn="ctr"/>
                      <a:r>
                        <a:rPr lang="en-US" sz="2000" dirty="0"/>
                        <a:t>Accuracy</a:t>
                      </a:r>
                    </a:p>
                  </a:txBody>
                  <a:tcPr/>
                </a:tc>
                <a:tc>
                  <a:txBody>
                    <a:bodyPr/>
                    <a:lstStyle/>
                    <a:p>
                      <a:pPr algn="ctr"/>
                      <a:r>
                        <a:rPr lang="en-US" sz="2000" dirty="0"/>
                        <a:t>Precision</a:t>
                      </a:r>
                    </a:p>
                  </a:txBody>
                  <a:tcPr/>
                </a:tc>
                <a:tc>
                  <a:txBody>
                    <a:bodyPr/>
                    <a:lstStyle/>
                    <a:p>
                      <a:pPr algn="ctr"/>
                      <a:r>
                        <a:rPr lang="en-US" sz="2000" dirty="0"/>
                        <a:t>Recall</a:t>
                      </a:r>
                    </a:p>
                  </a:txBody>
                  <a:tcPr/>
                </a:tc>
                <a:tc>
                  <a:txBody>
                    <a:bodyPr/>
                    <a:lstStyle/>
                    <a:p>
                      <a:pPr algn="ctr"/>
                      <a:r>
                        <a:rPr lang="en-US" sz="2000" dirty="0"/>
                        <a:t>F1 - Score</a:t>
                      </a:r>
                    </a:p>
                  </a:txBody>
                  <a:tcPr/>
                </a:tc>
                <a:extLst>
                  <a:ext uri="{0D108BD9-81ED-4DB2-BD59-A6C34878D82A}">
                    <a16:rowId xmlns:a16="http://schemas.microsoft.com/office/drawing/2014/main" val="376913745"/>
                  </a:ext>
                </a:extLst>
              </a:tr>
              <a:tr h="509097">
                <a:tc>
                  <a:txBody>
                    <a:bodyPr/>
                    <a:lstStyle/>
                    <a:p>
                      <a:pPr algn="ctr"/>
                      <a:r>
                        <a:rPr lang="en-US" dirty="0"/>
                        <a:t>1</a:t>
                      </a:r>
                    </a:p>
                  </a:txBody>
                  <a:tcPr/>
                </a:tc>
                <a:tc>
                  <a:txBody>
                    <a:bodyPr/>
                    <a:lstStyle/>
                    <a:p>
                      <a:pPr algn="ctr"/>
                      <a:r>
                        <a:rPr lang="en-US" dirty="0"/>
                        <a:t>22.1%</a:t>
                      </a:r>
                    </a:p>
                  </a:txBody>
                  <a:tcPr/>
                </a:tc>
                <a:tc>
                  <a:txBody>
                    <a:bodyPr/>
                    <a:lstStyle/>
                    <a:p>
                      <a:pPr algn="ctr"/>
                      <a:r>
                        <a:rPr lang="en-US" dirty="0"/>
                        <a:t>21.0%</a:t>
                      </a:r>
                    </a:p>
                  </a:txBody>
                  <a:tcPr/>
                </a:tc>
                <a:tc>
                  <a:txBody>
                    <a:bodyPr/>
                    <a:lstStyle/>
                    <a:p>
                      <a:pPr algn="ctr"/>
                      <a:r>
                        <a:rPr lang="en-US" dirty="0"/>
                        <a:t>92.92%</a:t>
                      </a:r>
                    </a:p>
                  </a:txBody>
                  <a:tcPr/>
                </a:tc>
                <a:tc>
                  <a:txBody>
                    <a:bodyPr/>
                    <a:lstStyle/>
                    <a:p>
                      <a:pPr algn="ctr"/>
                      <a:r>
                        <a:rPr lang="en-US" dirty="0"/>
                        <a:t>93.02%</a:t>
                      </a:r>
                    </a:p>
                  </a:txBody>
                  <a:tcPr/>
                </a:tc>
                <a:tc>
                  <a:txBody>
                    <a:bodyPr/>
                    <a:lstStyle/>
                    <a:p>
                      <a:pPr algn="ctr"/>
                      <a:r>
                        <a:rPr lang="en-US" dirty="0"/>
                        <a:t>92.92%</a:t>
                      </a:r>
                    </a:p>
                  </a:txBody>
                  <a:tcPr/>
                </a:tc>
                <a:tc>
                  <a:txBody>
                    <a:bodyPr/>
                    <a:lstStyle/>
                    <a:p>
                      <a:pPr algn="ctr"/>
                      <a:r>
                        <a:rPr lang="en-US" dirty="0"/>
                        <a:t>92.95%</a:t>
                      </a:r>
                    </a:p>
                  </a:txBody>
                  <a:tcPr/>
                </a:tc>
                <a:extLst>
                  <a:ext uri="{0D108BD9-81ED-4DB2-BD59-A6C34878D82A}">
                    <a16:rowId xmlns:a16="http://schemas.microsoft.com/office/drawing/2014/main" val="2713439010"/>
                  </a:ext>
                </a:extLst>
              </a:tr>
              <a:tr h="509097">
                <a:tc>
                  <a:txBody>
                    <a:bodyPr/>
                    <a:lstStyle/>
                    <a:p>
                      <a:pPr algn="ctr"/>
                      <a:r>
                        <a:rPr lang="en-US" dirty="0"/>
                        <a:t>2</a:t>
                      </a:r>
                    </a:p>
                  </a:txBody>
                  <a:tcPr/>
                </a:tc>
                <a:tc>
                  <a:txBody>
                    <a:bodyPr/>
                    <a:lstStyle/>
                    <a:p>
                      <a:pPr algn="ctr"/>
                      <a:r>
                        <a:rPr lang="en-US" dirty="0"/>
                        <a:t>19.5%</a:t>
                      </a:r>
                    </a:p>
                  </a:txBody>
                  <a:tcPr/>
                </a:tc>
                <a:tc>
                  <a:txBody>
                    <a:bodyPr/>
                    <a:lstStyle/>
                    <a:p>
                      <a:pPr algn="ctr"/>
                      <a:r>
                        <a:rPr lang="en-US" dirty="0"/>
                        <a:t>18.9%</a:t>
                      </a:r>
                    </a:p>
                  </a:txBody>
                  <a:tcPr/>
                </a:tc>
                <a:tc>
                  <a:txBody>
                    <a:bodyPr/>
                    <a:lstStyle/>
                    <a:p>
                      <a:pPr algn="ctr"/>
                      <a:r>
                        <a:rPr lang="en-US" dirty="0"/>
                        <a:t>94.25%</a:t>
                      </a:r>
                    </a:p>
                  </a:txBody>
                  <a:tcPr/>
                </a:tc>
                <a:tc>
                  <a:txBody>
                    <a:bodyPr/>
                    <a:lstStyle/>
                    <a:p>
                      <a:pPr algn="ctr"/>
                      <a:r>
                        <a:rPr lang="en-US" dirty="0"/>
                        <a:t>94.30%</a:t>
                      </a:r>
                    </a:p>
                  </a:txBody>
                  <a:tcPr/>
                </a:tc>
                <a:tc>
                  <a:txBody>
                    <a:bodyPr/>
                    <a:lstStyle/>
                    <a:p>
                      <a:pPr algn="ctr"/>
                      <a:r>
                        <a:rPr lang="en-US" dirty="0"/>
                        <a:t>94.25%</a:t>
                      </a:r>
                    </a:p>
                  </a:txBody>
                  <a:tcPr/>
                </a:tc>
                <a:tc>
                  <a:txBody>
                    <a:bodyPr/>
                    <a:lstStyle/>
                    <a:p>
                      <a:pPr algn="ctr"/>
                      <a:r>
                        <a:rPr lang="en-US" dirty="0"/>
                        <a:t>94.26%</a:t>
                      </a:r>
                    </a:p>
                  </a:txBody>
                  <a:tcPr/>
                </a:tc>
                <a:extLst>
                  <a:ext uri="{0D108BD9-81ED-4DB2-BD59-A6C34878D82A}">
                    <a16:rowId xmlns:a16="http://schemas.microsoft.com/office/drawing/2014/main" val="3853969775"/>
                  </a:ext>
                </a:extLst>
              </a:tr>
              <a:tr h="509097">
                <a:tc>
                  <a:txBody>
                    <a:bodyPr/>
                    <a:lstStyle/>
                    <a:p>
                      <a:pPr algn="ctr"/>
                      <a:r>
                        <a:rPr lang="en-US" dirty="0"/>
                        <a:t>3</a:t>
                      </a:r>
                    </a:p>
                  </a:txBody>
                  <a:tcPr/>
                </a:tc>
                <a:tc>
                  <a:txBody>
                    <a:bodyPr/>
                    <a:lstStyle/>
                    <a:p>
                      <a:pPr algn="ctr"/>
                      <a:r>
                        <a:rPr lang="en-US" dirty="0"/>
                        <a:t>4.7%</a:t>
                      </a:r>
                    </a:p>
                  </a:txBody>
                  <a:tcPr/>
                </a:tc>
                <a:tc>
                  <a:txBody>
                    <a:bodyPr/>
                    <a:lstStyle/>
                    <a:p>
                      <a:pPr algn="ctr"/>
                      <a:r>
                        <a:rPr lang="en-US" dirty="0"/>
                        <a:t>20.5%</a:t>
                      </a:r>
                    </a:p>
                  </a:txBody>
                  <a:tcPr/>
                </a:tc>
                <a:tc>
                  <a:txBody>
                    <a:bodyPr/>
                    <a:lstStyle/>
                    <a:p>
                      <a:pPr algn="ctr"/>
                      <a:r>
                        <a:rPr lang="en-US" dirty="0"/>
                        <a:t>94.73%</a:t>
                      </a:r>
                    </a:p>
                  </a:txBody>
                  <a:tcPr/>
                </a:tc>
                <a:tc>
                  <a:txBody>
                    <a:bodyPr/>
                    <a:lstStyle/>
                    <a:p>
                      <a:pPr algn="ctr"/>
                      <a:r>
                        <a:rPr lang="en-US" dirty="0"/>
                        <a:t>94.73%</a:t>
                      </a:r>
                    </a:p>
                  </a:txBody>
                  <a:tcPr/>
                </a:tc>
                <a:tc>
                  <a:txBody>
                    <a:bodyPr/>
                    <a:lstStyle/>
                    <a:p>
                      <a:pPr algn="ctr"/>
                      <a:r>
                        <a:rPr lang="en-US" dirty="0"/>
                        <a:t>94.73%</a:t>
                      </a:r>
                    </a:p>
                  </a:txBody>
                  <a:tcPr/>
                </a:tc>
                <a:tc>
                  <a:txBody>
                    <a:bodyPr/>
                    <a:lstStyle/>
                    <a:p>
                      <a:pPr algn="ctr"/>
                      <a:r>
                        <a:rPr lang="en-US" dirty="0"/>
                        <a:t>94.73%</a:t>
                      </a:r>
                    </a:p>
                  </a:txBody>
                  <a:tcPr/>
                </a:tc>
                <a:extLst>
                  <a:ext uri="{0D108BD9-81ED-4DB2-BD59-A6C34878D82A}">
                    <a16:rowId xmlns:a16="http://schemas.microsoft.com/office/drawing/2014/main" val="974849749"/>
                  </a:ext>
                </a:extLst>
              </a:tr>
            </a:tbl>
          </a:graphicData>
        </a:graphic>
      </p:graphicFrame>
    </p:spTree>
    <p:extLst>
      <p:ext uri="{BB962C8B-B14F-4D97-AF65-F5344CB8AC3E}">
        <p14:creationId xmlns:p14="http://schemas.microsoft.com/office/powerpoint/2010/main" val="376408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60E6-B694-629D-77BB-49C33DCD81EE}"/>
              </a:ext>
            </a:extLst>
          </p:cNvPr>
          <p:cNvSpPr>
            <a:spLocks noGrp="1"/>
          </p:cNvSpPr>
          <p:nvPr>
            <p:ph type="title"/>
          </p:nvPr>
        </p:nvSpPr>
        <p:spPr/>
        <p:txBody>
          <a:bodyPr/>
          <a:lstStyle/>
          <a:p>
            <a:r>
              <a:rPr lang="en-US" b="1" dirty="0">
                <a:solidFill>
                  <a:schemeClr val="tx1"/>
                </a:solidFill>
              </a:rPr>
              <a:t>Details – Player #1 Caleb Williams</a:t>
            </a:r>
            <a:endParaRPr lang="en-US" dirty="0"/>
          </a:p>
        </p:txBody>
      </p:sp>
      <p:pic>
        <p:nvPicPr>
          <p:cNvPr id="7" name="Picture 6">
            <a:extLst>
              <a:ext uri="{FF2B5EF4-FFF2-40B4-BE49-F238E27FC236}">
                <a16:creationId xmlns:a16="http://schemas.microsoft.com/office/drawing/2014/main" id="{8BFE4AFA-EF46-8930-4688-D904525E6E1E}"/>
              </a:ext>
            </a:extLst>
          </p:cNvPr>
          <p:cNvPicPr>
            <a:picLocks noChangeAspect="1"/>
          </p:cNvPicPr>
          <p:nvPr/>
        </p:nvPicPr>
        <p:blipFill>
          <a:blip r:embed="rId2"/>
          <a:stretch>
            <a:fillRect/>
          </a:stretch>
        </p:blipFill>
        <p:spPr>
          <a:xfrm>
            <a:off x="6090818" y="1968500"/>
            <a:ext cx="5064862" cy="4038600"/>
          </a:xfrm>
          <a:prstGeom prst="rect">
            <a:avLst/>
          </a:prstGeom>
          <a:ln>
            <a:solidFill>
              <a:schemeClr val="tx1"/>
            </a:solidFill>
          </a:ln>
        </p:spPr>
      </p:pic>
      <p:sp>
        <p:nvSpPr>
          <p:cNvPr id="8" name="TextBox 7">
            <a:extLst>
              <a:ext uri="{FF2B5EF4-FFF2-40B4-BE49-F238E27FC236}">
                <a16:creationId xmlns:a16="http://schemas.microsoft.com/office/drawing/2014/main" id="{699C36D5-D730-32EB-2408-4E4396CD39AC}"/>
              </a:ext>
            </a:extLst>
          </p:cNvPr>
          <p:cNvSpPr txBox="1"/>
          <p:nvPr/>
        </p:nvSpPr>
        <p:spPr>
          <a:xfrm>
            <a:off x="1171575" y="1857375"/>
            <a:ext cx="4572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Position: QB</a:t>
            </a:r>
          </a:p>
          <a:p>
            <a:pPr marL="285750" indent="-285750">
              <a:buFont typeface="Arial" panose="020B0604020202020204" pitchFamily="34" charset="0"/>
              <a:buChar char="•"/>
            </a:pPr>
            <a:r>
              <a:rPr lang="en-US" dirty="0"/>
              <a:t>Team: Chicago Bears</a:t>
            </a:r>
          </a:p>
          <a:p>
            <a:pPr marL="285750" indent="-285750">
              <a:buFont typeface="Arial" panose="020B0604020202020204" pitchFamily="34" charset="0"/>
              <a:buChar char="•"/>
            </a:pPr>
            <a:r>
              <a:rPr lang="en-US" dirty="0"/>
              <a:t>Record Date: 12/08/24</a:t>
            </a:r>
          </a:p>
          <a:p>
            <a:pPr marL="285750" indent="-285750">
              <a:buFont typeface="Arial" panose="020B0604020202020204" pitchFamily="34" charset="0"/>
              <a:buChar char="•"/>
            </a:pPr>
            <a:r>
              <a:rPr lang="en-US" dirty="0"/>
              <a:t>Record Time: 8:54 PM</a:t>
            </a:r>
          </a:p>
          <a:p>
            <a:pPr marL="285750" indent="-285750">
              <a:buFont typeface="Arial" panose="020B0604020202020204" pitchFamily="34" charset="0"/>
              <a:buChar char="•"/>
            </a:pPr>
            <a:r>
              <a:rPr lang="en-US" dirty="0">
                <a:highlight>
                  <a:srgbClr val="FFFF00"/>
                </a:highlight>
              </a:rPr>
              <a:t>This Week’s Pts: 17</a:t>
            </a:r>
          </a:p>
          <a:p>
            <a:pPr marL="285750" indent="-285750">
              <a:buFont typeface="Arial" panose="020B0604020202020204" pitchFamily="34" charset="0"/>
              <a:buChar char="•"/>
            </a:pPr>
            <a:r>
              <a:rPr lang="en-US" dirty="0">
                <a:highlight>
                  <a:srgbClr val="FFFF00"/>
                </a:highlight>
              </a:rPr>
              <a:t>Prior Week’s Pts: 31</a:t>
            </a:r>
          </a:p>
          <a:p>
            <a:pPr marL="285750" indent="-285750">
              <a:buFont typeface="Arial" panose="020B0604020202020204" pitchFamily="34" charset="0"/>
              <a:buChar char="•"/>
            </a:pPr>
            <a:r>
              <a:rPr lang="en-US" dirty="0">
                <a:highlight>
                  <a:srgbClr val="FFFF00"/>
                </a:highlight>
              </a:rPr>
              <a:t>Avg. Pts: 17</a:t>
            </a:r>
          </a:p>
          <a:p>
            <a:pPr marL="285750" indent="-285750">
              <a:buFont typeface="Arial" panose="020B0604020202020204" pitchFamily="34" charset="0"/>
              <a:buChar char="•"/>
            </a:pPr>
            <a:r>
              <a:rPr lang="en-US" dirty="0"/>
              <a:t>Game Result: L 38-13</a:t>
            </a:r>
          </a:p>
        </p:txBody>
      </p:sp>
      <p:pic>
        <p:nvPicPr>
          <p:cNvPr id="10" name="Picture 9">
            <a:extLst>
              <a:ext uri="{FF2B5EF4-FFF2-40B4-BE49-F238E27FC236}">
                <a16:creationId xmlns:a16="http://schemas.microsoft.com/office/drawing/2014/main" id="{9300B220-A731-36A2-00BC-275E8C8C061F}"/>
              </a:ext>
            </a:extLst>
          </p:cNvPr>
          <p:cNvPicPr>
            <a:picLocks noChangeAspect="1"/>
          </p:cNvPicPr>
          <p:nvPr/>
        </p:nvPicPr>
        <p:blipFill>
          <a:blip r:embed="rId3"/>
          <a:stretch>
            <a:fillRect/>
          </a:stretch>
        </p:blipFill>
        <p:spPr>
          <a:xfrm>
            <a:off x="1222666" y="4568825"/>
            <a:ext cx="3095625" cy="1438275"/>
          </a:xfrm>
          <a:prstGeom prst="rect">
            <a:avLst/>
          </a:prstGeom>
          <a:ln>
            <a:solidFill>
              <a:schemeClr val="tx1"/>
            </a:solidFill>
          </a:ln>
        </p:spPr>
      </p:pic>
      <p:sp>
        <p:nvSpPr>
          <p:cNvPr id="11" name="TextBox 10">
            <a:extLst>
              <a:ext uri="{FF2B5EF4-FFF2-40B4-BE49-F238E27FC236}">
                <a16:creationId xmlns:a16="http://schemas.microsoft.com/office/drawing/2014/main" id="{C943F459-4E8D-EDAE-BA82-FADAC73B4283}"/>
              </a:ext>
            </a:extLst>
          </p:cNvPr>
          <p:cNvSpPr txBox="1"/>
          <p:nvPr/>
        </p:nvSpPr>
        <p:spPr>
          <a:xfrm>
            <a:off x="1222666" y="4101048"/>
            <a:ext cx="2844851" cy="369332"/>
          </a:xfrm>
          <a:prstGeom prst="rect">
            <a:avLst/>
          </a:prstGeom>
          <a:noFill/>
        </p:spPr>
        <p:txBody>
          <a:bodyPr wrap="square" rtlCol="0">
            <a:spAutoFit/>
          </a:bodyPr>
          <a:lstStyle/>
          <a:p>
            <a:r>
              <a:rPr lang="en-US" dirty="0"/>
              <a:t>Stat Source: CBS-Sports [3]</a:t>
            </a:r>
          </a:p>
        </p:txBody>
      </p:sp>
    </p:spTree>
    <p:extLst>
      <p:ext uri="{BB962C8B-B14F-4D97-AF65-F5344CB8AC3E}">
        <p14:creationId xmlns:p14="http://schemas.microsoft.com/office/powerpoint/2010/main" val="199127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E077C-4E73-EC8A-E043-C0ABE9BCA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5DC861-0218-F801-A973-2CC327C0C437}"/>
              </a:ext>
            </a:extLst>
          </p:cNvPr>
          <p:cNvSpPr>
            <a:spLocks noGrp="1"/>
          </p:cNvSpPr>
          <p:nvPr>
            <p:ph type="title"/>
          </p:nvPr>
        </p:nvSpPr>
        <p:spPr/>
        <p:txBody>
          <a:bodyPr/>
          <a:lstStyle/>
          <a:p>
            <a:r>
              <a:rPr lang="en-US" b="1" dirty="0">
                <a:solidFill>
                  <a:schemeClr val="tx1"/>
                </a:solidFill>
              </a:rPr>
              <a:t>Details – Player #2 Justin Jefferson</a:t>
            </a:r>
            <a:endParaRPr lang="en-US" dirty="0"/>
          </a:p>
        </p:txBody>
      </p:sp>
      <p:pic>
        <p:nvPicPr>
          <p:cNvPr id="4100" name="Picture 4">
            <a:extLst>
              <a:ext uri="{FF2B5EF4-FFF2-40B4-BE49-F238E27FC236}">
                <a16:creationId xmlns:a16="http://schemas.microsoft.com/office/drawing/2014/main" id="{DAA72FE7-C007-6A15-9EB4-79CC6F93B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0" y="1968500"/>
            <a:ext cx="5064862" cy="4038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3FA8712-F18C-3A01-4F69-FFA0A1DD37C2}"/>
              </a:ext>
            </a:extLst>
          </p:cNvPr>
          <p:cNvSpPr txBox="1"/>
          <p:nvPr/>
        </p:nvSpPr>
        <p:spPr>
          <a:xfrm>
            <a:off x="1171575" y="1857375"/>
            <a:ext cx="4572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Position: WR</a:t>
            </a:r>
          </a:p>
          <a:p>
            <a:pPr marL="285750" indent="-285750">
              <a:buFont typeface="Arial" panose="020B0604020202020204" pitchFamily="34" charset="0"/>
              <a:buChar char="•"/>
            </a:pPr>
            <a:r>
              <a:rPr lang="en-US" dirty="0"/>
              <a:t>Team: Minnesota Vikings</a:t>
            </a:r>
          </a:p>
          <a:p>
            <a:pPr marL="285750" indent="-285750">
              <a:buFont typeface="Arial" panose="020B0604020202020204" pitchFamily="34" charset="0"/>
              <a:buChar char="•"/>
            </a:pPr>
            <a:r>
              <a:rPr lang="en-US" dirty="0"/>
              <a:t>Record Date: 12/08/24</a:t>
            </a:r>
          </a:p>
          <a:p>
            <a:pPr marL="285750" indent="-285750">
              <a:buFont typeface="Arial" panose="020B0604020202020204" pitchFamily="34" charset="0"/>
              <a:buChar char="•"/>
            </a:pPr>
            <a:r>
              <a:rPr lang="en-US" dirty="0"/>
              <a:t>Record Time: 9:41 PM</a:t>
            </a:r>
          </a:p>
          <a:p>
            <a:pPr marL="285750" indent="-285750">
              <a:buFont typeface="Arial" panose="020B0604020202020204" pitchFamily="34" charset="0"/>
              <a:buChar char="•"/>
            </a:pPr>
            <a:r>
              <a:rPr lang="en-US" dirty="0">
                <a:highlight>
                  <a:srgbClr val="FFFF00"/>
                </a:highlight>
              </a:rPr>
              <a:t>This Week’s Pts: 25</a:t>
            </a:r>
          </a:p>
          <a:p>
            <a:pPr marL="285750" indent="-285750">
              <a:buFont typeface="Arial" panose="020B0604020202020204" pitchFamily="34" charset="0"/>
              <a:buChar char="•"/>
            </a:pPr>
            <a:r>
              <a:rPr lang="en-US" dirty="0">
                <a:highlight>
                  <a:srgbClr val="FFFF00"/>
                </a:highlight>
              </a:rPr>
              <a:t>Prior Week’s Pts: 9</a:t>
            </a:r>
          </a:p>
          <a:p>
            <a:pPr marL="285750" indent="-285750">
              <a:buFont typeface="Arial" panose="020B0604020202020204" pitchFamily="34" charset="0"/>
              <a:buChar char="•"/>
            </a:pPr>
            <a:r>
              <a:rPr lang="en-US" dirty="0">
                <a:highlight>
                  <a:srgbClr val="FFFF00"/>
                </a:highlight>
              </a:rPr>
              <a:t>Avg. Pts: 11.7</a:t>
            </a:r>
          </a:p>
          <a:p>
            <a:pPr marL="285750" indent="-285750">
              <a:buFont typeface="Arial" panose="020B0604020202020204" pitchFamily="34" charset="0"/>
              <a:buChar char="•"/>
            </a:pPr>
            <a:r>
              <a:rPr lang="en-US" dirty="0"/>
              <a:t>Game Result: W 42-21</a:t>
            </a:r>
          </a:p>
        </p:txBody>
      </p:sp>
      <p:pic>
        <p:nvPicPr>
          <p:cNvPr id="5" name="Picture 4">
            <a:extLst>
              <a:ext uri="{FF2B5EF4-FFF2-40B4-BE49-F238E27FC236}">
                <a16:creationId xmlns:a16="http://schemas.microsoft.com/office/drawing/2014/main" id="{74CB9C9A-0056-770B-7005-7EB288E87016}"/>
              </a:ext>
            </a:extLst>
          </p:cNvPr>
          <p:cNvPicPr>
            <a:picLocks noChangeAspect="1"/>
          </p:cNvPicPr>
          <p:nvPr/>
        </p:nvPicPr>
        <p:blipFill>
          <a:blip r:embed="rId3"/>
          <a:stretch>
            <a:fillRect/>
          </a:stretch>
        </p:blipFill>
        <p:spPr>
          <a:xfrm>
            <a:off x="1222666" y="4549775"/>
            <a:ext cx="3133725" cy="1457325"/>
          </a:xfrm>
          <a:prstGeom prst="rect">
            <a:avLst/>
          </a:prstGeom>
          <a:ln>
            <a:solidFill>
              <a:schemeClr val="tx1"/>
            </a:solidFill>
          </a:ln>
        </p:spPr>
      </p:pic>
      <p:sp>
        <p:nvSpPr>
          <p:cNvPr id="8" name="TextBox 7">
            <a:extLst>
              <a:ext uri="{FF2B5EF4-FFF2-40B4-BE49-F238E27FC236}">
                <a16:creationId xmlns:a16="http://schemas.microsoft.com/office/drawing/2014/main" id="{A4F6BE3B-82C4-54E7-4D5E-930B79823F21}"/>
              </a:ext>
            </a:extLst>
          </p:cNvPr>
          <p:cNvSpPr txBox="1"/>
          <p:nvPr/>
        </p:nvSpPr>
        <p:spPr>
          <a:xfrm>
            <a:off x="1222666" y="4101048"/>
            <a:ext cx="2844851" cy="369332"/>
          </a:xfrm>
          <a:prstGeom prst="rect">
            <a:avLst/>
          </a:prstGeom>
          <a:noFill/>
        </p:spPr>
        <p:txBody>
          <a:bodyPr wrap="square" rtlCol="0">
            <a:spAutoFit/>
          </a:bodyPr>
          <a:lstStyle/>
          <a:p>
            <a:r>
              <a:rPr lang="en-US" dirty="0"/>
              <a:t>Stat Source: CBS-Sports [3]</a:t>
            </a:r>
          </a:p>
        </p:txBody>
      </p:sp>
    </p:spTree>
    <p:extLst>
      <p:ext uri="{BB962C8B-B14F-4D97-AF65-F5344CB8AC3E}">
        <p14:creationId xmlns:p14="http://schemas.microsoft.com/office/powerpoint/2010/main" val="183519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E3B48-272C-9AD2-E7B2-9D1A95D22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07712-89DE-1BB3-D1FD-5C2ABBF4A721}"/>
              </a:ext>
            </a:extLst>
          </p:cNvPr>
          <p:cNvSpPr>
            <a:spLocks noGrp="1"/>
          </p:cNvSpPr>
          <p:nvPr>
            <p:ph type="title"/>
          </p:nvPr>
        </p:nvSpPr>
        <p:spPr/>
        <p:txBody>
          <a:bodyPr/>
          <a:lstStyle/>
          <a:p>
            <a:r>
              <a:rPr lang="en-US" b="1" dirty="0">
                <a:solidFill>
                  <a:schemeClr val="tx1"/>
                </a:solidFill>
              </a:rPr>
              <a:t>Details – Player #3 Dustin Hopkins</a:t>
            </a:r>
            <a:endParaRPr lang="en-US" dirty="0"/>
          </a:p>
        </p:txBody>
      </p:sp>
      <p:pic>
        <p:nvPicPr>
          <p:cNvPr id="5122" name="Picture 2">
            <a:extLst>
              <a:ext uri="{FF2B5EF4-FFF2-40B4-BE49-F238E27FC236}">
                <a16:creationId xmlns:a16="http://schemas.microsoft.com/office/drawing/2014/main" id="{C5EAB619-E2F9-5BDB-5DC8-C487436C9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0" y="1968500"/>
            <a:ext cx="5072246" cy="4038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FCBCC7-56D3-0406-19BC-614F97B896DF}"/>
              </a:ext>
            </a:extLst>
          </p:cNvPr>
          <p:cNvPicPr>
            <a:picLocks noChangeAspect="1"/>
          </p:cNvPicPr>
          <p:nvPr/>
        </p:nvPicPr>
        <p:blipFill>
          <a:blip r:embed="rId3"/>
          <a:stretch>
            <a:fillRect/>
          </a:stretch>
        </p:blipFill>
        <p:spPr>
          <a:xfrm>
            <a:off x="1257907" y="4506892"/>
            <a:ext cx="3114675" cy="1438275"/>
          </a:xfrm>
          <a:prstGeom prst="rect">
            <a:avLst/>
          </a:prstGeom>
          <a:ln>
            <a:solidFill>
              <a:schemeClr val="tx1"/>
            </a:solidFill>
          </a:ln>
        </p:spPr>
      </p:pic>
      <p:sp>
        <p:nvSpPr>
          <p:cNvPr id="6" name="TextBox 5">
            <a:extLst>
              <a:ext uri="{FF2B5EF4-FFF2-40B4-BE49-F238E27FC236}">
                <a16:creationId xmlns:a16="http://schemas.microsoft.com/office/drawing/2014/main" id="{60A63393-121F-EC48-C6D9-CA74CC3E2F47}"/>
              </a:ext>
            </a:extLst>
          </p:cNvPr>
          <p:cNvSpPr txBox="1"/>
          <p:nvPr/>
        </p:nvSpPr>
        <p:spPr>
          <a:xfrm>
            <a:off x="1171575" y="1857375"/>
            <a:ext cx="4572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Position: K</a:t>
            </a:r>
          </a:p>
          <a:p>
            <a:pPr marL="285750" indent="-285750">
              <a:buFont typeface="Arial" panose="020B0604020202020204" pitchFamily="34" charset="0"/>
              <a:buChar char="•"/>
            </a:pPr>
            <a:r>
              <a:rPr lang="en-US" dirty="0"/>
              <a:t>Team: Cleveland Browns</a:t>
            </a:r>
          </a:p>
          <a:p>
            <a:pPr marL="285750" indent="-285750">
              <a:buFont typeface="Arial" panose="020B0604020202020204" pitchFamily="34" charset="0"/>
              <a:buChar char="•"/>
            </a:pPr>
            <a:r>
              <a:rPr lang="en-US" dirty="0"/>
              <a:t>Record Date: 12/08/24</a:t>
            </a:r>
          </a:p>
          <a:p>
            <a:pPr marL="285750" indent="-285750">
              <a:buFont typeface="Arial" panose="020B0604020202020204" pitchFamily="34" charset="0"/>
              <a:buChar char="•"/>
            </a:pPr>
            <a:r>
              <a:rPr lang="en-US" dirty="0"/>
              <a:t>Record Time: 10:11 PM</a:t>
            </a:r>
          </a:p>
          <a:p>
            <a:pPr marL="285750" indent="-285750">
              <a:buFont typeface="Arial" panose="020B0604020202020204" pitchFamily="34" charset="0"/>
              <a:buChar char="•"/>
            </a:pPr>
            <a:r>
              <a:rPr lang="en-US" dirty="0">
                <a:highlight>
                  <a:srgbClr val="FFFF00"/>
                </a:highlight>
              </a:rPr>
              <a:t>This Week’s Pts: 2</a:t>
            </a:r>
          </a:p>
          <a:p>
            <a:pPr marL="285750" indent="-285750">
              <a:buFont typeface="Arial" panose="020B0604020202020204" pitchFamily="34" charset="0"/>
              <a:buChar char="•"/>
            </a:pPr>
            <a:r>
              <a:rPr lang="en-US" dirty="0">
                <a:highlight>
                  <a:srgbClr val="FFFF00"/>
                </a:highlight>
              </a:rPr>
              <a:t>Prior Week’s Pts: 6</a:t>
            </a:r>
          </a:p>
          <a:p>
            <a:pPr marL="285750" indent="-285750">
              <a:buFont typeface="Arial" panose="020B0604020202020204" pitchFamily="34" charset="0"/>
              <a:buChar char="•"/>
            </a:pPr>
            <a:r>
              <a:rPr lang="en-US" dirty="0">
                <a:highlight>
                  <a:srgbClr val="FFFF00"/>
                </a:highlight>
              </a:rPr>
              <a:t>Avg. Pts: 5.2</a:t>
            </a:r>
          </a:p>
          <a:p>
            <a:pPr marL="285750" indent="-285750">
              <a:buFont typeface="Arial" panose="020B0604020202020204" pitchFamily="34" charset="0"/>
              <a:buChar char="•"/>
            </a:pPr>
            <a:r>
              <a:rPr lang="en-US" dirty="0"/>
              <a:t>Game Result: L 14-27</a:t>
            </a:r>
          </a:p>
        </p:txBody>
      </p:sp>
      <p:sp>
        <p:nvSpPr>
          <p:cNvPr id="9" name="TextBox 8">
            <a:extLst>
              <a:ext uri="{FF2B5EF4-FFF2-40B4-BE49-F238E27FC236}">
                <a16:creationId xmlns:a16="http://schemas.microsoft.com/office/drawing/2014/main" id="{E0CB81EC-8F96-428D-F12D-1D4870841F8D}"/>
              </a:ext>
            </a:extLst>
          </p:cNvPr>
          <p:cNvSpPr txBox="1"/>
          <p:nvPr/>
        </p:nvSpPr>
        <p:spPr>
          <a:xfrm>
            <a:off x="1222666" y="4101048"/>
            <a:ext cx="2844851" cy="369332"/>
          </a:xfrm>
          <a:prstGeom prst="rect">
            <a:avLst/>
          </a:prstGeom>
          <a:noFill/>
        </p:spPr>
        <p:txBody>
          <a:bodyPr wrap="square" rtlCol="0">
            <a:spAutoFit/>
          </a:bodyPr>
          <a:lstStyle/>
          <a:p>
            <a:r>
              <a:rPr lang="en-US" dirty="0"/>
              <a:t>Stat Source: NFL Fantasy [4]</a:t>
            </a:r>
          </a:p>
        </p:txBody>
      </p:sp>
      <p:sp>
        <p:nvSpPr>
          <p:cNvPr id="11" name="TextBox 10">
            <a:extLst>
              <a:ext uri="{FF2B5EF4-FFF2-40B4-BE49-F238E27FC236}">
                <a16:creationId xmlns:a16="http://schemas.microsoft.com/office/drawing/2014/main" id="{FA321019-71A3-EB0A-8ABA-76789E2DEC90}"/>
              </a:ext>
            </a:extLst>
          </p:cNvPr>
          <p:cNvSpPr txBox="1"/>
          <p:nvPr/>
        </p:nvSpPr>
        <p:spPr>
          <a:xfrm>
            <a:off x="1257907" y="5945167"/>
            <a:ext cx="4572000" cy="369332"/>
          </a:xfrm>
          <a:prstGeom prst="rect">
            <a:avLst/>
          </a:prstGeom>
          <a:noFill/>
        </p:spPr>
        <p:txBody>
          <a:bodyPr wrap="square" rtlCol="0">
            <a:spAutoFit/>
          </a:bodyPr>
          <a:lstStyle/>
          <a:p>
            <a:r>
              <a:rPr lang="en-US" dirty="0"/>
              <a:t>* Missed 2 FG on 12/08/24</a:t>
            </a:r>
          </a:p>
        </p:txBody>
      </p:sp>
    </p:spTree>
    <p:extLst>
      <p:ext uri="{BB962C8B-B14F-4D97-AF65-F5344CB8AC3E}">
        <p14:creationId xmlns:p14="http://schemas.microsoft.com/office/powerpoint/2010/main" val="294909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60967-1591-ACD7-3DBD-52EA4776A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183EF9-707D-469A-7FA2-1A824C485D14}"/>
              </a:ext>
            </a:extLst>
          </p:cNvPr>
          <p:cNvSpPr>
            <a:spLocks noGrp="1"/>
          </p:cNvSpPr>
          <p:nvPr>
            <p:ph type="title"/>
          </p:nvPr>
        </p:nvSpPr>
        <p:spPr/>
        <p:txBody>
          <a:bodyPr/>
          <a:lstStyle/>
          <a:p>
            <a:r>
              <a:rPr lang="en-US" b="1" dirty="0">
                <a:solidFill>
                  <a:schemeClr val="tx1"/>
                </a:solidFill>
              </a:rPr>
              <a:t>Details – Code Logic</a:t>
            </a:r>
          </a:p>
        </p:txBody>
      </p:sp>
      <p:pic>
        <p:nvPicPr>
          <p:cNvPr id="4" name="Picture 3">
            <a:extLst>
              <a:ext uri="{FF2B5EF4-FFF2-40B4-BE49-F238E27FC236}">
                <a16:creationId xmlns:a16="http://schemas.microsoft.com/office/drawing/2014/main" id="{3437409A-1C05-753C-4FE6-CC1511620209}"/>
              </a:ext>
            </a:extLst>
          </p:cNvPr>
          <p:cNvPicPr>
            <a:picLocks noChangeAspect="1"/>
          </p:cNvPicPr>
          <p:nvPr/>
        </p:nvPicPr>
        <p:blipFill>
          <a:blip r:embed="rId2"/>
          <a:srcRect b="1112"/>
          <a:stretch/>
        </p:blipFill>
        <p:spPr>
          <a:xfrm>
            <a:off x="1029750" y="2096454"/>
            <a:ext cx="10125930" cy="3024187"/>
          </a:xfrm>
          <a:prstGeom prst="rect">
            <a:avLst/>
          </a:prstGeom>
          <a:ln>
            <a:solidFill>
              <a:schemeClr val="tx1"/>
            </a:solidFill>
          </a:ln>
        </p:spPr>
      </p:pic>
    </p:spTree>
    <p:extLst>
      <p:ext uri="{BB962C8B-B14F-4D97-AF65-F5344CB8AC3E}">
        <p14:creationId xmlns:p14="http://schemas.microsoft.com/office/powerpoint/2010/main" val="143513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EB27-4D5D-1CE6-ED71-525F775F6C24}"/>
              </a:ext>
            </a:extLst>
          </p:cNvPr>
          <p:cNvSpPr>
            <a:spLocks noGrp="1"/>
          </p:cNvSpPr>
          <p:nvPr>
            <p:ph type="title"/>
          </p:nvPr>
        </p:nvSpPr>
        <p:spPr/>
        <p:txBody>
          <a:bodyPr/>
          <a:lstStyle/>
          <a:p>
            <a:r>
              <a:rPr lang="en-US" b="1" dirty="0">
                <a:solidFill>
                  <a:schemeClr val="tx1"/>
                </a:solidFill>
              </a:rPr>
              <a:t>Details - Tkinter Version</a:t>
            </a:r>
          </a:p>
        </p:txBody>
      </p:sp>
      <p:pic>
        <p:nvPicPr>
          <p:cNvPr id="9" name="Picture 8">
            <a:extLst>
              <a:ext uri="{FF2B5EF4-FFF2-40B4-BE49-F238E27FC236}">
                <a16:creationId xmlns:a16="http://schemas.microsoft.com/office/drawing/2014/main" id="{FECAF01C-76B6-2FF0-5977-E274AB160D51}"/>
              </a:ext>
            </a:extLst>
          </p:cNvPr>
          <p:cNvPicPr>
            <a:picLocks noChangeAspect="1"/>
          </p:cNvPicPr>
          <p:nvPr/>
        </p:nvPicPr>
        <p:blipFill>
          <a:blip r:embed="rId2"/>
          <a:stretch>
            <a:fillRect/>
          </a:stretch>
        </p:blipFill>
        <p:spPr>
          <a:xfrm>
            <a:off x="1467143" y="1978555"/>
            <a:ext cx="3989070" cy="4027427"/>
          </a:xfrm>
          <a:prstGeom prst="rect">
            <a:avLst/>
          </a:prstGeom>
          <a:ln w="12700">
            <a:solidFill>
              <a:schemeClr val="tx1"/>
            </a:solidFill>
          </a:ln>
        </p:spPr>
      </p:pic>
      <p:pic>
        <p:nvPicPr>
          <p:cNvPr id="11" name="Picture 10">
            <a:extLst>
              <a:ext uri="{FF2B5EF4-FFF2-40B4-BE49-F238E27FC236}">
                <a16:creationId xmlns:a16="http://schemas.microsoft.com/office/drawing/2014/main" id="{C4AB26AC-3A85-AB54-554C-7D8E5ADA8026}"/>
              </a:ext>
            </a:extLst>
          </p:cNvPr>
          <p:cNvPicPr>
            <a:picLocks noChangeAspect="1"/>
          </p:cNvPicPr>
          <p:nvPr/>
        </p:nvPicPr>
        <p:blipFill>
          <a:blip r:embed="rId3"/>
          <a:stretch>
            <a:fillRect/>
          </a:stretch>
        </p:blipFill>
        <p:spPr>
          <a:xfrm>
            <a:off x="6794658" y="1978555"/>
            <a:ext cx="3989070" cy="4035187"/>
          </a:xfrm>
          <a:prstGeom prst="rect">
            <a:avLst/>
          </a:prstGeom>
          <a:ln w="12700">
            <a:solidFill>
              <a:schemeClr val="tx1"/>
            </a:solidFill>
          </a:ln>
        </p:spPr>
      </p:pic>
      <p:sp>
        <p:nvSpPr>
          <p:cNvPr id="12" name="Arrow: Right 11">
            <a:extLst>
              <a:ext uri="{FF2B5EF4-FFF2-40B4-BE49-F238E27FC236}">
                <a16:creationId xmlns:a16="http://schemas.microsoft.com/office/drawing/2014/main" id="{750101F0-5CDE-9A17-7645-3EAC42B61FFA}"/>
              </a:ext>
            </a:extLst>
          </p:cNvPr>
          <p:cNvSpPr/>
          <p:nvPr/>
        </p:nvSpPr>
        <p:spPr>
          <a:xfrm>
            <a:off x="5650896" y="3784187"/>
            <a:ext cx="949079" cy="416161"/>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422128D-0ADC-9E01-B3C5-C30C90810A18}"/>
              </a:ext>
            </a:extLst>
          </p:cNvPr>
          <p:cNvSpPr/>
          <p:nvPr/>
        </p:nvSpPr>
        <p:spPr>
          <a:xfrm>
            <a:off x="2949996" y="2649948"/>
            <a:ext cx="1023041" cy="384772"/>
          </a:xfrm>
          <a:prstGeom prst="ellipse">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C2548BD7-BB89-CDC8-C51F-0A89ACA65E99}"/>
              </a:ext>
            </a:extLst>
          </p:cNvPr>
          <p:cNvSpPr/>
          <p:nvPr/>
        </p:nvSpPr>
        <p:spPr>
          <a:xfrm>
            <a:off x="2406788" y="2711058"/>
            <a:ext cx="543208" cy="26255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846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921F9-B9D2-4053-200D-A2FE8568A4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8CD2BC-C2E5-F343-D5AC-83CB3A3323ED}"/>
              </a:ext>
            </a:extLst>
          </p:cNvPr>
          <p:cNvSpPr>
            <a:spLocks noGrp="1"/>
          </p:cNvSpPr>
          <p:nvPr>
            <p:ph type="title"/>
          </p:nvPr>
        </p:nvSpPr>
        <p:spPr/>
        <p:txBody>
          <a:bodyPr/>
          <a:lstStyle/>
          <a:p>
            <a:r>
              <a:rPr lang="en-US" b="1" dirty="0">
                <a:solidFill>
                  <a:schemeClr val="tx1"/>
                </a:solidFill>
              </a:rPr>
              <a:t>Details - Tkinter Version</a:t>
            </a:r>
          </a:p>
        </p:txBody>
      </p:sp>
      <p:sp>
        <p:nvSpPr>
          <p:cNvPr id="3" name="Content Placeholder 2">
            <a:extLst>
              <a:ext uri="{FF2B5EF4-FFF2-40B4-BE49-F238E27FC236}">
                <a16:creationId xmlns:a16="http://schemas.microsoft.com/office/drawing/2014/main" id="{E7E90653-7F9C-6EDF-6E29-BCA334B18712}"/>
              </a:ext>
            </a:extLst>
          </p:cNvPr>
          <p:cNvSpPr>
            <a:spLocks noGrp="1"/>
          </p:cNvSpPr>
          <p:nvPr>
            <p:ph idx="1"/>
          </p:nvPr>
        </p:nvSpPr>
        <p:spPr>
          <a:xfrm>
            <a:off x="1184525" y="1853143"/>
            <a:ext cx="4941955" cy="4268053"/>
          </a:xfrm>
        </p:spPr>
        <p:txBody>
          <a:bodyPr>
            <a:normAutofit lnSpcReduction="10000"/>
          </a:bodyPr>
          <a:lstStyle/>
          <a:p>
            <a:pPr>
              <a:buClrTx/>
              <a:buFont typeface="Arial" panose="020B0604020202020204" pitchFamily="34" charset="0"/>
              <a:buChar char="•"/>
            </a:pPr>
            <a:r>
              <a:rPr lang="en-US" dirty="0">
                <a:solidFill>
                  <a:schemeClr val="tx1"/>
                </a:solidFill>
              </a:rPr>
              <a:t>   Player: Jordan Addison, WR, Vikings.</a:t>
            </a:r>
          </a:p>
          <a:p>
            <a:pPr>
              <a:buClrTx/>
              <a:buFont typeface="Arial" panose="020B0604020202020204" pitchFamily="34" charset="0"/>
              <a:buChar char="•"/>
            </a:pPr>
            <a:r>
              <a:rPr lang="en-US" dirty="0">
                <a:solidFill>
                  <a:schemeClr val="tx1"/>
                </a:solidFill>
              </a:rPr>
              <a:t>   The output is once again a bar graph.</a:t>
            </a:r>
          </a:p>
          <a:p>
            <a:pPr>
              <a:buClrTx/>
              <a:buFont typeface="Arial" panose="020B0604020202020204" pitchFamily="34" charset="0"/>
              <a:buChar char="•"/>
            </a:pPr>
            <a:r>
              <a:rPr lang="en-US" dirty="0">
                <a:solidFill>
                  <a:schemeClr val="tx1"/>
                </a:solidFill>
              </a:rPr>
              <a:t>   This specific one was generated on December 9</a:t>
            </a:r>
            <a:r>
              <a:rPr lang="en-US" baseline="30000" dirty="0">
                <a:solidFill>
                  <a:schemeClr val="tx1"/>
                </a:solidFill>
              </a:rPr>
              <a:t>th</a:t>
            </a:r>
            <a:r>
              <a:rPr lang="en-US" dirty="0">
                <a:solidFill>
                  <a:schemeClr val="tx1"/>
                </a:solidFill>
              </a:rPr>
              <a:t>, 2024.</a:t>
            </a:r>
          </a:p>
          <a:p>
            <a:pPr>
              <a:buClrTx/>
              <a:buFont typeface="Arial" panose="020B0604020202020204" pitchFamily="34" charset="0"/>
              <a:buChar char="•"/>
            </a:pPr>
            <a:r>
              <a:rPr lang="en-US" dirty="0">
                <a:solidFill>
                  <a:schemeClr val="tx1"/>
                </a:solidFill>
              </a:rPr>
              <a:t>   For context, this is after Jordan Addison recorded 31 fantasy points &amp; 3 touchdowns in a game where the Vikings beat the Falcons 42 to 21. [3]</a:t>
            </a:r>
          </a:p>
          <a:p>
            <a:pPr>
              <a:buClrTx/>
              <a:buFont typeface="Arial" panose="020B0604020202020204" pitchFamily="34" charset="0"/>
              <a:buChar char="•"/>
            </a:pPr>
            <a:r>
              <a:rPr lang="en-US" dirty="0">
                <a:solidFill>
                  <a:schemeClr val="tx1"/>
                </a:solidFill>
              </a:rPr>
              <a:t>   This game was played on December 8</a:t>
            </a:r>
            <a:r>
              <a:rPr lang="en-US" baseline="30000" dirty="0">
                <a:solidFill>
                  <a:schemeClr val="tx1"/>
                </a:solidFill>
              </a:rPr>
              <a:t>th</a:t>
            </a:r>
            <a:r>
              <a:rPr lang="en-US" dirty="0">
                <a:solidFill>
                  <a:schemeClr val="tx1"/>
                </a:solidFill>
              </a:rPr>
              <a:t>.</a:t>
            </a:r>
          </a:p>
          <a:p>
            <a:pPr>
              <a:buClrTx/>
              <a:buFont typeface="Arial" panose="020B0604020202020204" pitchFamily="34" charset="0"/>
              <a:buChar char="•"/>
            </a:pPr>
            <a:r>
              <a:rPr lang="en-US" dirty="0">
                <a:solidFill>
                  <a:schemeClr val="tx1"/>
                </a:solidFill>
              </a:rPr>
              <a:t>   As we can see, the sentiment is majority positive, which strongly aligns with his performance from the day prior.</a:t>
            </a:r>
          </a:p>
        </p:txBody>
      </p:sp>
      <p:pic>
        <p:nvPicPr>
          <p:cNvPr id="5" name="Picture 4">
            <a:extLst>
              <a:ext uri="{FF2B5EF4-FFF2-40B4-BE49-F238E27FC236}">
                <a16:creationId xmlns:a16="http://schemas.microsoft.com/office/drawing/2014/main" id="{EEE56958-40A5-2DBF-73FB-91C72FDA7405}"/>
              </a:ext>
            </a:extLst>
          </p:cNvPr>
          <p:cNvPicPr>
            <a:picLocks noChangeAspect="1"/>
          </p:cNvPicPr>
          <p:nvPr/>
        </p:nvPicPr>
        <p:blipFill>
          <a:blip r:embed="rId2"/>
          <a:stretch>
            <a:fillRect/>
          </a:stretch>
        </p:blipFill>
        <p:spPr>
          <a:xfrm>
            <a:off x="6213725" y="1853143"/>
            <a:ext cx="4941955" cy="4268052"/>
          </a:xfrm>
          <a:prstGeom prst="rect">
            <a:avLst/>
          </a:prstGeom>
          <a:ln w="12700">
            <a:solidFill>
              <a:schemeClr val="tx1"/>
            </a:solidFill>
          </a:ln>
        </p:spPr>
      </p:pic>
    </p:spTree>
    <p:extLst>
      <p:ext uri="{BB962C8B-B14F-4D97-AF65-F5344CB8AC3E}">
        <p14:creationId xmlns:p14="http://schemas.microsoft.com/office/powerpoint/2010/main" val="23144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453AC-27F2-474B-B9E1-2866053D2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D932B-FC78-75A7-5277-7EC44A71E0A9}"/>
              </a:ext>
            </a:extLst>
          </p:cNvPr>
          <p:cNvSpPr>
            <a:spLocks noGrp="1"/>
          </p:cNvSpPr>
          <p:nvPr>
            <p:ph type="title"/>
          </p:nvPr>
        </p:nvSpPr>
        <p:spPr/>
        <p:txBody>
          <a:bodyPr/>
          <a:lstStyle/>
          <a:p>
            <a:r>
              <a:rPr lang="en-US" b="1" dirty="0">
                <a:solidFill>
                  <a:schemeClr val="tx1"/>
                </a:solidFill>
              </a:rPr>
              <a:t>Details – Team Mapping</a:t>
            </a:r>
          </a:p>
        </p:txBody>
      </p:sp>
      <p:pic>
        <p:nvPicPr>
          <p:cNvPr id="11" name="Picture 10">
            <a:extLst>
              <a:ext uri="{FF2B5EF4-FFF2-40B4-BE49-F238E27FC236}">
                <a16:creationId xmlns:a16="http://schemas.microsoft.com/office/drawing/2014/main" id="{C1C5EEBA-7246-9EF9-2B10-7CEF5AE8CD25}"/>
              </a:ext>
            </a:extLst>
          </p:cNvPr>
          <p:cNvPicPr>
            <a:picLocks noChangeAspect="1"/>
          </p:cNvPicPr>
          <p:nvPr/>
        </p:nvPicPr>
        <p:blipFill>
          <a:blip r:embed="rId2"/>
          <a:srcRect l="648" b="547"/>
          <a:stretch/>
        </p:blipFill>
        <p:spPr>
          <a:xfrm>
            <a:off x="8185724" y="307814"/>
            <a:ext cx="3436681" cy="5899885"/>
          </a:xfrm>
          <a:prstGeom prst="rect">
            <a:avLst/>
          </a:prstGeom>
          <a:ln>
            <a:solidFill>
              <a:schemeClr val="tx1"/>
            </a:solidFill>
          </a:ln>
        </p:spPr>
      </p:pic>
      <p:sp>
        <p:nvSpPr>
          <p:cNvPr id="15" name="TextBox 14">
            <a:extLst>
              <a:ext uri="{FF2B5EF4-FFF2-40B4-BE49-F238E27FC236}">
                <a16:creationId xmlns:a16="http://schemas.microsoft.com/office/drawing/2014/main" id="{6B2AD13E-B4FC-78FD-6CE4-29C92350D648}"/>
              </a:ext>
            </a:extLst>
          </p:cNvPr>
          <p:cNvSpPr txBox="1"/>
          <p:nvPr/>
        </p:nvSpPr>
        <p:spPr>
          <a:xfrm>
            <a:off x="1097280" y="1905506"/>
            <a:ext cx="66675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the Tkinter version, each team was mapped to its corresponding subreddit.</a:t>
            </a:r>
          </a:p>
          <a:p>
            <a:pPr marL="285750" indent="-285750">
              <a:buFont typeface="Arial" panose="020B0604020202020204" pitchFamily="34" charset="0"/>
              <a:buChar char="•"/>
            </a:pPr>
            <a:r>
              <a:rPr lang="en-US" sz="2400" dirty="0"/>
              <a:t>This was done so that users could just input “Eagles” or “Ravens”, and it would direct the search towards the associated subreddit.</a:t>
            </a:r>
          </a:p>
          <a:p>
            <a:pPr marL="285750" indent="-285750">
              <a:buFont typeface="Arial" panose="020B0604020202020204" pitchFamily="34" charset="0"/>
              <a:buChar char="•"/>
            </a:pPr>
            <a:r>
              <a:rPr lang="en-US" sz="2400" dirty="0"/>
              <a:t>Since there is a total of 32 teams, I created a table to keep track of that information, and then mapped it out within my code.</a:t>
            </a:r>
          </a:p>
        </p:txBody>
      </p:sp>
    </p:spTree>
    <p:extLst>
      <p:ext uri="{BB962C8B-B14F-4D97-AF65-F5344CB8AC3E}">
        <p14:creationId xmlns:p14="http://schemas.microsoft.com/office/powerpoint/2010/main" val="82694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0791-BB50-D6DF-C515-6E85466468CB}"/>
              </a:ext>
            </a:extLst>
          </p:cNvPr>
          <p:cNvSpPr>
            <a:spLocks noGrp="1"/>
          </p:cNvSpPr>
          <p:nvPr>
            <p:ph type="title"/>
          </p:nvPr>
        </p:nvSpPr>
        <p:spPr/>
        <p:txBody>
          <a:bodyPr>
            <a:normAutofit/>
          </a:bodyPr>
          <a:lstStyle/>
          <a:p>
            <a:r>
              <a:rPr lang="en-US" b="1" dirty="0">
                <a:solidFill>
                  <a:schemeClr val="tx1"/>
                </a:solidFill>
              </a:rPr>
              <a:t>What is Original About this Research?</a:t>
            </a:r>
          </a:p>
        </p:txBody>
      </p:sp>
      <p:sp>
        <p:nvSpPr>
          <p:cNvPr id="3" name="Content Placeholder 2">
            <a:extLst>
              <a:ext uri="{FF2B5EF4-FFF2-40B4-BE49-F238E27FC236}">
                <a16:creationId xmlns:a16="http://schemas.microsoft.com/office/drawing/2014/main" id="{29739696-C77B-3894-C10A-91ACF586C3B3}"/>
              </a:ext>
            </a:extLst>
          </p:cNvPr>
          <p:cNvSpPr>
            <a:spLocks noGrp="1"/>
          </p:cNvSpPr>
          <p:nvPr>
            <p:ph idx="1"/>
          </p:nvPr>
        </p:nvSpPr>
        <p:spPr>
          <a:xfrm>
            <a:off x="1097280" y="2015732"/>
            <a:ext cx="10058399" cy="4037749"/>
          </a:xfrm>
        </p:spPr>
        <p:txBody>
          <a:bodyPr>
            <a:normAutofit/>
          </a:bodyPr>
          <a:lstStyle/>
          <a:p>
            <a:pPr>
              <a:lnSpc>
                <a:spcPct val="107000"/>
              </a:lnSpc>
              <a:spcBef>
                <a:spcPts val="0"/>
              </a:spcBef>
              <a:spcAft>
                <a:spcPts val="800"/>
              </a:spcAft>
            </a:pPr>
            <a:r>
              <a:rPr lang="en-US" sz="2500" dirty="0">
                <a:solidFill>
                  <a:schemeClr val="tx1"/>
                </a:solidFill>
                <a:effectLst/>
                <a:ea typeface="Calibri" panose="020F0502020204030204" pitchFamily="34" charset="0"/>
                <a:cs typeface="Times New Roman" panose="02020603050405020304" pitchFamily="18" charset="0"/>
              </a:rPr>
              <a:t>This research is original in</a:t>
            </a:r>
            <a:r>
              <a:rPr lang="en-US" sz="2500" dirty="0">
                <a:solidFill>
                  <a:schemeClr val="tx1"/>
                </a:solidFill>
                <a:ea typeface="Calibri" panose="020F0502020204030204" pitchFamily="34" charset="0"/>
                <a:cs typeface="Times New Roman" panose="02020603050405020304" pitchFamily="18" charset="0"/>
              </a:rPr>
              <a:t> a few different</a:t>
            </a:r>
            <a:r>
              <a:rPr lang="en-US" sz="2500" dirty="0">
                <a:solidFill>
                  <a:schemeClr val="tx1"/>
                </a:solidFill>
                <a:effectLst/>
                <a:ea typeface="Calibri" panose="020F0502020204030204" pitchFamily="34" charset="0"/>
                <a:cs typeface="Times New Roman" panose="02020603050405020304" pitchFamily="18" charset="0"/>
              </a:rPr>
              <a:t> ways:</a:t>
            </a:r>
          </a:p>
          <a:p>
            <a:pPr>
              <a:lnSpc>
                <a:spcPct val="107000"/>
              </a:lnSpc>
              <a:spcBef>
                <a:spcPts val="0"/>
              </a:spcBef>
              <a:spcAft>
                <a:spcPts val="800"/>
              </a:spcAft>
            </a:pPr>
            <a:r>
              <a:rPr lang="en-US" sz="2500" dirty="0">
                <a:solidFill>
                  <a:schemeClr val="tx1"/>
                </a:solidFill>
                <a:ea typeface="Calibri" panose="020F0502020204030204" pitchFamily="34" charset="0"/>
                <a:cs typeface="Times New Roman" panose="02020603050405020304" pitchFamily="18" charset="0"/>
              </a:rPr>
              <a:t>1) Creating a sentiment search engine using Reddit PRAW that uses recent posts as test data is a unique application of its existing functionality.</a:t>
            </a:r>
          </a:p>
          <a:p>
            <a:pPr>
              <a:lnSpc>
                <a:spcPct val="107000"/>
              </a:lnSpc>
              <a:spcBef>
                <a:spcPts val="0"/>
              </a:spcBef>
              <a:spcAft>
                <a:spcPts val="800"/>
              </a:spcAft>
            </a:pPr>
            <a:r>
              <a:rPr lang="en-US" sz="2500" dirty="0">
                <a:solidFill>
                  <a:schemeClr val="tx1"/>
                </a:solidFill>
                <a:ea typeface="Calibri" panose="020F0502020204030204" pitchFamily="34" charset="0"/>
                <a:cs typeface="Times New Roman" panose="02020603050405020304" pitchFamily="18" charset="0"/>
              </a:rPr>
              <a:t>2) Most other analyses in this space involve established test sets rather than evaluating a model on freshly mined data.</a:t>
            </a:r>
          </a:p>
          <a:p>
            <a:pPr>
              <a:lnSpc>
                <a:spcPct val="107000"/>
              </a:lnSpc>
              <a:spcBef>
                <a:spcPts val="0"/>
              </a:spcBef>
              <a:spcAft>
                <a:spcPts val="800"/>
              </a:spcAft>
            </a:pPr>
            <a:r>
              <a:rPr lang="en-US" sz="2500" dirty="0">
                <a:solidFill>
                  <a:schemeClr val="tx1"/>
                </a:solidFill>
                <a:ea typeface="Calibri" panose="020F0502020204030204" pitchFamily="34" charset="0"/>
                <a:cs typeface="Times New Roman" panose="02020603050405020304" pitchFamily="18" charset="0"/>
              </a:rPr>
              <a:t>3) A</a:t>
            </a:r>
            <a:r>
              <a:rPr lang="en-US" sz="2500" dirty="0">
                <a:solidFill>
                  <a:schemeClr val="tx1"/>
                </a:solidFill>
                <a:effectLst/>
                <a:ea typeface="Calibri" panose="020F0502020204030204" pitchFamily="34" charset="0"/>
                <a:cs typeface="Times New Roman" panose="02020603050405020304" pitchFamily="18" charset="0"/>
              </a:rPr>
              <a:t>pplying a keyword </a:t>
            </a:r>
            <a:r>
              <a:rPr lang="en-US" sz="2500" dirty="0">
                <a:solidFill>
                  <a:schemeClr val="tx1"/>
                </a:solidFill>
                <a:ea typeface="Calibri" panose="020F0502020204030204" pitchFamily="34" charset="0"/>
                <a:cs typeface="Times New Roman" panose="02020603050405020304" pitchFamily="18" charset="0"/>
              </a:rPr>
              <a:t>search that provides an average date based on Unix time was an original implementation made to work around the Reddit API.</a:t>
            </a:r>
          </a:p>
        </p:txBody>
      </p:sp>
    </p:spTree>
    <p:extLst>
      <p:ext uri="{BB962C8B-B14F-4D97-AF65-F5344CB8AC3E}">
        <p14:creationId xmlns:p14="http://schemas.microsoft.com/office/powerpoint/2010/main" val="59655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84D-FD24-F97A-C889-CDA1D15FD19B}"/>
              </a:ext>
            </a:extLst>
          </p:cNvPr>
          <p:cNvSpPr>
            <a:spLocks noGrp="1"/>
          </p:cNvSpPr>
          <p:nvPr>
            <p:ph type="title"/>
          </p:nvPr>
        </p:nvSpPr>
        <p:spPr/>
        <p:txBody>
          <a:bodyPr/>
          <a:lstStyle/>
          <a:p>
            <a:r>
              <a:rPr lang="en-US" b="1" dirty="0">
                <a:solidFill>
                  <a:schemeClr val="tx1"/>
                </a:solidFill>
              </a:rPr>
              <a:t>Background – Fantasy Football</a:t>
            </a:r>
          </a:p>
        </p:txBody>
      </p:sp>
      <p:sp>
        <p:nvSpPr>
          <p:cNvPr id="3" name="Content Placeholder 2">
            <a:extLst>
              <a:ext uri="{FF2B5EF4-FFF2-40B4-BE49-F238E27FC236}">
                <a16:creationId xmlns:a16="http://schemas.microsoft.com/office/drawing/2014/main" id="{4C376F1B-72AD-8CB5-8043-DE9C4B9E64EB}"/>
              </a:ext>
            </a:extLst>
          </p:cNvPr>
          <p:cNvSpPr>
            <a:spLocks noGrp="1"/>
          </p:cNvSpPr>
          <p:nvPr>
            <p:ph idx="1"/>
          </p:nvPr>
        </p:nvSpPr>
        <p:spPr/>
        <p:txBody>
          <a:bodyPr>
            <a:noAutofit/>
          </a:bodyPr>
          <a:lstStyle/>
          <a:p>
            <a:pPr>
              <a:buClrTx/>
              <a:buFont typeface="Arial" panose="020B0604020202020204" pitchFamily="34" charset="0"/>
              <a:buChar char="•"/>
            </a:pPr>
            <a:r>
              <a:rPr lang="en-US" sz="2300" dirty="0">
                <a:solidFill>
                  <a:schemeClr val="tx1"/>
                </a:solidFill>
                <a:ea typeface="Calibri" panose="020F0502020204030204" pitchFamily="34" charset="0"/>
              </a:rPr>
              <a:t>   To give some context, fantasy football is a game that allows you to be the owner, GM, and coach of your very own football team. [1]</a:t>
            </a:r>
          </a:p>
          <a:p>
            <a:pPr>
              <a:buClrTx/>
              <a:buFont typeface="Arial" panose="020B0604020202020204" pitchFamily="34" charset="0"/>
              <a:buChar char="•"/>
            </a:pPr>
            <a:r>
              <a:rPr lang="en-US" sz="2300" dirty="0">
                <a:solidFill>
                  <a:schemeClr val="tx1"/>
                </a:solidFill>
                <a:ea typeface="Calibri" panose="020F0502020204030204" pitchFamily="34" charset="0"/>
              </a:rPr>
              <a:t>   Competing against your friends, you draft a team made up of NFL players and based on their on-field performance in a given week, you score points.</a:t>
            </a:r>
          </a:p>
          <a:p>
            <a:pPr>
              <a:buClrTx/>
              <a:buFont typeface="Arial" panose="020B0604020202020204" pitchFamily="34" charset="0"/>
              <a:buChar char="•"/>
            </a:pPr>
            <a:r>
              <a:rPr lang="en-US" sz="2300" dirty="0">
                <a:solidFill>
                  <a:schemeClr val="tx1"/>
                </a:solidFill>
                <a:ea typeface="Calibri" panose="020F0502020204030204" pitchFamily="34" charset="0"/>
              </a:rPr>
              <a:t>   With the regular season running from September through January and the playoffs beginning shortly afterwards, it’s been in full swing for a number of months.</a:t>
            </a:r>
          </a:p>
          <a:p>
            <a:pPr>
              <a:buClrTx/>
              <a:buFont typeface="Arial" panose="020B0604020202020204" pitchFamily="34" charset="0"/>
              <a:buChar char="•"/>
            </a:pPr>
            <a:r>
              <a:rPr lang="en-US" sz="2300" dirty="0">
                <a:solidFill>
                  <a:schemeClr val="tx1"/>
                </a:solidFill>
                <a:ea typeface="Calibri" panose="020F0502020204030204" pitchFamily="34" charset="0"/>
              </a:rPr>
              <a:t>   And if your family or friends are anything like mine, you’ll know that it becomes a major talking point and gets very competitive as the season goes on.</a:t>
            </a:r>
            <a:endParaRPr lang="en-US" sz="2300" dirty="0">
              <a:solidFill>
                <a:schemeClr val="tx1"/>
              </a:solidFill>
              <a:effectLst/>
              <a:ea typeface="Calibri" panose="020F0502020204030204" pitchFamily="34" charset="0"/>
            </a:endParaRPr>
          </a:p>
        </p:txBody>
      </p:sp>
    </p:spTree>
    <p:extLst>
      <p:ext uri="{BB962C8B-B14F-4D97-AF65-F5344CB8AC3E}">
        <p14:creationId xmlns:p14="http://schemas.microsoft.com/office/powerpoint/2010/main" val="666943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4EB-C105-FF71-1AD7-65733E96DF87}"/>
              </a:ext>
            </a:extLst>
          </p:cNvPr>
          <p:cNvSpPr>
            <a:spLocks noGrp="1"/>
          </p:cNvSpPr>
          <p:nvPr>
            <p:ph type="title"/>
          </p:nvPr>
        </p:nvSpPr>
        <p:spPr/>
        <p:txBody>
          <a:bodyPr/>
          <a:lstStyle/>
          <a:p>
            <a:r>
              <a:rPr lang="en-US" b="1" dirty="0">
                <a:solidFill>
                  <a:schemeClr val="tx1"/>
                </a:solidFill>
              </a:rPr>
              <a:t>Conclusions/Lessons Learned</a:t>
            </a:r>
          </a:p>
        </p:txBody>
      </p:sp>
      <p:sp>
        <p:nvSpPr>
          <p:cNvPr id="3" name="Content Placeholder 2">
            <a:extLst>
              <a:ext uri="{FF2B5EF4-FFF2-40B4-BE49-F238E27FC236}">
                <a16:creationId xmlns:a16="http://schemas.microsoft.com/office/drawing/2014/main" id="{F6B22E5C-FA75-30E9-459B-5AF7DA4CA64B}"/>
              </a:ext>
            </a:extLst>
          </p:cNvPr>
          <p:cNvSpPr>
            <a:spLocks noGrp="1"/>
          </p:cNvSpPr>
          <p:nvPr>
            <p:ph idx="1"/>
          </p:nvPr>
        </p:nvSpPr>
        <p:spPr>
          <a:xfrm>
            <a:off x="1097281" y="1880235"/>
            <a:ext cx="10058399" cy="4346968"/>
          </a:xfrm>
        </p:spPr>
        <p:txBody>
          <a:bodyPr>
            <a:normAutofit/>
          </a:bodyPr>
          <a:lstStyle/>
          <a:p>
            <a:pPr>
              <a:lnSpc>
                <a:spcPct val="107000"/>
              </a:lnSpc>
              <a:spcBef>
                <a:spcPts val="0"/>
              </a:spcBef>
              <a:spcAft>
                <a:spcPts val="800"/>
              </a:spcAft>
              <a:buClrTx/>
              <a:buFont typeface="Arial" panose="020B0604020202020204" pitchFamily="34" charset="0"/>
              <a:buChar char="•"/>
            </a:pPr>
            <a:r>
              <a:rPr lang="en-US" sz="2200" dirty="0">
                <a:solidFill>
                  <a:schemeClr val="tx1"/>
                </a:solidFill>
                <a:ea typeface="Calibri" panose="020F0502020204030204" pitchFamily="34" charset="0"/>
                <a:cs typeface="Times New Roman" panose="02020603050405020304" pitchFamily="18" charset="0"/>
              </a:rPr>
              <a:t>   The language of Redditors and sports-fans are a bit different to the types of sentences that BERT is used to.</a:t>
            </a:r>
          </a:p>
          <a:p>
            <a:pPr>
              <a:lnSpc>
                <a:spcPct val="107000"/>
              </a:lnSpc>
              <a:spcBef>
                <a:spcPts val="0"/>
              </a:spcBef>
              <a:spcAft>
                <a:spcPts val="800"/>
              </a:spcAft>
              <a:buClrTx/>
              <a:buFont typeface="Arial" panose="020B0604020202020204" pitchFamily="34" charset="0"/>
              <a:buChar char="•"/>
            </a:pPr>
            <a:r>
              <a:rPr lang="en-US" sz="2200" dirty="0">
                <a:solidFill>
                  <a:schemeClr val="tx1"/>
                </a:solidFill>
                <a:effectLst/>
                <a:ea typeface="Calibri" panose="020F0502020204030204" pitchFamily="34" charset="0"/>
                <a:cs typeface="Times New Roman" panose="02020603050405020304" pitchFamily="18" charset="0"/>
              </a:rPr>
              <a:t>   There are </a:t>
            </a:r>
            <a:r>
              <a:rPr lang="en-US" sz="2200" dirty="0">
                <a:solidFill>
                  <a:schemeClr val="tx1"/>
                </a:solidFill>
                <a:ea typeface="Calibri" panose="020F0502020204030204" pitchFamily="34" charset="0"/>
                <a:cs typeface="Times New Roman" panose="02020603050405020304" pitchFamily="18" charset="0"/>
              </a:rPr>
              <a:t>cases where it assumes short phrases that a human would read as either Positive or Negative as being Neutral, so maybe limiting an analysis like this to two classes instead of three would help make it better.</a:t>
            </a:r>
          </a:p>
          <a:p>
            <a:pPr>
              <a:lnSpc>
                <a:spcPct val="107000"/>
              </a:lnSpc>
              <a:spcBef>
                <a:spcPts val="0"/>
              </a:spcBef>
              <a:spcAft>
                <a:spcPts val="800"/>
              </a:spcAft>
              <a:buClrTx/>
              <a:buFont typeface="Arial" panose="020B0604020202020204" pitchFamily="34" charset="0"/>
              <a:buChar char="•"/>
            </a:pPr>
            <a:r>
              <a:rPr lang="en-US" sz="2200" dirty="0">
                <a:solidFill>
                  <a:schemeClr val="tx1"/>
                </a:solidFill>
                <a:ea typeface="Calibri" panose="020F0502020204030204" pitchFamily="34" charset="0"/>
                <a:cs typeface="Times New Roman" panose="02020603050405020304" pitchFamily="18" charset="0"/>
              </a:rPr>
              <a:t>   Training on a larger dataset where sports-related language is more common may also help it perform better in real-world application.</a:t>
            </a:r>
          </a:p>
          <a:p>
            <a:pPr>
              <a:lnSpc>
                <a:spcPct val="107000"/>
              </a:lnSpc>
              <a:spcBef>
                <a:spcPts val="0"/>
              </a:spcBef>
              <a:spcAft>
                <a:spcPts val="800"/>
              </a:spcAft>
              <a:buClrTx/>
              <a:buFont typeface="Arial" panose="020B0604020202020204" pitchFamily="34" charset="0"/>
              <a:buChar char="•"/>
            </a:pPr>
            <a:r>
              <a:rPr lang="en-US" sz="2200" dirty="0">
                <a:solidFill>
                  <a:schemeClr val="tx1"/>
                </a:solidFill>
                <a:effectLst/>
                <a:ea typeface="Calibri" panose="020F0502020204030204" pitchFamily="34" charset="0"/>
                <a:cs typeface="Times New Roman" panose="02020603050405020304" pitchFamily="18" charset="0"/>
              </a:rPr>
              <a:t>   While it’s not perfect, sentiments generally do reflect real-game results, but the timing is important.</a:t>
            </a:r>
          </a:p>
          <a:p>
            <a:endParaRPr lang="en-US" dirty="0"/>
          </a:p>
        </p:txBody>
      </p:sp>
    </p:spTree>
    <p:extLst>
      <p:ext uri="{BB962C8B-B14F-4D97-AF65-F5344CB8AC3E}">
        <p14:creationId xmlns:p14="http://schemas.microsoft.com/office/powerpoint/2010/main" val="302195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E679-AFF0-6780-E570-23C6AEF64B9F}"/>
              </a:ext>
            </a:extLst>
          </p:cNvPr>
          <p:cNvSpPr>
            <a:spLocks noGrp="1"/>
          </p:cNvSpPr>
          <p:nvPr>
            <p:ph type="title"/>
          </p:nvPr>
        </p:nvSpPr>
        <p:spPr/>
        <p:txBody>
          <a:bodyPr/>
          <a:lstStyle/>
          <a:p>
            <a:r>
              <a:rPr lang="en-US" b="1" dirty="0">
                <a:solidFill>
                  <a:schemeClr val="tx1"/>
                </a:solidFill>
              </a:rPr>
              <a:t>Implications</a:t>
            </a:r>
          </a:p>
        </p:txBody>
      </p:sp>
      <p:sp>
        <p:nvSpPr>
          <p:cNvPr id="3" name="Content Placeholder 2">
            <a:extLst>
              <a:ext uri="{FF2B5EF4-FFF2-40B4-BE49-F238E27FC236}">
                <a16:creationId xmlns:a16="http://schemas.microsoft.com/office/drawing/2014/main" id="{84D5E506-5534-A29D-A816-D422BAD4A7E7}"/>
              </a:ext>
            </a:extLst>
          </p:cNvPr>
          <p:cNvSpPr>
            <a:spLocks noGrp="1"/>
          </p:cNvSpPr>
          <p:nvPr>
            <p:ph idx="1"/>
          </p:nvPr>
        </p:nvSpPr>
        <p:spPr>
          <a:xfrm>
            <a:off x="1097280" y="2026709"/>
            <a:ext cx="10058400" cy="4023360"/>
          </a:xfrm>
        </p:spPr>
        <p:txBody>
          <a:bodyPr>
            <a:normAutofit/>
          </a:bodyPr>
          <a:lstStyle/>
          <a:p>
            <a:pPr>
              <a:buClrTx/>
              <a:buFont typeface="Arial" panose="020B0604020202020204" pitchFamily="34" charset="0"/>
              <a:buChar char="•"/>
            </a:pPr>
            <a:r>
              <a:rPr lang="en-US" sz="2200" dirty="0">
                <a:solidFill>
                  <a:schemeClr val="tx1"/>
                </a:solidFill>
              </a:rPr>
              <a:t>   The implications of this research are very exciting.</a:t>
            </a:r>
          </a:p>
          <a:p>
            <a:pPr>
              <a:buClrTx/>
              <a:buFont typeface="Arial" panose="020B0604020202020204" pitchFamily="34" charset="0"/>
              <a:buChar char="•"/>
            </a:pPr>
            <a:r>
              <a:rPr lang="en-US" sz="2200" dirty="0">
                <a:solidFill>
                  <a:schemeClr val="tx1"/>
                </a:solidFill>
              </a:rPr>
              <a:t>   A tool like this could be used to develop other search engines into other trending topics across different sectors like cryptocurrency, music, ecommerce, and virtually anywhere you might want to analyze Reddit data.</a:t>
            </a:r>
          </a:p>
          <a:p>
            <a:pPr>
              <a:buClrTx/>
              <a:buFont typeface="Arial" panose="020B0604020202020204" pitchFamily="34" charset="0"/>
              <a:buChar char="•"/>
            </a:pPr>
            <a:r>
              <a:rPr lang="en-US" sz="2200" dirty="0">
                <a:solidFill>
                  <a:schemeClr val="tx1"/>
                </a:solidFill>
              </a:rPr>
              <a:t>   For a tool like this to reach that level, it could either be topic-specific like how it was done here or trained on relevant language across all subreddits.</a:t>
            </a:r>
          </a:p>
          <a:p>
            <a:pPr>
              <a:buClrTx/>
              <a:buFont typeface="Arial" panose="020B0604020202020204" pitchFamily="34" charset="0"/>
              <a:buChar char="•"/>
            </a:pPr>
            <a:r>
              <a:rPr lang="en-US" sz="2200" dirty="0">
                <a:solidFill>
                  <a:schemeClr val="tx1"/>
                </a:solidFill>
              </a:rPr>
              <a:t>   If done well, this could even be a valuable feature that either Reddit or other platforms could implement for their users to enjoy.</a:t>
            </a:r>
          </a:p>
        </p:txBody>
      </p:sp>
    </p:spTree>
    <p:extLst>
      <p:ext uri="{BB962C8B-B14F-4D97-AF65-F5344CB8AC3E}">
        <p14:creationId xmlns:p14="http://schemas.microsoft.com/office/powerpoint/2010/main" val="204194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B72B-2DD8-B31C-997E-9DF84A0269C1}"/>
              </a:ext>
            </a:extLst>
          </p:cNvPr>
          <p:cNvSpPr>
            <a:spLocks noGrp="1"/>
          </p:cNvSpPr>
          <p:nvPr>
            <p:ph type="title"/>
          </p:nvPr>
        </p:nvSpPr>
        <p:spPr/>
        <p:txBody>
          <a:bodyPr>
            <a:normAutofit/>
          </a:bodyPr>
          <a:lstStyle/>
          <a:p>
            <a:r>
              <a:rPr lang="en-US" b="1" dirty="0">
                <a:solidFill>
                  <a:schemeClr val="tx1"/>
                </a:solidFill>
              </a:rPr>
              <a:t>Topics I Applied from class</a:t>
            </a:r>
          </a:p>
        </p:txBody>
      </p:sp>
      <p:sp>
        <p:nvSpPr>
          <p:cNvPr id="3" name="Content Placeholder 2">
            <a:extLst>
              <a:ext uri="{FF2B5EF4-FFF2-40B4-BE49-F238E27FC236}">
                <a16:creationId xmlns:a16="http://schemas.microsoft.com/office/drawing/2014/main" id="{9E6F7740-A2ED-17A6-8739-C3A647D2B4D1}"/>
              </a:ext>
            </a:extLst>
          </p:cNvPr>
          <p:cNvSpPr>
            <a:spLocks noGrp="1"/>
          </p:cNvSpPr>
          <p:nvPr>
            <p:ph idx="1"/>
          </p:nvPr>
        </p:nvSpPr>
        <p:spPr>
          <a:xfrm>
            <a:off x="1097280" y="2295524"/>
            <a:ext cx="10058400" cy="2901317"/>
          </a:xfrm>
        </p:spPr>
        <p:txBody>
          <a:bodyPr>
            <a:normAutofit/>
          </a:bodyPr>
          <a:lstStyle/>
          <a:p>
            <a:r>
              <a:rPr lang="en-US" sz="3000" dirty="0">
                <a:solidFill>
                  <a:schemeClr val="tx1"/>
                </a:solidFill>
              </a:rPr>
              <a:t>1. Web Scraping/Reddit PRAW – Week 2</a:t>
            </a:r>
          </a:p>
          <a:p>
            <a:r>
              <a:rPr lang="en-US" sz="3000" dirty="0">
                <a:solidFill>
                  <a:schemeClr val="tx1"/>
                </a:solidFill>
              </a:rPr>
              <a:t>2. Multi-Class Text Classification – Week 9</a:t>
            </a:r>
          </a:p>
          <a:p>
            <a:r>
              <a:rPr lang="en-US" sz="3000" dirty="0">
                <a:solidFill>
                  <a:schemeClr val="tx1"/>
                </a:solidFill>
              </a:rPr>
              <a:t>3. Sentiment Analysis – Weeks 11 &amp; 12</a:t>
            </a:r>
          </a:p>
          <a:p>
            <a:r>
              <a:rPr lang="en-US" sz="3000" dirty="0">
                <a:solidFill>
                  <a:schemeClr val="tx1"/>
                </a:solidFill>
              </a:rPr>
              <a:t>4. BERT – Week 12</a:t>
            </a:r>
          </a:p>
          <a:p>
            <a:r>
              <a:rPr lang="en-US" sz="3000" dirty="0">
                <a:solidFill>
                  <a:schemeClr val="tx1"/>
                </a:solidFill>
              </a:rPr>
              <a:t>5. Information Retrieval – Week 14</a:t>
            </a:r>
          </a:p>
        </p:txBody>
      </p:sp>
    </p:spTree>
    <p:extLst>
      <p:ext uri="{BB962C8B-B14F-4D97-AF65-F5344CB8AC3E}">
        <p14:creationId xmlns:p14="http://schemas.microsoft.com/office/powerpoint/2010/main" val="3534486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FC6-DBB9-CB71-9E97-51CA112C42BD}"/>
              </a:ext>
            </a:extLst>
          </p:cNvPr>
          <p:cNvSpPr>
            <a:spLocks noGrp="1"/>
          </p:cNvSpPr>
          <p:nvPr>
            <p:ph type="title"/>
          </p:nvPr>
        </p:nvSpPr>
        <p:spPr/>
        <p:txBody>
          <a:bodyPr/>
          <a:lstStyle/>
          <a:p>
            <a:r>
              <a:rPr lang="en-US" b="1" dirty="0">
                <a:solidFill>
                  <a:schemeClr val="tx1"/>
                </a:solidFill>
              </a:rPr>
              <a:t>QR CODE to GitHub</a:t>
            </a:r>
          </a:p>
        </p:txBody>
      </p:sp>
      <p:pic>
        <p:nvPicPr>
          <p:cNvPr id="7" name="Picture 6" descr="A qr code with a dinosaur&#10;&#10;Description automatically generated">
            <a:extLst>
              <a:ext uri="{FF2B5EF4-FFF2-40B4-BE49-F238E27FC236}">
                <a16:creationId xmlns:a16="http://schemas.microsoft.com/office/drawing/2014/main" id="{0BF50C57-E55F-EAF4-A5E5-86492444B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487" y="1930399"/>
            <a:ext cx="4137025" cy="4137025"/>
          </a:xfrm>
          <a:prstGeom prst="rect">
            <a:avLst/>
          </a:prstGeom>
        </p:spPr>
      </p:pic>
    </p:spTree>
    <p:extLst>
      <p:ext uri="{BB962C8B-B14F-4D97-AF65-F5344CB8AC3E}">
        <p14:creationId xmlns:p14="http://schemas.microsoft.com/office/powerpoint/2010/main" val="183414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41B8-FFC5-50DF-3194-9F0BCAD8707A}"/>
              </a:ext>
            </a:extLst>
          </p:cNvPr>
          <p:cNvSpPr>
            <a:spLocks noGrp="1"/>
          </p:cNvSpPr>
          <p:nvPr>
            <p:ph type="title"/>
          </p:nvPr>
        </p:nvSpPr>
        <p:spPr>
          <a:xfrm>
            <a:off x="6609921" y="1512542"/>
            <a:ext cx="4151306" cy="2374516"/>
          </a:xfrm>
        </p:spPr>
        <p:txBody>
          <a:bodyPr vert="horz" lIns="91440" tIns="45720" rIns="91440" bIns="0" rtlCol="0" anchor="b">
            <a:normAutofit/>
          </a:bodyPr>
          <a:lstStyle/>
          <a:p>
            <a:r>
              <a:rPr lang="en-US" sz="4800" b="1" dirty="0">
                <a:solidFill>
                  <a:schemeClr val="tx1"/>
                </a:solidFill>
              </a:rPr>
              <a:t>Questions?</a:t>
            </a:r>
          </a:p>
        </p:txBody>
      </p:sp>
      <p:pic>
        <p:nvPicPr>
          <p:cNvPr id="7" name="Graphic 6" descr="Help">
            <a:extLst>
              <a:ext uri="{FF2B5EF4-FFF2-40B4-BE49-F238E27FC236}">
                <a16:creationId xmlns:a16="http://schemas.microsoft.com/office/drawing/2014/main" id="{BD5A90A6-63D7-AD9E-8F12-0EEE0163CA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0773" y="1886857"/>
            <a:ext cx="4000402" cy="4000402"/>
          </a:xfrm>
          <a:prstGeom prst="rect">
            <a:avLst/>
          </a:prstGeom>
        </p:spPr>
      </p:pic>
    </p:spTree>
    <p:extLst>
      <p:ext uri="{BB962C8B-B14F-4D97-AF65-F5344CB8AC3E}">
        <p14:creationId xmlns:p14="http://schemas.microsoft.com/office/powerpoint/2010/main" val="663971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CA4E-7897-AC5C-C044-FE1FBCFED06C}"/>
              </a:ext>
            </a:extLst>
          </p:cNvPr>
          <p:cNvSpPr>
            <a:spLocks noGrp="1"/>
          </p:cNvSpPr>
          <p:nvPr>
            <p:ph type="title"/>
          </p:nvPr>
        </p:nvSpPr>
        <p:spPr/>
        <p:txBody>
          <a:bodyPr/>
          <a:lstStyle/>
          <a:p>
            <a:r>
              <a:rPr lang="en-US" b="1" dirty="0">
                <a:solidFill>
                  <a:schemeClr val="tx1"/>
                </a:solidFill>
              </a:rPr>
              <a:t>References</a:t>
            </a:r>
          </a:p>
        </p:txBody>
      </p:sp>
      <p:sp>
        <p:nvSpPr>
          <p:cNvPr id="3" name="Content Placeholder 2">
            <a:extLst>
              <a:ext uri="{FF2B5EF4-FFF2-40B4-BE49-F238E27FC236}">
                <a16:creationId xmlns:a16="http://schemas.microsoft.com/office/drawing/2014/main" id="{1E730C53-07BB-52C0-B079-B940E49168CE}"/>
              </a:ext>
            </a:extLst>
          </p:cNvPr>
          <p:cNvSpPr>
            <a:spLocks noGrp="1"/>
          </p:cNvSpPr>
          <p:nvPr>
            <p:ph idx="1"/>
          </p:nvPr>
        </p:nvSpPr>
        <p:spPr/>
        <p:txBody>
          <a:bodyPr/>
          <a:lstStyle/>
          <a:p>
            <a:r>
              <a:rPr lang="en-US" sz="2100" dirty="0">
                <a:solidFill>
                  <a:schemeClr val="tx1"/>
                </a:solidFill>
              </a:rPr>
              <a:t>[1] </a:t>
            </a:r>
            <a:r>
              <a:rPr lang="en-US" sz="2100" dirty="0">
                <a:solidFill>
                  <a:schemeClr val="tx1"/>
                </a:solidFill>
                <a:hlinkClick r:id="rId2">
                  <a:extLst>
                    <a:ext uri="{A12FA001-AC4F-418D-AE19-62706E023703}">
                      <ahyp:hlinkClr xmlns:ahyp="http://schemas.microsoft.com/office/drawing/2018/hyperlinkcolor" val="tx"/>
                    </a:ext>
                  </a:extLst>
                </a:hlinkClick>
              </a:rPr>
              <a:t>https://www.si.com/fantasy/2020/04/04/fantasy-football-advice-guide-for-beginners</a:t>
            </a:r>
            <a:endParaRPr lang="en-US" sz="2100" dirty="0">
              <a:solidFill>
                <a:schemeClr val="tx1"/>
              </a:solidFill>
            </a:endParaRPr>
          </a:p>
          <a:p>
            <a:r>
              <a:rPr lang="en-US" sz="2100" dirty="0">
                <a:solidFill>
                  <a:schemeClr val="tx1"/>
                </a:solidFill>
              </a:rPr>
              <a:t>[2] </a:t>
            </a:r>
            <a:r>
              <a:rPr lang="en-US" sz="2100" dirty="0">
                <a:solidFill>
                  <a:schemeClr val="tx1"/>
                </a:solidFill>
                <a:hlinkClick r:id="rId3">
                  <a:extLst>
                    <a:ext uri="{A12FA001-AC4F-418D-AE19-62706E023703}">
                      <ahyp:hlinkClr xmlns:ahyp="http://schemas.microsoft.com/office/drawing/2018/hyperlinkcolor" val="tx"/>
                    </a:ext>
                  </a:extLst>
                </a:hlinkClick>
              </a:rPr>
              <a:t>https://www.espn.com/fantasy/football/ffl/story?page=fflrulesstandardscoring</a:t>
            </a:r>
            <a:endParaRPr lang="en-US" sz="2100" dirty="0">
              <a:solidFill>
                <a:schemeClr val="tx1"/>
              </a:solidFill>
            </a:endParaRPr>
          </a:p>
          <a:p>
            <a:r>
              <a:rPr lang="en-US" sz="2100" dirty="0">
                <a:solidFill>
                  <a:schemeClr val="tx1"/>
                </a:solidFill>
              </a:rPr>
              <a:t>[3] </a:t>
            </a:r>
            <a:r>
              <a:rPr lang="en-US" sz="2100" dirty="0">
                <a:solidFill>
                  <a:schemeClr val="tx1"/>
                </a:solidFill>
                <a:hlinkClick r:id="rId4">
                  <a:extLst>
                    <a:ext uri="{A12FA001-AC4F-418D-AE19-62706E023703}">
                      <ahyp:hlinkClr xmlns:ahyp="http://schemas.microsoft.com/office/drawing/2018/hyperlinkcolor" val="tx"/>
                    </a:ext>
                  </a:extLst>
                </a:hlinkClick>
              </a:rPr>
              <a:t>https://www.cbssports.com/nfl/players</a:t>
            </a:r>
            <a:endParaRPr lang="en-US" sz="2100" dirty="0">
              <a:solidFill>
                <a:schemeClr val="tx1"/>
              </a:solidFill>
            </a:endParaRPr>
          </a:p>
          <a:p>
            <a:r>
              <a:rPr lang="en-US" sz="2100" dirty="0">
                <a:solidFill>
                  <a:schemeClr val="tx1"/>
                </a:solidFill>
              </a:rPr>
              <a:t>[4] </a:t>
            </a:r>
            <a:r>
              <a:rPr lang="en-US" sz="2100" dirty="0">
                <a:solidFill>
                  <a:schemeClr val="tx1"/>
                </a:solidFill>
                <a:hlinkClick r:id="rId5">
                  <a:extLst>
                    <a:ext uri="{A12FA001-AC4F-418D-AE19-62706E023703}">
                      <ahyp:hlinkClr xmlns:ahyp="http://schemas.microsoft.com/office/drawing/2018/hyperlinkcolor" val="tx"/>
                    </a:ext>
                  </a:extLst>
                </a:hlinkClick>
              </a:rPr>
              <a:t>https://www.fantasy.nfl.com</a:t>
            </a:r>
            <a:r>
              <a:rPr lang="en-US" sz="2100" dirty="0">
                <a:solidFill>
                  <a:schemeClr val="tx1"/>
                </a:solidFill>
              </a:rPr>
              <a:t> </a:t>
            </a:r>
          </a:p>
          <a:p>
            <a:endParaRPr lang="en-US" dirty="0"/>
          </a:p>
        </p:txBody>
      </p:sp>
    </p:spTree>
    <p:extLst>
      <p:ext uri="{BB962C8B-B14F-4D97-AF65-F5344CB8AC3E}">
        <p14:creationId xmlns:p14="http://schemas.microsoft.com/office/powerpoint/2010/main" val="2831429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0F0C-A51D-31D2-83AE-D0898B810326}"/>
              </a:ext>
            </a:extLst>
          </p:cNvPr>
          <p:cNvSpPr>
            <a:spLocks noGrp="1"/>
          </p:cNvSpPr>
          <p:nvPr>
            <p:ph type="title"/>
          </p:nvPr>
        </p:nvSpPr>
        <p:spPr>
          <a:xfrm>
            <a:off x="7011875" y="3159646"/>
            <a:ext cx="2878114" cy="1367740"/>
          </a:xfrm>
        </p:spPr>
        <p:txBody>
          <a:bodyPr vert="horz" lIns="91440" tIns="45720" rIns="91440" bIns="0" rtlCol="0" anchor="b">
            <a:normAutofit/>
          </a:bodyPr>
          <a:lstStyle/>
          <a:p>
            <a:r>
              <a:rPr lang="en-US" sz="4800" b="1" dirty="0">
                <a:solidFill>
                  <a:schemeClr val="tx1"/>
                </a:solidFill>
              </a:rPr>
              <a:t>Thanks for Watching!</a:t>
            </a:r>
          </a:p>
        </p:txBody>
      </p:sp>
      <p:pic>
        <p:nvPicPr>
          <p:cNvPr id="6" name="Graphic 5" descr="Smiling Face with No Fill">
            <a:extLst>
              <a:ext uri="{FF2B5EF4-FFF2-40B4-BE49-F238E27FC236}">
                <a16:creationId xmlns:a16="http://schemas.microsoft.com/office/drawing/2014/main" id="{2C146AD7-1531-5784-99EB-0A79E6F74C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9325" y="2148115"/>
            <a:ext cx="3390802" cy="3390802"/>
          </a:xfrm>
          <a:prstGeom prst="rect">
            <a:avLst/>
          </a:prstGeom>
        </p:spPr>
      </p:pic>
    </p:spTree>
    <p:extLst>
      <p:ext uri="{BB962C8B-B14F-4D97-AF65-F5344CB8AC3E}">
        <p14:creationId xmlns:p14="http://schemas.microsoft.com/office/powerpoint/2010/main" val="397172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84D-FD24-F97A-C889-CDA1D15FD19B}"/>
              </a:ext>
            </a:extLst>
          </p:cNvPr>
          <p:cNvSpPr>
            <a:spLocks noGrp="1"/>
          </p:cNvSpPr>
          <p:nvPr>
            <p:ph type="title"/>
          </p:nvPr>
        </p:nvSpPr>
        <p:spPr>
          <a:xfrm>
            <a:off x="1086961" y="213492"/>
            <a:ext cx="10058400" cy="1132621"/>
          </a:xfrm>
        </p:spPr>
        <p:txBody>
          <a:bodyPr/>
          <a:lstStyle/>
          <a:p>
            <a:r>
              <a:rPr lang="en-US" b="1" dirty="0">
                <a:solidFill>
                  <a:schemeClr val="tx1"/>
                </a:solidFill>
              </a:rPr>
              <a:t>Background – Fantasy Points</a:t>
            </a:r>
          </a:p>
        </p:txBody>
      </p:sp>
      <p:sp>
        <p:nvSpPr>
          <p:cNvPr id="5" name="TextBox 4">
            <a:extLst>
              <a:ext uri="{FF2B5EF4-FFF2-40B4-BE49-F238E27FC236}">
                <a16:creationId xmlns:a16="http://schemas.microsoft.com/office/drawing/2014/main" id="{2760C766-997D-C294-65A2-506678A91965}"/>
              </a:ext>
            </a:extLst>
          </p:cNvPr>
          <p:cNvSpPr txBox="1"/>
          <p:nvPr/>
        </p:nvSpPr>
        <p:spPr>
          <a:xfrm>
            <a:off x="855899" y="5878933"/>
            <a:ext cx="6981815" cy="369332"/>
          </a:xfrm>
          <a:prstGeom prst="rect">
            <a:avLst/>
          </a:prstGeom>
          <a:noFill/>
        </p:spPr>
        <p:txBody>
          <a:bodyPr wrap="square" rtlCol="0">
            <a:spAutoFit/>
          </a:bodyPr>
          <a:lstStyle/>
          <a:p>
            <a:r>
              <a:rPr lang="en-US" dirty="0"/>
              <a:t>All point values shown above follow ESPN’s Standard Scoring System. [2]</a:t>
            </a:r>
          </a:p>
        </p:txBody>
      </p:sp>
      <p:graphicFrame>
        <p:nvGraphicFramePr>
          <p:cNvPr id="7" name="Table 6">
            <a:extLst>
              <a:ext uri="{FF2B5EF4-FFF2-40B4-BE49-F238E27FC236}">
                <a16:creationId xmlns:a16="http://schemas.microsoft.com/office/drawing/2014/main" id="{B851A992-FD90-99B3-197E-6CFEB3DD1428}"/>
              </a:ext>
            </a:extLst>
          </p:cNvPr>
          <p:cNvGraphicFramePr>
            <a:graphicFrameLocks noGrp="1"/>
          </p:cNvGraphicFramePr>
          <p:nvPr>
            <p:extLst>
              <p:ext uri="{D42A27DB-BD31-4B8C-83A1-F6EECF244321}">
                <p14:modId xmlns:p14="http://schemas.microsoft.com/office/powerpoint/2010/main" val="1703988162"/>
              </p:ext>
            </p:extLst>
          </p:nvPr>
        </p:nvGraphicFramePr>
        <p:xfrm>
          <a:off x="4082970" y="1469252"/>
          <a:ext cx="4066381" cy="4123152"/>
        </p:xfrm>
        <a:graphic>
          <a:graphicData uri="http://schemas.openxmlformats.org/drawingml/2006/table">
            <a:tbl>
              <a:tblPr firstRow="1" bandRow="1">
                <a:tableStyleId>{5C22544A-7EE6-4342-B048-85BDC9FD1C3A}</a:tableStyleId>
              </a:tblPr>
              <a:tblGrid>
                <a:gridCol w="4066381">
                  <a:extLst>
                    <a:ext uri="{9D8B030D-6E8A-4147-A177-3AD203B41FA5}">
                      <a16:colId xmlns:a16="http://schemas.microsoft.com/office/drawing/2014/main" val="1232761080"/>
                    </a:ext>
                  </a:extLst>
                </a:gridCol>
              </a:tblGrid>
              <a:tr h="374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Offense – QB, RB, WR, &amp; TE</a:t>
                      </a:r>
                    </a:p>
                  </a:txBody>
                  <a:tcPr/>
                </a:tc>
                <a:extLst>
                  <a:ext uri="{0D108BD9-81ED-4DB2-BD59-A6C34878D82A}">
                    <a16:rowId xmlns:a16="http://schemas.microsoft.com/office/drawing/2014/main" val="3700592035"/>
                  </a:ext>
                </a:extLst>
              </a:tr>
              <a:tr h="374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6 pts per rushing/receiving TD</a:t>
                      </a:r>
                    </a:p>
                  </a:txBody>
                  <a:tcPr/>
                </a:tc>
                <a:extLst>
                  <a:ext uri="{0D108BD9-81ED-4DB2-BD59-A6C34878D82A}">
                    <a16:rowId xmlns:a16="http://schemas.microsoft.com/office/drawing/2014/main" val="3290412300"/>
                  </a:ext>
                </a:extLst>
              </a:tr>
              <a:tr h="374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rPr>
                        <a:t>6 pts for returning kick/punt for TD</a:t>
                      </a:r>
                      <a:endParaRPr lang="en-US" sz="1600" dirty="0"/>
                    </a:p>
                  </a:txBody>
                  <a:tcPr/>
                </a:tc>
                <a:extLst>
                  <a:ext uri="{0D108BD9-81ED-4DB2-BD59-A6C34878D82A}">
                    <a16:rowId xmlns:a16="http://schemas.microsoft.com/office/drawing/2014/main" val="2625407726"/>
                  </a:ext>
                </a:extLst>
              </a:tr>
              <a:tr h="374832">
                <a:tc>
                  <a:txBody>
                    <a:bodyPr/>
                    <a:lstStyle/>
                    <a:p>
                      <a:r>
                        <a:rPr lang="en-US" sz="1600" dirty="0"/>
                        <a:t>6 pts for returning/recovering a fumble for TD</a:t>
                      </a:r>
                    </a:p>
                  </a:txBody>
                  <a:tcPr/>
                </a:tc>
                <a:extLst>
                  <a:ext uri="{0D108BD9-81ED-4DB2-BD59-A6C34878D82A}">
                    <a16:rowId xmlns:a16="http://schemas.microsoft.com/office/drawing/2014/main" val="1985472249"/>
                  </a:ext>
                </a:extLst>
              </a:tr>
              <a:tr h="374832">
                <a:tc>
                  <a:txBody>
                    <a:bodyPr/>
                    <a:lstStyle/>
                    <a:p>
                      <a:r>
                        <a:rPr lang="en-US" sz="1600" dirty="0"/>
                        <a:t>4 pts per passing TD</a:t>
                      </a:r>
                    </a:p>
                  </a:txBody>
                  <a:tcPr/>
                </a:tc>
                <a:extLst>
                  <a:ext uri="{0D108BD9-81ED-4DB2-BD59-A6C34878D82A}">
                    <a16:rowId xmlns:a16="http://schemas.microsoft.com/office/drawing/2014/main" val="1464789936"/>
                  </a:ext>
                </a:extLst>
              </a:tr>
              <a:tr h="374832">
                <a:tc>
                  <a:txBody>
                    <a:bodyPr/>
                    <a:lstStyle/>
                    <a:p>
                      <a:r>
                        <a:rPr lang="en-US" sz="1600" dirty="0"/>
                        <a:t>2 pts per rushing/receiving 2 pt conversion</a:t>
                      </a:r>
                    </a:p>
                  </a:txBody>
                  <a:tcPr/>
                </a:tc>
                <a:extLst>
                  <a:ext uri="{0D108BD9-81ED-4DB2-BD59-A6C34878D82A}">
                    <a16:rowId xmlns:a16="http://schemas.microsoft.com/office/drawing/2014/main" val="1831581587"/>
                  </a:ext>
                </a:extLst>
              </a:tr>
              <a:tr h="374832">
                <a:tc>
                  <a:txBody>
                    <a:bodyPr/>
                    <a:lstStyle/>
                    <a:p>
                      <a:r>
                        <a:rPr lang="en-US" sz="1600" dirty="0"/>
                        <a:t>2 pts per passing 2 pt conversion</a:t>
                      </a:r>
                    </a:p>
                  </a:txBody>
                  <a:tcPr/>
                </a:tc>
                <a:extLst>
                  <a:ext uri="{0D108BD9-81ED-4DB2-BD59-A6C34878D82A}">
                    <a16:rowId xmlns:a16="http://schemas.microsoft.com/office/drawing/2014/main" val="1416526674"/>
                  </a:ext>
                </a:extLst>
              </a:tr>
              <a:tr h="374832">
                <a:tc>
                  <a:txBody>
                    <a:bodyPr/>
                    <a:lstStyle/>
                    <a:p>
                      <a:r>
                        <a:rPr lang="en-US" sz="1600" dirty="0"/>
                        <a:t>1 pt per 10 yards rushing/receiving</a:t>
                      </a:r>
                    </a:p>
                  </a:txBody>
                  <a:tcPr/>
                </a:tc>
                <a:extLst>
                  <a:ext uri="{0D108BD9-81ED-4DB2-BD59-A6C34878D82A}">
                    <a16:rowId xmlns:a16="http://schemas.microsoft.com/office/drawing/2014/main" val="747414082"/>
                  </a:ext>
                </a:extLst>
              </a:tr>
              <a:tr h="374832">
                <a:tc>
                  <a:txBody>
                    <a:bodyPr/>
                    <a:lstStyle/>
                    <a:p>
                      <a:r>
                        <a:rPr lang="en-US" sz="1600" dirty="0"/>
                        <a:t>1 pt per 25 yards passing</a:t>
                      </a:r>
                    </a:p>
                  </a:txBody>
                  <a:tcPr/>
                </a:tc>
                <a:extLst>
                  <a:ext uri="{0D108BD9-81ED-4DB2-BD59-A6C34878D82A}">
                    <a16:rowId xmlns:a16="http://schemas.microsoft.com/office/drawing/2014/main" val="135934367"/>
                  </a:ext>
                </a:extLst>
              </a:tr>
              <a:tr h="374832">
                <a:tc>
                  <a:txBody>
                    <a:bodyPr/>
                    <a:lstStyle/>
                    <a:p>
                      <a:r>
                        <a:rPr lang="en-US" sz="1600" dirty="0"/>
                        <a:t>-2 pts per intercepted pass</a:t>
                      </a:r>
                    </a:p>
                  </a:txBody>
                  <a:tcPr/>
                </a:tc>
                <a:extLst>
                  <a:ext uri="{0D108BD9-81ED-4DB2-BD59-A6C34878D82A}">
                    <a16:rowId xmlns:a16="http://schemas.microsoft.com/office/drawing/2014/main" val="149977568"/>
                  </a:ext>
                </a:extLst>
              </a:tr>
              <a:tr h="374832">
                <a:tc>
                  <a:txBody>
                    <a:bodyPr/>
                    <a:lstStyle/>
                    <a:p>
                      <a:r>
                        <a:rPr lang="en-US" sz="1600" dirty="0"/>
                        <a:t>-2 pts per fumble lost</a:t>
                      </a:r>
                    </a:p>
                  </a:txBody>
                  <a:tcPr/>
                </a:tc>
                <a:extLst>
                  <a:ext uri="{0D108BD9-81ED-4DB2-BD59-A6C34878D82A}">
                    <a16:rowId xmlns:a16="http://schemas.microsoft.com/office/drawing/2014/main" val="3997789734"/>
                  </a:ext>
                </a:extLst>
              </a:tr>
            </a:tbl>
          </a:graphicData>
        </a:graphic>
      </p:graphicFrame>
      <p:graphicFrame>
        <p:nvGraphicFramePr>
          <p:cNvPr id="8" name="Table 7">
            <a:extLst>
              <a:ext uri="{FF2B5EF4-FFF2-40B4-BE49-F238E27FC236}">
                <a16:creationId xmlns:a16="http://schemas.microsoft.com/office/drawing/2014/main" id="{5B4043F9-5A26-012E-C8A0-6B5D3FC796EB}"/>
              </a:ext>
            </a:extLst>
          </p:cNvPr>
          <p:cNvGraphicFramePr>
            <a:graphicFrameLocks noGrp="1"/>
          </p:cNvGraphicFramePr>
          <p:nvPr>
            <p:extLst>
              <p:ext uri="{D42A27DB-BD31-4B8C-83A1-F6EECF244321}">
                <p14:modId xmlns:p14="http://schemas.microsoft.com/office/powerpoint/2010/main" val="1615857842"/>
              </p:ext>
            </p:extLst>
          </p:nvPr>
        </p:nvGraphicFramePr>
        <p:xfrm>
          <a:off x="855899" y="1469253"/>
          <a:ext cx="3227071" cy="3217049"/>
        </p:xfrm>
        <a:graphic>
          <a:graphicData uri="http://schemas.openxmlformats.org/drawingml/2006/table">
            <a:tbl>
              <a:tblPr firstRow="1" bandRow="1">
                <a:tableStyleId>{21E4AEA4-8DFA-4A89-87EB-49C32662AFE0}</a:tableStyleId>
              </a:tblPr>
              <a:tblGrid>
                <a:gridCol w="3227071">
                  <a:extLst>
                    <a:ext uri="{9D8B030D-6E8A-4147-A177-3AD203B41FA5}">
                      <a16:colId xmlns:a16="http://schemas.microsoft.com/office/drawing/2014/main" val="2512384074"/>
                    </a:ext>
                  </a:extLst>
                </a:gridCol>
              </a:tblGrid>
              <a:tr h="375266">
                <a:tc>
                  <a:txBody>
                    <a:bodyPr/>
                    <a:lstStyle/>
                    <a:p>
                      <a:pPr algn="ctr"/>
                      <a:r>
                        <a:rPr lang="en-US" sz="1800" dirty="0"/>
                        <a:t>Kickers (K)</a:t>
                      </a:r>
                    </a:p>
                  </a:txBody>
                  <a:tcPr/>
                </a:tc>
                <a:extLst>
                  <a:ext uri="{0D108BD9-81ED-4DB2-BD59-A6C34878D82A}">
                    <a16:rowId xmlns:a16="http://schemas.microsoft.com/office/drawing/2014/main" val="2541469529"/>
                  </a:ext>
                </a:extLst>
              </a:tr>
              <a:tr h="375266">
                <a:tc>
                  <a:txBody>
                    <a:bodyPr/>
                    <a:lstStyle/>
                    <a:p>
                      <a:r>
                        <a:rPr lang="en-US" sz="1600" dirty="0"/>
                        <a:t>5 pts per 50+ yard FG made</a:t>
                      </a:r>
                    </a:p>
                  </a:txBody>
                  <a:tcPr/>
                </a:tc>
                <a:extLst>
                  <a:ext uri="{0D108BD9-81ED-4DB2-BD59-A6C34878D82A}">
                    <a16:rowId xmlns:a16="http://schemas.microsoft.com/office/drawing/2014/main" val="621272086"/>
                  </a:ext>
                </a:extLst>
              </a:tr>
              <a:tr h="375266">
                <a:tc>
                  <a:txBody>
                    <a:bodyPr/>
                    <a:lstStyle/>
                    <a:p>
                      <a:r>
                        <a:rPr lang="en-US" sz="1600" dirty="0"/>
                        <a:t>4 pts per 40-49 yard FG made</a:t>
                      </a:r>
                    </a:p>
                  </a:txBody>
                  <a:tcPr/>
                </a:tc>
                <a:extLst>
                  <a:ext uri="{0D108BD9-81ED-4DB2-BD59-A6C34878D82A}">
                    <a16:rowId xmlns:a16="http://schemas.microsoft.com/office/drawing/2014/main" val="2357345387"/>
                  </a:ext>
                </a:extLst>
              </a:tr>
              <a:tr h="375266">
                <a:tc>
                  <a:txBody>
                    <a:bodyPr/>
                    <a:lstStyle/>
                    <a:p>
                      <a:r>
                        <a:rPr lang="en-US" sz="1600" dirty="0"/>
                        <a:t>3 pts per FG made, 39 yards or less</a:t>
                      </a:r>
                    </a:p>
                  </a:txBody>
                  <a:tcPr/>
                </a:tc>
                <a:extLst>
                  <a:ext uri="{0D108BD9-81ED-4DB2-BD59-A6C34878D82A}">
                    <a16:rowId xmlns:a16="http://schemas.microsoft.com/office/drawing/2014/main" val="330301571"/>
                  </a:ext>
                </a:extLst>
              </a:tr>
              <a:tr h="590187">
                <a:tc>
                  <a:txBody>
                    <a:bodyPr/>
                    <a:lstStyle/>
                    <a:p>
                      <a:r>
                        <a:rPr lang="en-US" sz="1600" dirty="0"/>
                        <a:t>2 pts per rushing, passing, or receiving 2 pt conversion</a:t>
                      </a:r>
                    </a:p>
                  </a:txBody>
                  <a:tcPr/>
                </a:tc>
                <a:extLst>
                  <a:ext uri="{0D108BD9-81ED-4DB2-BD59-A6C34878D82A}">
                    <a16:rowId xmlns:a16="http://schemas.microsoft.com/office/drawing/2014/main" val="748748573"/>
                  </a:ext>
                </a:extLst>
              </a:tr>
              <a:tr h="375266">
                <a:tc>
                  <a:txBody>
                    <a:bodyPr/>
                    <a:lstStyle/>
                    <a:p>
                      <a:r>
                        <a:rPr lang="en-US" sz="1600" dirty="0"/>
                        <a:t>1 pt per Extra Point made</a:t>
                      </a:r>
                    </a:p>
                  </a:txBody>
                  <a:tcPr/>
                </a:tc>
                <a:extLst>
                  <a:ext uri="{0D108BD9-81ED-4DB2-BD59-A6C34878D82A}">
                    <a16:rowId xmlns:a16="http://schemas.microsoft.com/office/drawing/2014/main" val="236435579"/>
                  </a:ext>
                </a:extLst>
              </a:tr>
              <a:tr h="375266">
                <a:tc>
                  <a:txBody>
                    <a:bodyPr/>
                    <a:lstStyle/>
                    <a:p>
                      <a:r>
                        <a:rPr lang="en-US" sz="1600" dirty="0"/>
                        <a:t>-2 pts per missed FG (0-39 yds)</a:t>
                      </a:r>
                    </a:p>
                  </a:txBody>
                  <a:tcPr/>
                </a:tc>
                <a:extLst>
                  <a:ext uri="{0D108BD9-81ED-4DB2-BD59-A6C34878D82A}">
                    <a16:rowId xmlns:a16="http://schemas.microsoft.com/office/drawing/2014/main" val="3502853075"/>
                  </a:ext>
                </a:extLst>
              </a:tr>
              <a:tr h="375266">
                <a:tc>
                  <a:txBody>
                    <a:bodyPr/>
                    <a:lstStyle/>
                    <a:p>
                      <a:r>
                        <a:rPr lang="en-US" sz="1600" dirty="0"/>
                        <a:t>-1 pt per missed FG (40-49 yds)</a:t>
                      </a:r>
                    </a:p>
                  </a:txBody>
                  <a:tcPr/>
                </a:tc>
                <a:extLst>
                  <a:ext uri="{0D108BD9-81ED-4DB2-BD59-A6C34878D82A}">
                    <a16:rowId xmlns:a16="http://schemas.microsoft.com/office/drawing/2014/main" val="2046981376"/>
                  </a:ext>
                </a:extLst>
              </a:tr>
            </a:tbl>
          </a:graphicData>
        </a:graphic>
      </p:graphicFrame>
      <p:graphicFrame>
        <p:nvGraphicFramePr>
          <p:cNvPr id="9" name="Table 8">
            <a:extLst>
              <a:ext uri="{FF2B5EF4-FFF2-40B4-BE49-F238E27FC236}">
                <a16:creationId xmlns:a16="http://schemas.microsoft.com/office/drawing/2014/main" id="{B21D365C-E168-FB8A-755B-2539DCA63621}"/>
              </a:ext>
            </a:extLst>
          </p:cNvPr>
          <p:cNvGraphicFramePr>
            <a:graphicFrameLocks noGrp="1"/>
          </p:cNvGraphicFramePr>
          <p:nvPr>
            <p:extLst>
              <p:ext uri="{D42A27DB-BD31-4B8C-83A1-F6EECF244321}">
                <p14:modId xmlns:p14="http://schemas.microsoft.com/office/powerpoint/2010/main" val="2509022355"/>
              </p:ext>
            </p:extLst>
          </p:nvPr>
        </p:nvGraphicFramePr>
        <p:xfrm>
          <a:off x="8149351" y="1469253"/>
          <a:ext cx="3227073" cy="2620149"/>
        </p:xfrm>
        <a:graphic>
          <a:graphicData uri="http://schemas.openxmlformats.org/drawingml/2006/table">
            <a:tbl>
              <a:tblPr firstRow="1" bandRow="1">
                <a:tableStyleId>{21E4AEA4-8DFA-4A89-87EB-49C32662AFE0}</a:tableStyleId>
              </a:tblPr>
              <a:tblGrid>
                <a:gridCol w="3227073">
                  <a:extLst>
                    <a:ext uri="{9D8B030D-6E8A-4147-A177-3AD203B41FA5}">
                      <a16:colId xmlns:a16="http://schemas.microsoft.com/office/drawing/2014/main" val="1824410218"/>
                    </a:ext>
                  </a:extLst>
                </a:gridCol>
              </a:tblGrid>
              <a:tr h="374307">
                <a:tc>
                  <a:txBody>
                    <a:bodyPr/>
                    <a:lstStyle/>
                    <a:p>
                      <a:pPr algn="ctr"/>
                      <a:r>
                        <a:rPr lang="en-US" sz="1800" dirty="0"/>
                        <a:t>Defensive/Special Teams (D)</a:t>
                      </a:r>
                    </a:p>
                  </a:txBody>
                  <a:tcPr/>
                </a:tc>
                <a:extLst>
                  <a:ext uri="{0D108BD9-81ED-4DB2-BD59-A6C34878D82A}">
                    <a16:rowId xmlns:a16="http://schemas.microsoft.com/office/drawing/2014/main" val="603028226"/>
                  </a:ext>
                </a:extLst>
              </a:tr>
              <a:tr h="374307">
                <a:tc>
                  <a:txBody>
                    <a:bodyPr/>
                    <a:lstStyle/>
                    <a:p>
                      <a:r>
                        <a:rPr lang="en-US" sz="1600" dirty="0"/>
                        <a:t>3 pts per defensive/special teams TD</a:t>
                      </a:r>
                    </a:p>
                  </a:txBody>
                  <a:tcPr/>
                </a:tc>
                <a:extLst>
                  <a:ext uri="{0D108BD9-81ED-4DB2-BD59-A6C34878D82A}">
                    <a16:rowId xmlns:a16="http://schemas.microsoft.com/office/drawing/2014/main" val="2480726045"/>
                  </a:ext>
                </a:extLst>
              </a:tr>
              <a:tr h="374307">
                <a:tc>
                  <a:txBody>
                    <a:bodyPr/>
                    <a:lstStyle/>
                    <a:p>
                      <a:r>
                        <a:rPr lang="en-US" sz="1600" dirty="0"/>
                        <a:t>2 pts interception</a:t>
                      </a:r>
                    </a:p>
                  </a:txBody>
                  <a:tcPr/>
                </a:tc>
                <a:extLst>
                  <a:ext uri="{0D108BD9-81ED-4DB2-BD59-A6C34878D82A}">
                    <a16:rowId xmlns:a16="http://schemas.microsoft.com/office/drawing/2014/main" val="3928829460"/>
                  </a:ext>
                </a:extLst>
              </a:tr>
              <a:tr h="374307">
                <a:tc>
                  <a:txBody>
                    <a:bodyPr/>
                    <a:lstStyle/>
                    <a:p>
                      <a:r>
                        <a:rPr lang="en-US" sz="1600" dirty="0"/>
                        <a:t>2 pts fumble recovery</a:t>
                      </a:r>
                    </a:p>
                  </a:txBody>
                  <a:tcPr/>
                </a:tc>
                <a:extLst>
                  <a:ext uri="{0D108BD9-81ED-4DB2-BD59-A6C34878D82A}">
                    <a16:rowId xmlns:a16="http://schemas.microsoft.com/office/drawing/2014/main" val="2228895787"/>
                  </a:ext>
                </a:extLst>
              </a:tr>
              <a:tr h="374307">
                <a:tc>
                  <a:txBody>
                    <a:bodyPr/>
                    <a:lstStyle/>
                    <a:p>
                      <a:r>
                        <a:rPr lang="en-US" sz="1600" dirty="0"/>
                        <a:t>2 pts blocked punt, PAT, or FG</a:t>
                      </a:r>
                    </a:p>
                  </a:txBody>
                  <a:tcPr/>
                </a:tc>
                <a:extLst>
                  <a:ext uri="{0D108BD9-81ED-4DB2-BD59-A6C34878D82A}">
                    <a16:rowId xmlns:a16="http://schemas.microsoft.com/office/drawing/2014/main" val="117124719"/>
                  </a:ext>
                </a:extLst>
              </a:tr>
              <a:tr h="374307">
                <a:tc>
                  <a:txBody>
                    <a:bodyPr/>
                    <a:lstStyle/>
                    <a:p>
                      <a:r>
                        <a:rPr lang="en-US" sz="1600" dirty="0"/>
                        <a:t>2 pts per safety</a:t>
                      </a:r>
                    </a:p>
                  </a:txBody>
                  <a:tcPr/>
                </a:tc>
                <a:extLst>
                  <a:ext uri="{0D108BD9-81ED-4DB2-BD59-A6C34878D82A}">
                    <a16:rowId xmlns:a16="http://schemas.microsoft.com/office/drawing/2014/main" val="3726275911"/>
                  </a:ext>
                </a:extLst>
              </a:tr>
              <a:tr h="374307">
                <a:tc>
                  <a:txBody>
                    <a:bodyPr/>
                    <a:lstStyle/>
                    <a:p>
                      <a:r>
                        <a:rPr lang="en-US" sz="1600" dirty="0"/>
                        <a:t>1 pt per sack</a:t>
                      </a:r>
                    </a:p>
                  </a:txBody>
                  <a:tcPr/>
                </a:tc>
                <a:extLst>
                  <a:ext uri="{0D108BD9-81ED-4DB2-BD59-A6C34878D82A}">
                    <a16:rowId xmlns:a16="http://schemas.microsoft.com/office/drawing/2014/main" val="4158120152"/>
                  </a:ext>
                </a:extLst>
              </a:tr>
            </a:tbl>
          </a:graphicData>
        </a:graphic>
      </p:graphicFrame>
      <p:pic>
        <p:nvPicPr>
          <p:cNvPr id="13" name="Picture 12" descr="A red and black logo&#10;&#10;Description automatically generated">
            <a:extLst>
              <a:ext uri="{FF2B5EF4-FFF2-40B4-BE49-F238E27FC236}">
                <a16:creationId xmlns:a16="http://schemas.microsoft.com/office/drawing/2014/main" id="{7A9A5EB4-FEFB-D8EB-74E0-50C157253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5100" y="5770001"/>
            <a:ext cx="1581150" cy="587197"/>
          </a:xfrm>
          <a:prstGeom prst="rect">
            <a:avLst/>
          </a:prstGeom>
        </p:spPr>
      </p:pic>
    </p:spTree>
    <p:extLst>
      <p:ext uri="{BB962C8B-B14F-4D97-AF65-F5344CB8AC3E}">
        <p14:creationId xmlns:p14="http://schemas.microsoft.com/office/powerpoint/2010/main" val="38881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2E7-0B21-B4D3-24E0-A9B68EA036FC}"/>
              </a:ext>
            </a:extLst>
          </p:cNvPr>
          <p:cNvSpPr>
            <a:spLocks noGrp="1"/>
          </p:cNvSpPr>
          <p:nvPr>
            <p:ph type="title"/>
          </p:nvPr>
        </p:nvSpPr>
        <p:spPr/>
        <p:txBody>
          <a:bodyPr/>
          <a:lstStyle/>
          <a:p>
            <a:r>
              <a:rPr lang="en-US" b="1" dirty="0">
                <a:solidFill>
                  <a:schemeClr val="tx1"/>
                </a:solidFill>
              </a:rPr>
              <a:t>Statement of the Problem</a:t>
            </a:r>
          </a:p>
        </p:txBody>
      </p:sp>
      <p:sp>
        <p:nvSpPr>
          <p:cNvPr id="3" name="Content Placeholder 2">
            <a:extLst>
              <a:ext uri="{FF2B5EF4-FFF2-40B4-BE49-F238E27FC236}">
                <a16:creationId xmlns:a16="http://schemas.microsoft.com/office/drawing/2014/main" id="{3C6E87E6-4B03-76E1-47CF-DC5EFEA812C8}"/>
              </a:ext>
            </a:extLst>
          </p:cNvPr>
          <p:cNvSpPr>
            <a:spLocks noGrp="1"/>
          </p:cNvSpPr>
          <p:nvPr>
            <p:ph idx="1"/>
          </p:nvPr>
        </p:nvSpPr>
        <p:spPr>
          <a:xfrm>
            <a:off x="1097279" y="1939532"/>
            <a:ext cx="10058400" cy="4037749"/>
          </a:xfrm>
        </p:spPr>
        <p:txBody>
          <a:bodyPr>
            <a:noAutofit/>
          </a:bodyPr>
          <a:lstStyle/>
          <a:p>
            <a:pPr>
              <a:lnSpc>
                <a:spcPct val="107000"/>
              </a:lnSpc>
              <a:spcBef>
                <a:spcPts val="0"/>
              </a:spcBef>
              <a:spcAft>
                <a:spcPts val="800"/>
              </a:spcAft>
              <a:buClrTx/>
              <a:buFont typeface="Arial" panose="020B0604020202020204" pitchFamily="34" charset="0"/>
              <a:buChar char="•"/>
            </a:pPr>
            <a:r>
              <a:rPr lang="en-US" sz="2300" dirty="0">
                <a:solidFill>
                  <a:schemeClr val="tx1"/>
                </a:solidFill>
                <a:effectLst/>
                <a:ea typeface="Calibri" panose="020F0502020204030204" pitchFamily="34" charset="0"/>
                <a:cs typeface="Times New Roman" panose="02020603050405020304" pitchFamily="18" charset="0"/>
              </a:rPr>
              <a:t>   As one would </a:t>
            </a:r>
            <a:r>
              <a:rPr lang="en-US" sz="2300" dirty="0">
                <a:solidFill>
                  <a:schemeClr val="tx1"/>
                </a:solidFill>
                <a:ea typeface="Calibri" panose="020F0502020204030204" pitchFamily="34" charset="0"/>
                <a:cs typeface="Times New Roman" panose="02020603050405020304" pitchFamily="18" charset="0"/>
              </a:rPr>
              <a:t>expect from a popular topic</a:t>
            </a:r>
            <a:r>
              <a:rPr lang="en-US" sz="2300" dirty="0">
                <a:solidFill>
                  <a:schemeClr val="tx1"/>
                </a:solidFill>
                <a:effectLst/>
                <a:ea typeface="Calibri" panose="020F0502020204030204" pitchFamily="34" charset="0"/>
                <a:cs typeface="Times New Roman" panose="02020603050405020304" pitchFamily="18" charset="0"/>
              </a:rPr>
              <a:t>, </a:t>
            </a:r>
            <a:r>
              <a:rPr lang="en-US" sz="2300" dirty="0">
                <a:solidFill>
                  <a:schemeClr val="tx1"/>
                </a:solidFill>
                <a:ea typeface="Calibri" panose="020F0502020204030204" pitchFamily="34" charset="0"/>
                <a:cs typeface="Times New Roman" panose="02020603050405020304" pitchFamily="18" charset="0"/>
              </a:rPr>
              <a:t>opinions run wild during this time of year, with statements made in hindsight often dominating online forums and subreddits alike.</a:t>
            </a:r>
          </a:p>
          <a:p>
            <a:pPr>
              <a:lnSpc>
                <a:spcPct val="107000"/>
              </a:lnSpc>
              <a:spcBef>
                <a:spcPts val="0"/>
              </a:spcBef>
              <a:spcAft>
                <a:spcPts val="800"/>
              </a:spcAft>
              <a:buClrTx/>
              <a:buFont typeface="Arial" panose="020B0604020202020204" pitchFamily="34" charset="0"/>
              <a:buChar char="•"/>
            </a:pPr>
            <a:r>
              <a:rPr lang="en-US" sz="2300" dirty="0">
                <a:solidFill>
                  <a:schemeClr val="tx1"/>
                </a:solidFill>
                <a:ea typeface="Calibri" panose="020F0502020204030204" pitchFamily="34" charset="0"/>
                <a:cs typeface="Times New Roman" panose="02020603050405020304" pitchFamily="18" charset="0"/>
              </a:rPr>
              <a:t>   This combined with the experience that insults are often sung a lot more than praises in the sports world (at least with Philly fans), made me ask myself if post-game sentiment is a strong parallel to real-life events.</a:t>
            </a:r>
          </a:p>
          <a:p>
            <a:pPr>
              <a:lnSpc>
                <a:spcPct val="107000"/>
              </a:lnSpc>
              <a:spcBef>
                <a:spcPts val="0"/>
              </a:spcBef>
              <a:spcAft>
                <a:spcPts val="800"/>
              </a:spcAft>
              <a:buClrTx/>
              <a:buFont typeface="Arial" panose="020B0604020202020204" pitchFamily="34" charset="0"/>
              <a:buChar char="•"/>
            </a:pPr>
            <a:r>
              <a:rPr lang="en-US" sz="2300" dirty="0">
                <a:solidFill>
                  <a:schemeClr val="tx1"/>
                </a:solidFill>
                <a:effectLst/>
                <a:ea typeface="Calibri" panose="020F0502020204030204" pitchFamily="34" charset="0"/>
                <a:cs typeface="Times New Roman" panose="02020603050405020304" pitchFamily="18" charset="0"/>
              </a:rPr>
              <a:t>   Therefore, the problem </a:t>
            </a:r>
            <a:r>
              <a:rPr lang="en-US" sz="2300" dirty="0">
                <a:solidFill>
                  <a:schemeClr val="tx1"/>
                </a:solidFill>
                <a:ea typeface="Calibri" panose="020F0502020204030204" pitchFamily="34" charset="0"/>
                <a:cs typeface="Times New Roman" panose="02020603050405020304" pitchFamily="18" charset="0"/>
              </a:rPr>
              <a:t>addressed</a:t>
            </a:r>
            <a:r>
              <a:rPr lang="en-US" sz="2300" dirty="0">
                <a:solidFill>
                  <a:schemeClr val="tx1"/>
                </a:solidFill>
                <a:effectLst/>
                <a:ea typeface="Calibri" panose="020F0502020204030204" pitchFamily="34" charset="0"/>
                <a:cs typeface="Times New Roman" panose="02020603050405020304" pitchFamily="18" charset="0"/>
              </a:rPr>
              <a:t> with this research is whether </a:t>
            </a:r>
            <a:r>
              <a:rPr lang="en-US" sz="2300" dirty="0">
                <a:solidFill>
                  <a:schemeClr val="tx1"/>
                </a:solidFill>
                <a:ea typeface="Calibri" panose="020F0502020204030204" pitchFamily="34" charset="0"/>
                <a:cs typeface="Times New Roman" panose="02020603050405020304" pitchFamily="18" charset="0"/>
              </a:rPr>
              <a:t>public opinion can be used to assess player performance, and if an effective tool can be made to do this in real-time.</a:t>
            </a:r>
            <a:endParaRPr lang="en-US" sz="23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41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F2D9-991E-A533-F10F-266D302E5C38}"/>
              </a:ext>
            </a:extLst>
          </p:cNvPr>
          <p:cNvSpPr>
            <a:spLocks noGrp="1"/>
          </p:cNvSpPr>
          <p:nvPr>
            <p:ph type="title"/>
          </p:nvPr>
        </p:nvSpPr>
        <p:spPr/>
        <p:txBody>
          <a:bodyPr>
            <a:normAutofit/>
          </a:bodyPr>
          <a:lstStyle/>
          <a:p>
            <a:r>
              <a:rPr lang="en-US" sz="4400" b="1" dirty="0">
                <a:solidFill>
                  <a:schemeClr val="tx1"/>
                </a:solidFill>
              </a:rPr>
              <a:t>Why People Should Care</a:t>
            </a:r>
          </a:p>
        </p:txBody>
      </p:sp>
      <p:sp>
        <p:nvSpPr>
          <p:cNvPr id="3" name="Content Placeholder 2">
            <a:extLst>
              <a:ext uri="{FF2B5EF4-FFF2-40B4-BE49-F238E27FC236}">
                <a16:creationId xmlns:a16="http://schemas.microsoft.com/office/drawing/2014/main" id="{991B7B09-448A-81D7-5369-07DF74BADD60}"/>
              </a:ext>
            </a:extLst>
          </p:cNvPr>
          <p:cNvSpPr>
            <a:spLocks noGrp="1"/>
          </p:cNvSpPr>
          <p:nvPr>
            <p:ph idx="1"/>
          </p:nvPr>
        </p:nvSpPr>
        <p:spPr>
          <a:xfrm>
            <a:off x="1097281" y="2015732"/>
            <a:ext cx="10151744" cy="4037749"/>
          </a:xfrm>
        </p:spPr>
        <p:txBody>
          <a:bodyPr>
            <a:normAutofit/>
          </a:bodyPr>
          <a:lstStyle/>
          <a:p>
            <a:pPr>
              <a:lnSpc>
                <a:spcPct val="107000"/>
              </a:lnSpc>
              <a:spcBef>
                <a:spcPts val="0"/>
              </a:spcBef>
              <a:spcAft>
                <a:spcPts val="800"/>
              </a:spcAft>
              <a:buClrTx/>
              <a:buFont typeface="Arial" panose="020B0604020202020204" pitchFamily="34" charset="0"/>
              <a:buChar char="•"/>
            </a:pPr>
            <a:r>
              <a:rPr lang="en-US" sz="2600" dirty="0">
                <a:solidFill>
                  <a:schemeClr val="tx1"/>
                </a:solidFill>
                <a:ea typeface="Calibri" panose="020F0502020204030204" pitchFamily="34" charset="0"/>
                <a:cs typeface="Times New Roman" panose="02020603050405020304" pitchFamily="18" charset="0"/>
              </a:rPr>
              <a:t>   </a:t>
            </a:r>
            <a:r>
              <a:rPr lang="en-US" sz="2500" dirty="0">
                <a:solidFill>
                  <a:schemeClr val="tx1"/>
                </a:solidFill>
                <a:ea typeface="Calibri" panose="020F0502020204030204" pitchFamily="34" charset="0"/>
                <a:cs typeface="Times New Roman" panose="02020603050405020304" pitchFamily="18" charset="0"/>
              </a:rPr>
              <a:t>P</a:t>
            </a:r>
            <a:r>
              <a:rPr lang="en-US" sz="2500" dirty="0">
                <a:solidFill>
                  <a:schemeClr val="tx1"/>
                </a:solidFill>
                <a:effectLst/>
                <a:ea typeface="Calibri" panose="020F0502020204030204" pitchFamily="34" charset="0"/>
                <a:cs typeface="Times New Roman" panose="02020603050405020304" pitchFamily="18" charset="0"/>
              </a:rPr>
              <a:t>eople should care about this topic if they have a vested interest in fantasy sports or want to validate their opinions against those felt by others.</a:t>
            </a:r>
          </a:p>
          <a:p>
            <a:pPr>
              <a:lnSpc>
                <a:spcPct val="107000"/>
              </a:lnSpc>
              <a:spcBef>
                <a:spcPts val="0"/>
              </a:spcBef>
              <a:spcAft>
                <a:spcPts val="800"/>
              </a:spcAft>
              <a:buClrTx/>
              <a:buFont typeface="Arial" panose="020B0604020202020204" pitchFamily="34" charset="0"/>
              <a:buChar char="•"/>
            </a:pPr>
            <a:r>
              <a:rPr lang="en-US" sz="2500" dirty="0">
                <a:solidFill>
                  <a:schemeClr val="tx1"/>
                </a:solidFill>
                <a:effectLst/>
                <a:ea typeface="Calibri" panose="020F0502020204030204" pitchFamily="34" charset="0"/>
                <a:cs typeface="Times New Roman" panose="02020603050405020304" pitchFamily="18" charset="0"/>
              </a:rPr>
              <a:t>   This is because f</a:t>
            </a:r>
            <a:r>
              <a:rPr lang="en-US" sz="2500" dirty="0">
                <a:solidFill>
                  <a:schemeClr val="tx1"/>
                </a:solidFill>
                <a:ea typeface="Calibri" panose="020F0502020204030204" pitchFamily="34" charset="0"/>
                <a:cs typeface="Times New Roman" panose="02020603050405020304" pitchFamily="18" charset="0"/>
              </a:rPr>
              <a:t>antasy participants</a:t>
            </a:r>
            <a:r>
              <a:rPr lang="en-US" sz="2500" dirty="0">
                <a:solidFill>
                  <a:schemeClr val="tx1"/>
                </a:solidFill>
                <a:effectLst/>
                <a:ea typeface="Calibri" panose="020F0502020204030204" pitchFamily="34" charset="0"/>
                <a:cs typeface="Times New Roman" panose="02020603050405020304" pitchFamily="18" charset="0"/>
              </a:rPr>
              <a:t> could use public</a:t>
            </a:r>
            <a:r>
              <a:rPr lang="en-US" sz="2500" dirty="0">
                <a:solidFill>
                  <a:schemeClr val="tx1"/>
                </a:solidFill>
                <a:ea typeface="Calibri" panose="020F0502020204030204" pitchFamily="34" charset="0"/>
                <a:cs typeface="Times New Roman" panose="02020603050405020304" pitchFamily="18" charset="0"/>
              </a:rPr>
              <a:t> sentiment to determine which players should be benched or in their lineups for a given week or to strategically make trades with other members in their league.</a:t>
            </a:r>
          </a:p>
          <a:p>
            <a:pPr>
              <a:lnSpc>
                <a:spcPct val="107000"/>
              </a:lnSpc>
              <a:spcBef>
                <a:spcPts val="0"/>
              </a:spcBef>
              <a:spcAft>
                <a:spcPts val="800"/>
              </a:spcAft>
              <a:buClrTx/>
              <a:buFont typeface="Arial" panose="020B0604020202020204" pitchFamily="34" charset="0"/>
              <a:buChar char="•"/>
            </a:pPr>
            <a:r>
              <a:rPr lang="en-US" sz="2500" dirty="0">
                <a:solidFill>
                  <a:schemeClr val="tx1"/>
                </a:solidFill>
                <a:ea typeface="Calibri" panose="020F0502020204030204" pitchFamily="34" charset="0"/>
                <a:cs typeface="Times New Roman" panose="02020603050405020304" pitchFamily="18" charset="0"/>
              </a:rPr>
              <a:t>   Additionally, this problem is of interest to those who want to see how public opinion is influenced by day-to-day events and can be applied to tons of other topics apart from this one.</a:t>
            </a:r>
          </a:p>
        </p:txBody>
      </p:sp>
    </p:spTree>
    <p:extLst>
      <p:ext uri="{BB962C8B-B14F-4D97-AF65-F5344CB8AC3E}">
        <p14:creationId xmlns:p14="http://schemas.microsoft.com/office/powerpoint/2010/main" val="288289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F09-A87F-2068-F2E0-48330BA164D8}"/>
              </a:ext>
            </a:extLst>
          </p:cNvPr>
          <p:cNvSpPr>
            <a:spLocks noGrp="1"/>
          </p:cNvSpPr>
          <p:nvPr>
            <p:ph type="title"/>
          </p:nvPr>
        </p:nvSpPr>
        <p:spPr/>
        <p:txBody>
          <a:bodyPr>
            <a:normAutofit/>
          </a:bodyPr>
          <a:lstStyle/>
          <a:p>
            <a:r>
              <a:rPr lang="en-US" b="1" dirty="0">
                <a:solidFill>
                  <a:schemeClr val="tx1"/>
                </a:solidFill>
              </a:rPr>
              <a:t>My Approach to Solving the Problem</a:t>
            </a:r>
          </a:p>
        </p:txBody>
      </p:sp>
      <p:sp>
        <p:nvSpPr>
          <p:cNvPr id="4" name="Content Placeholder 2">
            <a:extLst>
              <a:ext uri="{FF2B5EF4-FFF2-40B4-BE49-F238E27FC236}">
                <a16:creationId xmlns:a16="http://schemas.microsoft.com/office/drawing/2014/main" id="{60FE5F39-1193-FEBC-09AD-77D12EA414B9}"/>
              </a:ext>
            </a:extLst>
          </p:cNvPr>
          <p:cNvSpPr txBox="1">
            <a:spLocks/>
          </p:cNvSpPr>
          <p:nvPr/>
        </p:nvSpPr>
        <p:spPr>
          <a:xfrm>
            <a:off x="1097280" y="1999857"/>
            <a:ext cx="10058400" cy="39945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7000"/>
              </a:lnSpc>
              <a:spcBef>
                <a:spcPts val="0"/>
              </a:spcBef>
              <a:spcAft>
                <a:spcPts val="800"/>
              </a:spcAft>
              <a:buClrTx/>
              <a:buFont typeface="Arial" panose="020B0604020202020204" pitchFamily="34" charset="0"/>
              <a:buChar char="•"/>
            </a:pPr>
            <a:r>
              <a:rPr lang="en-US" sz="2400" dirty="0">
                <a:solidFill>
                  <a:schemeClr val="tx1"/>
                </a:solidFill>
                <a:ea typeface="Calibri" panose="020F0502020204030204" pitchFamily="34" charset="0"/>
                <a:cs typeface="Times New Roman" panose="02020603050405020304" pitchFamily="18" charset="0"/>
              </a:rPr>
              <a:t>   At first, I thought that a good way to go about building a tool like this would be to train a sentiment analysis model like BERT, and then use it to test on relevant data.</a:t>
            </a:r>
          </a:p>
          <a:p>
            <a:pPr>
              <a:lnSpc>
                <a:spcPct val="107000"/>
              </a:lnSpc>
              <a:spcBef>
                <a:spcPts val="0"/>
              </a:spcBef>
              <a:spcAft>
                <a:spcPts val="800"/>
              </a:spcAft>
              <a:buClrTx/>
              <a:buFont typeface="Arial" panose="020B0604020202020204" pitchFamily="34" charset="0"/>
              <a:buChar char="•"/>
            </a:pPr>
            <a:r>
              <a:rPr lang="en-US" sz="2400" dirty="0">
                <a:solidFill>
                  <a:schemeClr val="tx1"/>
                </a:solidFill>
                <a:ea typeface="Calibri" panose="020F0502020204030204" pitchFamily="34" charset="0"/>
                <a:cs typeface="Times New Roman" panose="02020603050405020304" pitchFamily="18" charset="0"/>
              </a:rPr>
              <a:t>   But given what we learned throughout the semester, I later realized that the best way to do this would be to mine/retrieve relevant information based on a keyword search through a platform like Reddit, and then use that to carry out my analysis in real-time.</a:t>
            </a:r>
          </a:p>
          <a:p>
            <a:pPr>
              <a:lnSpc>
                <a:spcPct val="107000"/>
              </a:lnSpc>
              <a:spcBef>
                <a:spcPts val="0"/>
              </a:spcBef>
              <a:spcAft>
                <a:spcPts val="800"/>
              </a:spcAft>
              <a:buClrTx/>
              <a:buFont typeface="Arial" panose="020B0604020202020204" pitchFamily="34" charset="0"/>
              <a:buChar char="•"/>
            </a:pPr>
            <a:r>
              <a:rPr lang="en-US" sz="2400" dirty="0">
                <a:solidFill>
                  <a:schemeClr val="tx1"/>
                </a:solidFill>
                <a:ea typeface="Calibri" panose="020F0502020204030204" pitchFamily="34" charset="0"/>
                <a:cs typeface="Times New Roman" panose="02020603050405020304" pitchFamily="18" charset="0"/>
              </a:rPr>
              <a:t>   When put together, this is where the idea of creating a “Sentiment Search Engine” started to take shape.</a:t>
            </a:r>
          </a:p>
        </p:txBody>
      </p:sp>
    </p:spTree>
    <p:extLst>
      <p:ext uri="{BB962C8B-B14F-4D97-AF65-F5344CB8AC3E}">
        <p14:creationId xmlns:p14="http://schemas.microsoft.com/office/powerpoint/2010/main" val="10931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61F1-CD09-C856-9B74-B96E1A877ADE}"/>
              </a:ext>
            </a:extLst>
          </p:cNvPr>
          <p:cNvSpPr>
            <a:spLocks noGrp="1"/>
          </p:cNvSpPr>
          <p:nvPr>
            <p:ph type="title"/>
          </p:nvPr>
        </p:nvSpPr>
        <p:spPr/>
        <p:txBody>
          <a:bodyPr/>
          <a:lstStyle/>
          <a:p>
            <a:r>
              <a:rPr lang="en-US" b="1" dirty="0">
                <a:solidFill>
                  <a:schemeClr val="tx1"/>
                </a:solidFill>
              </a:rPr>
              <a:t>My Approach – The Data</a:t>
            </a:r>
          </a:p>
        </p:txBody>
      </p:sp>
      <p:sp>
        <p:nvSpPr>
          <p:cNvPr id="3" name="Content Placeholder 2">
            <a:extLst>
              <a:ext uri="{FF2B5EF4-FFF2-40B4-BE49-F238E27FC236}">
                <a16:creationId xmlns:a16="http://schemas.microsoft.com/office/drawing/2014/main" id="{C80700C4-E352-7C38-B370-1117FBB4CE82}"/>
              </a:ext>
            </a:extLst>
          </p:cNvPr>
          <p:cNvSpPr>
            <a:spLocks noGrp="1"/>
          </p:cNvSpPr>
          <p:nvPr>
            <p:ph idx="1"/>
          </p:nvPr>
        </p:nvSpPr>
        <p:spPr>
          <a:xfrm>
            <a:off x="1097281" y="2053832"/>
            <a:ext cx="10058399" cy="3999649"/>
          </a:xfrm>
        </p:spPr>
        <p:txBody>
          <a:bodyPr>
            <a:normAutofit/>
          </a:bodyPr>
          <a:lstStyle/>
          <a:p>
            <a:pPr>
              <a:buClrTx/>
              <a:buFont typeface="Arial" panose="020B0604020202020204" pitchFamily="34" charset="0"/>
              <a:buChar char="•"/>
            </a:pPr>
            <a:r>
              <a:rPr lang="en-US" sz="2500" dirty="0">
                <a:solidFill>
                  <a:schemeClr val="tx1"/>
                </a:solidFill>
                <a:effectLst/>
                <a:ea typeface="Calibri" panose="020F0502020204030204" pitchFamily="34" charset="0"/>
                <a:cs typeface="Times New Roman" panose="02020603050405020304" pitchFamily="18" charset="0"/>
              </a:rPr>
              <a:t>   My dataset was created through the combination of multiple datasets </a:t>
            </a:r>
            <a:r>
              <a:rPr lang="en-US" sz="2500" dirty="0">
                <a:solidFill>
                  <a:schemeClr val="tx1"/>
                </a:solidFill>
                <a:ea typeface="Calibri" panose="020F0502020204030204" pitchFamily="34" charset="0"/>
                <a:cs typeface="Times New Roman" panose="02020603050405020304" pitchFamily="18" charset="0"/>
              </a:rPr>
              <a:t>for sentiment analysis along with data that I mined using Reddit PRAW.</a:t>
            </a:r>
          </a:p>
          <a:p>
            <a:pPr>
              <a:buClrTx/>
              <a:buFont typeface="Arial" panose="020B0604020202020204" pitchFamily="34" charset="0"/>
              <a:buChar char="•"/>
            </a:pPr>
            <a:r>
              <a:rPr lang="en-US" sz="2500" dirty="0">
                <a:solidFill>
                  <a:schemeClr val="tx1"/>
                </a:solidFill>
                <a:effectLst/>
                <a:ea typeface="Calibri" panose="020F0502020204030204" pitchFamily="34" charset="0"/>
                <a:cs typeface="Times New Roman" panose="02020603050405020304" pitchFamily="18" charset="0"/>
              </a:rPr>
              <a:t>   In total, the dataset consists of roughly 270,000 rows of comments along with the corresponding </a:t>
            </a:r>
            <a:r>
              <a:rPr lang="en-US" sz="2500" dirty="0">
                <a:solidFill>
                  <a:schemeClr val="tx1"/>
                </a:solidFill>
                <a:ea typeface="Calibri" panose="020F0502020204030204" pitchFamily="34" charset="0"/>
                <a:cs typeface="Times New Roman" panose="02020603050405020304" pitchFamily="18" charset="0"/>
              </a:rPr>
              <a:t>sentiments of Positive, Negative, and Neutral. </a:t>
            </a:r>
          </a:p>
          <a:p>
            <a:pPr>
              <a:buClrTx/>
              <a:buFont typeface="Arial" panose="020B0604020202020204" pitchFamily="34" charset="0"/>
              <a:buChar char="•"/>
            </a:pPr>
            <a:r>
              <a:rPr lang="en-US" sz="2500" dirty="0">
                <a:solidFill>
                  <a:schemeClr val="tx1"/>
                </a:solidFill>
                <a:ea typeface="Calibri" panose="020F0502020204030204" pitchFamily="34" charset="0"/>
                <a:cs typeface="Times New Roman" panose="02020603050405020304" pitchFamily="18" charset="0"/>
              </a:rPr>
              <a:t>   Within it, roughly 50,000 comments were mined directly from Reddit across separate days in to help the model better understand language used by Reddit users and Football fans.</a:t>
            </a:r>
          </a:p>
        </p:txBody>
      </p:sp>
    </p:spTree>
    <p:extLst>
      <p:ext uri="{BB962C8B-B14F-4D97-AF65-F5344CB8AC3E}">
        <p14:creationId xmlns:p14="http://schemas.microsoft.com/office/powerpoint/2010/main" val="164294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18507-6A27-8798-4DB2-21EB9A9A4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FB999-289B-E6BE-3EB1-AE2A3B59AA85}"/>
              </a:ext>
            </a:extLst>
          </p:cNvPr>
          <p:cNvSpPr>
            <a:spLocks noGrp="1"/>
          </p:cNvSpPr>
          <p:nvPr>
            <p:ph type="title"/>
          </p:nvPr>
        </p:nvSpPr>
        <p:spPr/>
        <p:txBody>
          <a:bodyPr/>
          <a:lstStyle/>
          <a:p>
            <a:r>
              <a:rPr lang="en-US" b="1" dirty="0">
                <a:solidFill>
                  <a:schemeClr val="tx1"/>
                </a:solidFill>
              </a:rPr>
              <a:t>My Approach – The Data</a:t>
            </a:r>
          </a:p>
        </p:txBody>
      </p:sp>
      <p:sp>
        <p:nvSpPr>
          <p:cNvPr id="3" name="Content Placeholder 2">
            <a:extLst>
              <a:ext uri="{FF2B5EF4-FFF2-40B4-BE49-F238E27FC236}">
                <a16:creationId xmlns:a16="http://schemas.microsoft.com/office/drawing/2014/main" id="{04A2198F-E226-CBA5-1499-5FB71BE2A83C}"/>
              </a:ext>
            </a:extLst>
          </p:cNvPr>
          <p:cNvSpPr>
            <a:spLocks noGrp="1"/>
          </p:cNvSpPr>
          <p:nvPr>
            <p:ph idx="1"/>
          </p:nvPr>
        </p:nvSpPr>
        <p:spPr>
          <a:xfrm>
            <a:off x="1097281" y="2053832"/>
            <a:ext cx="10058399" cy="3999649"/>
          </a:xfrm>
        </p:spPr>
        <p:txBody>
          <a:bodyPr>
            <a:normAutofit/>
          </a:bodyPr>
          <a:lstStyle/>
          <a:p>
            <a:pPr>
              <a:buClrTx/>
              <a:buFont typeface="Arial" panose="020B0604020202020204" pitchFamily="34" charset="0"/>
              <a:buChar char="•"/>
            </a:pPr>
            <a:r>
              <a:rPr lang="en-US" sz="2500" dirty="0">
                <a:solidFill>
                  <a:schemeClr val="tx1"/>
                </a:solidFill>
                <a:ea typeface="Calibri" panose="020F0502020204030204" pitchFamily="34" charset="0"/>
                <a:cs typeface="Times New Roman" panose="02020603050405020304" pitchFamily="18" charset="0"/>
              </a:rPr>
              <a:t>   The mined data was obtained mostly from the following subreddits:</a:t>
            </a:r>
          </a:p>
          <a:p>
            <a:pPr marL="0" indent="0">
              <a:buClrTx/>
              <a:buNone/>
            </a:pPr>
            <a:r>
              <a:rPr lang="en-US" sz="2500" dirty="0">
                <a:solidFill>
                  <a:schemeClr val="tx1"/>
                </a:solidFill>
                <a:ea typeface="Calibri" panose="020F0502020204030204" pitchFamily="34" charset="0"/>
                <a:cs typeface="Times New Roman" panose="02020603050405020304" pitchFamily="18" charset="0"/>
              </a:rPr>
              <a:t>     r/</a:t>
            </a:r>
            <a:r>
              <a:rPr lang="en-US" sz="2500" dirty="0" err="1">
                <a:solidFill>
                  <a:schemeClr val="tx1"/>
                </a:solidFill>
                <a:ea typeface="Calibri" panose="020F0502020204030204" pitchFamily="34" charset="0"/>
                <a:cs typeface="Times New Roman" panose="02020603050405020304" pitchFamily="18" charset="0"/>
              </a:rPr>
              <a:t>nfl</a:t>
            </a:r>
            <a:r>
              <a:rPr lang="en-US" sz="2500" dirty="0">
                <a:solidFill>
                  <a:schemeClr val="tx1"/>
                </a:solidFill>
                <a:ea typeface="Calibri" panose="020F0502020204030204" pitchFamily="34" charset="0"/>
                <a:cs typeface="Times New Roman" panose="02020603050405020304" pitchFamily="18" charset="0"/>
              </a:rPr>
              <a:t>, r/</a:t>
            </a:r>
            <a:r>
              <a:rPr lang="en-US" sz="2500" dirty="0" err="1">
                <a:solidFill>
                  <a:schemeClr val="tx1"/>
                </a:solidFill>
                <a:ea typeface="Calibri" panose="020F0502020204030204" pitchFamily="34" charset="0"/>
                <a:cs typeface="Times New Roman" panose="02020603050405020304" pitchFamily="18" charset="0"/>
              </a:rPr>
              <a:t>fantasyfootball</a:t>
            </a:r>
            <a:r>
              <a:rPr lang="en-US" sz="2500" dirty="0">
                <a:solidFill>
                  <a:schemeClr val="tx1"/>
                </a:solidFill>
                <a:ea typeface="Calibri" panose="020F0502020204030204" pitchFamily="34" charset="0"/>
                <a:cs typeface="Times New Roman" panose="02020603050405020304" pitchFamily="18" charset="0"/>
              </a:rPr>
              <a:t>, r/</a:t>
            </a:r>
            <a:r>
              <a:rPr lang="en-US" sz="2500" dirty="0" err="1">
                <a:solidFill>
                  <a:schemeClr val="tx1"/>
                </a:solidFill>
                <a:ea typeface="Calibri" panose="020F0502020204030204" pitchFamily="34" charset="0"/>
                <a:cs typeface="Times New Roman" panose="02020603050405020304" pitchFamily="18" charset="0"/>
              </a:rPr>
              <a:t>nflmemes</a:t>
            </a:r>
            <a:r>
              <a:rPr lang="en-US" sz="2500" dirty="0">
                <a:solidFill>
                  <a:schemeClr val="tx1"/>
                </a:solidFill>
                <a:ea typeface="Calibri" panose="020F0502020204030204" pitchFamily="34" charset="0"/>
                <a:cs typeface="Times New Roman" panose="02020603050405020304" pitchFamily="18" charset="0"/>
              </a:rPr>
              <a:t>, r/</a:t>
            </a:r>
            <a:r>
              <a:rPr lang="en-US" sz="2500" dirty="0" err="1">
                <a:solidFill>
                  <a:schemeClr val="tx1"/>
                </a:solidFill>
                <a:ea typeface="Calibri" panose="020F0502020204030204" pitchFamily="34" charset="0"/>
                <a:cs typeface="Times New Roman" panose="02020603050405020304" pitchFamily="18" charset="0"/>
              </a:rPr>
              <a:t>espn</a:t>
            </a:r>
            <a:r>
              <a:rPr lang="en-US" sz="2500" dirty="0">
                <a:solidFill>
                  <a:schemeClr val="tx1"/>
                </a:solidFill>
                <a:ea typeface="Calibri" panose="020F0502020204030204" pitchFamily="34" charset="0"/>
                <a:cs typeface="Times New Roman" panose="02020603050405020304" pitchFamily="18" charset="0"/>
              </a:rPr>
              <a:t> and 32 others for each team</a:t>
            </a:r>
          </a:p>
          <a:p>
            <a:pPr>
              <a:buClrTx/>
              <a:buFont typeface="Arial" panose="020B0604020202020204" pitchFamily="34" charset="0"/>
              <a:buChar char="•"/>
            </a:pPr>
            <a:r>
              <a:rPr lang="en-US" sz="2500" dirty="0">
                <a:solidFill>
                  <a:schemeClr val="tx1"/>
                </a:solidFill>
                <a:ea typeface="Calibri" panose="020F0502020204030204" pitchFamily="34" charset="0"/>
                <a:cs typeface="Times New Roman" panose="02020603050405020304" pitchFamily="18" charset="0"/>
              </a:rPr>
              <a:t>   This data was also mapped to every team’s corresponding subreddits when a GUI was implemented, but more on that later.</a:t>
            </a:r>
          </a:p>
          <a:p>
            <a:pPr>
              <a:buClrTx/>
              <a:buFont typeface="Arial" panose="020B0604020202020204" pitchFamily="34" charset="0"/>
              <a:buChar char="•"/>
            </a:pPr>
            <a:r>
              <a:rPr lang="en-US" sz="2500" dirty="0">
                <a:solidFill>
                  <a:schemeClr val="tx1"/>
                </a:solidFill>
                <a:effectLst/>
                <a:ea typeface="Calibri" panose="020F0502020204030204" pitchFamily="34" charset="0"/>
                <a:cs typeface="Times New Roman" panose="02020603050405020304" pitchFamily="18" charset="0"/>
              </a:rPr>
              <a:t>   In total, </a:t>
            </a:r>
            <a:r>
              <a:rPr lang="en-US" sz="2500" dirty="0">
                <a:solidFill>
                  <a:schemeClr val="tx1"/>
                </a:solidFill>
                <a:ea typeface="Calibri" panose="020F0502020204030204" pitchFamily="34" charset="0"/>
                <a:cs typeface="Times New Roman" panose="02020603050405020304" pitchFamily="18" charset="0"/>
              </a:rPr>
              <a:t>about</a:t>
            </a:r>
            <a:r>
              <a:rPr lang="en-US" sz="2500" dirty="0">
                <a:solidFill>
                  <a:schemeClr val="tx1"/>
                </a:solidFill>
                <a:effectLst/>
                <a:ea typeface="Calibri" panose="020F0502020204030204" pitchFamily="34" charset="0"/>
                <a:cs typeface="Times New Roman" panose="02020603050405020304" pitchFamily="18" charset="0"/>
              </a:rPr>
              <a:t> 50 </a:t>
            </a:r>
            <a:r>
              <a:rPr lang="en-US" sz="2500" dirty="0">
                <a:solidFill>
                  <a:schemeClr val="tx1"/>
                </a:solidFill>
                <a:ea typeface="Calibri" panose="020F0502020204030204" pitchFamily="34" charset="0"/>
                <a:cs typeface="Times New Roman" panose="02020603050405020304" pitchFamily="18" charset="0"/>
              </a:rPr>
              <a:t>CSV files were combined to create this portion of the dataset that was used to help train the model on sports-related language.</a:t>
            </a:r>
          </a:p>
          <a:p>
            <a:pPr>
              <a:buClrTx/>
              <a:buFont typeface="Arial" panose="020B0604020202020204" pitchFamily="34" charset="0"/>
              <a:buChar char="•"/>
            </a:pPr>
            <a:r>
              <a:rPr lang="en-US" sz="2500" dirty="0">
                <a:solidFill>
                  <a:schemeClr val="tx1"/>
                </a:solidFill>
                <a:ea typeface="Calibri" panose="020F0502020204030204" pitchFamily="34" charset="0"/>
                <a:cs typeface="Times New Roman" panose="02020603050405020304" pitchFamily="18" charset="0"/>
              </a:rPr>
              <a:t>   The rest of the data consisted of separate sentiment datasets of Reddit and Twitter data to help train the model on varied language/topics.</a:t>
            </a:r>
          </a:p>
        </p:txBody>
      </p:sp>
    </p:spTree>
    <p:extLst>
      <p:ext uri="{BB962C8B-B14F-4D97-AF65-F5344CB8AC3E}">
        <p14:creationId xmlns:p14="http://schemas.microsoft.com/office/powerpoint/2010/main" val="58468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2FE0-48F6-BD56-72C5-3748FBD12414}"/>
              </a:ext>
            </a:extLst>
          </p:cNvPr>
          <p:cNvSpPr>
            <a:spLocks noGrp="1"/>
          </p:cNvSpPr>
          <p:nvPr>
            <p:ph type="title"/>
          </p:nvPr>
        </p:nvSpPr>
        <p:spPr/>
        <p:txBody>
          <a:bodyPr/>
          <a:lstStyle/>
          <a:p>
            <a:r>
              <a:rPr lang="en-US" b="1" dirty="0">
                <a:solidFill>
                  <a:schemeClr val="tx1"/>
                </a:solidFill>
              </a:rPr>
              <a:t>Why I Chose my Design</a:t>
            </a:r>
          </a:p>
        </p:txBody>
      </p:sp>
      <p:sp>
        <p:nvSpPr>
          <p:cNvPr id="3" name="Content Placeholder 2">
            <a:extLst>
              <a:ext uri="{FF2B5EF4-FFF2-40B4-BE49-F238E27FC236}">
                <a16:creationId xmlns:a16="http://schemas.microsoft.com/office/drawing/2014/main" id="{91C95DCA-E2DB-DCE5-21B0-96A8798B5ABB}"/>
              </a:ext>
            </a:extLst>
          </p:cNvPr>
          <p:cNvSpPr>
            <a:spLocks noGrp="1"/>
          </p:cNvSpPr>
          <p:nvPr>
            <p:ph idx="1"/>
          </p:nvPr>
        </p:nvSpPr>
        <p:spPr>
          <a:xfrm>
            <a:off x="1097280" y="2015732"/>
            <a:ext cx="10058400" cy="3804043"/>
          </a:xfrm>
        </p:spPr>
        <p:txBody>
          <a:bodyPr>
            <a:normAutofit/>
          </a:bodyPr>
          <a:lstStyle/>
          <a:p>
            <a:pPr>
              <a:buClrTx/>
              <a:buFont typeface="Arial" panose="020B0604020202020204" pitchFamily="34" charset="0"/>
              <a:buChar char="•"/>
            </a:pPr>
            <a:r>
              <a:rPr lang="en-US" sz="2600" dirty="0">
                <a:solidFill>
                  <a:schemeClr val="tx1"/>
                </a:solidFill>
              </a:rPr>
              <a:t>   I chose BERT as my model because of how well it performed during the sentiment contest and I wanted to try it out for myself.</a:t>
            </a:r>
          </a:p>
          <a:p>
            <a:pPr>
              <a:buClrTx/>
              <a:buFont typeface="Arial" panose="020B0604020202020204" pitchFamily="34" charset="0"/>
              <a:buChar char="•"/>
            </a:pPr>
            <a:r>
              <a:rPr lang="en-US" sz="2600" dirty="0">
                <a:solidFill>
                  <a:schemeClr val="tx1"/>
                </a:solidFill>
              </a:rPr>
              <a:t>   I also really wanted to build a tool that could analyze public opinion in a timely manner, and with the Twitter API no longer being free, Reddit was the best possible alternative I could use as a data source.</a:t>
            </a:r>
          </a:p>
          <a:p>
            <a:pPr>
              <a:buClrTx/>
              <a:buFont typeface="Arial" panose="020B0604020202020204" pitchFamily="34" charset="0"/>
              <a:buChar char="•"/>
            </a:pPr>
            <a:r>
              <a:rPr lang="en-US" sz="2600" dirty="0">
                <a:solidFill>
                  <a:schemeClr val="tx1"/>
                </a:solidFill>
              </a:rPr>
              <a:t>   Because of that, many design choices like limiting the search to 1,000 comments at a time or deriving timestamps from the average Unix time were the result of working around the Reddit API’s general limitations.</a:t>
            </a:r>
          </a:p>
        </p:txBody>
      </p:sp>
    </p:spTree>
    <p:extLst>
      <p:ext uri="{BB962C8B-B14F-4D97-AF65-F5344CB8AC3E}">
        <p14:creationId xmlns:p14="http://schemas.microsoft.com/office/powerpoint/2010/main" val="2634375144"/>
      </p:ext>
    </p:extLst>
  </p:cSld>
  <p:clrMapOvr>
    <a:masterClrMapping/>
  </p:clrMapOvr>
</p:sld>
</file>

<file path=ppt/theme/theme1.xml><?xml version="1.0" encoding="utf-8"?>
<a:theme xmlns:a="http://schemas.openxmlformats.org/drawingml/2006/main" name="Retrospect">
  <a:themeElements>
    <a:clrScheme name="Custom 14">
      <a:dk1>
        <a:srgbClr val="000000"/>
      </a:dk1>
      <a:lt1>
        <a:srgbClr val="E9EBE7"/>
      </a:lt1>
      <a:dk2>
        <a:srgbClr val="637052"/>
      </a:dk2>
      <a:lt2>
        <a:srgbClr val="E9EBE7"/>
      </a:lt2>
      <a:accent1>
        <a:srgbClr val="FF0000"/>
      </a:accent1>
      <a:accent2>
        <a:srgbClr val="0070C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15021</TotalTime>
  <Words>1971</Words>
  <Application>Microsoft Office PowerPoint</Application>
  <PresentationFormat>Widescreen</PresentationFormat>
  <Paragraphs>175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Retrospect</vt:lpstr>
      <vt:lpstr>SENTIMENT SEARCH ENGINE FOR FANTASY FOOTBALL</vt:lpstr>
      <vt:lpstr>Background – Fantasy Football</vt:lpstr>
      <vt:lpstr>Background – Fantasy Points</vt:lpstr>
      <vt:lpstr>Statement of the Problem</vt:lpstr>
      <vt:lpstr>Why People Should Care</vt:lpstr>
      <vt:lpstr>My Approach to Solving the Problem</vt:lpstr>
      <vt:lpstr>My Approach – The Data</vt:lpstr>
      <vt:lpstr>My Approach – The Data</vt:lpstr>
      <vt:lpstr>Why I Chose my Design</vt:lpstr>
      <vt:lpstr>Details of the Process</vt:lpstr>
      <vt:lpstr>Details – BERT Model Scores</vt:lpstr>
      <vt:lpstr>Details – Player #1 Caleb Williams</vt:lpstr>
      <vt:lpstr>Details – Player #2 Justin Jefferson</vt:lpstr>
      <vt:lpstr>Details – Player #3 Dustin Hopkins</vt:lpstr>
      <vt:lpstr>Details – Code Logic</vt:lpstr>
      <vt:lpstr>Details - Tkinter Version</vt:lpstr>
      <vt:lpstr>Details - Tkinter Version</vt:lpstr>
      <vt:lpstr>Details – Team Mapping</vt:lpstr>
      <vt:lpstr>What is Original About this Research?</vt:lpstr>
      <vt:lpstr>Conclusions/Lessons Learned</vt:lpstr>
      <vt:lpstr>Implications</vt:lpstr>
      <vt:lpstr>Topics I Applied from class</vt:lpstr>
      <vt:lpstr>QR CODE to GitHub</vt:lpstr>
      <vt:lpstr>Questions?</vt:lpstr>
      <vt:lpstr>References</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D'Orazio</dc:creator>
  <cp:lastModifiedBy>D'Orazio, Michael Augustine</cp:lastModifiedBy>
  <cp:revision>269</cp:revision>
  <dcterms:created xsi:type="dcterms:W3CDTF">2024-04-09T15:02:01Z</dcterms:created>
  <dcterms:modified xsi:type="dcterms:W3CDTF">2024-12-11T17:11:53Z</dcterms:modified>
</cp:coreProperties>
</file>