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Economica"/>
      <p:regular r:id="rId35"/>
      <p:bold r:id="rId36"/>
      <p:italic r:id="rId37"/>
      <p:boldItalic r:id="rId38"/>
    </p:embeddedFont>
    <p:embeddedFont>
      <p:font typeface="Open Sans"/>
      <p:regular r:id="rId39"/>
      <p:bold r:id="rId40"/>
      <p:italic r:id="rId41"/>
      <p:boldItalic r:id="rId42"/>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5.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Economica-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Economica-italic.fntdata"/><Relationship Id="rId14" Type="http://schemas.openxmlformats.org/officeDocument/2006/relationships/slide" Target="slides/slide9.xml"/><Relationship Id="rId36" Type="http://schemas.openxmlformats.org/officeDocument/2006/relationships/font" Target="fonts/Economica-bold.fntdata"/><Relationship Id="rId17" Type="http://schemas.openxmlformats.org/officeDocument/2006/relationships/slide" Target="slides/slide12.xml"/><Relationship Id="rId39" Type="http://schemas.openxmlformats.org/officeDocument/2006/relationships/font" Target="fonts/OpenSans-regular.fntdata"/><Relationship Id="rId16" Type="http://schemas.openxmlformats.org/officeDocument/2006/relationships/slide" Target="slides/slide11.xml"/><Relationship Id="rId38" Type="http://schemas.openxmlformats.org/officeDocument/2006/relationships/font" Target="fonts/Economica-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sz="1200">
                <a:solidFill>
                  <a:schemeClr val="dk1"/>
                </a:solidFill>
              </a:rPr>
              <a:t>“I’m not a tourist, I’m a traveler” - Maruk regarding his attitude to travel</a:t>
            </a:r>
          </a:p>
          <a:p>
            <a:pPr indent="-304800" lvl="0" marL="457200" rtl="0">
              <a:lnSpc>
                <a:spcPct val="115000"/>
              </a:lnSpc>
              <a:spcBef>
                <a:spcPts val="0"/>
              </a:spcBef>
              <a:buClr>
                <a:schemeClr val="dk1"/>
              </a:buClr>
              <a:buSzPct val="100000"/>
              <a:buChar char="-"/>
            </a:pPr>
            <a:r>
              <a:rPr lang="en" sz="1200">
                <a:solidFill>
                  <a:schemeClr val="dk1"/>
                </a:solidFill>
              </a:rPr>
              <a:t>tourists have a connotation of not belonging and being narrow-minded</a:t>
            </a:r>
          </a:p>
          <a:p>
            <a:pPr lvl="0" rtl="0">
              <a:lnSpc>
                <a:spcPct val="115000"/>
              </a:lnSpc>
              <a:spcBef>
                <a:spcPts val="0"/>
              </a:spcBef>
              <a:buNone/>
            </a:pPr>
            <a:r>
              <a:rPr lang="en" sz="1200">
                <a:solidFill>
                  <a:schemeClr val="dk1"/>
                </a:solidFill>
              </a:rPr>
              <a:t>“American is not filled with fat people with guns” - Maruk about why he wanted to travel to America - to see if stereotypes are real</a:t>
            </a:r>
          </a:p>
          <a:p>
            <a:pPr indent="-304800" lvl="0" marL="457200" rtl="0">
              <a:lnSpc>
                <a:spcPct val="115000"/>
              </a:lnSpc>
              <a:spcBef>
                <a:spcPts val="0"/>
              </a:spcBef>
              <a:buClr>
                <a:schemeClr val="dk1"/>
              </a:buClr>
              <a:buSzPct val="100000"/>
              <a:buChar char="-"/>
            </a:pPr>
            <a:r>
              <a:rPr lang="en" sz="1200">
                <a:solidFill>
                  <a:schemeClr val="dk1"/>
                </a:solidFill>
              </a:rPr>
              <a:t>surprising because we are American and always talk about this stereotype as a joke, but it’s very real in other countries</a:t>
            </a:r>
          </a:p>
          <a:p>
            <a:pPr lvl="0" rtl="0">
              <a:lnSpc>
                <a:spcPct val="115000"/>
              </a:lnSpc>
              <a:spcBef>
                <a:spcPts val="0"/>
              </a:spcBef>
              <a:buNone/>
            </a:pPr>
            <a:r>
              <a:rPr lang="en" sz="1200">
                <a:solidFill>
                  <a:schemeClr val="dk1"/>
                </a:solidFill>
              </a:rPr>
              <a:t>Sharing experiences with strangers - An action that is very important to Mariko when she travels</a:t>
            </a:r>
          </a:p>
          <a:p>
            <a:pPr indent="-304800" lvl="0" marL="457200" rtl="0">
              <a:lnSpc>
                <a:spcPct val="115000"/>
              </a:lnSpc>
              <a:spcBef>
                <a:spcPts val="0"/>
              </a:spcBef>
              <a:buClr>
                <a:schemeClr val="dk1"/>
              </a:buClr>
              <a:buSzPct val="100000"/>
              <a:buChar char="-"/>
            </a:pPr>
            <a:r>
              <a:rPr lang="en" sz="1200">
                <a:solidFill>
                  <a:schemeClr val="dk1"/>
                </a:solidFill>
              </a:rPr>
              <a:t>surprising because many people approach traveling as an isolating event - you’re tired and you don’t want to talk to people. Instead Mariko feels like she can learn and gain information by talking to strangers</a:t>
            </a:r>
          </a:p>
          <a:p>
            <a:pPr rtl="0">
              <a:lnSpc>
                <a:spcPct val="115000"/>
              </a:lnSpc>
              <a:spcBef>
                <a:spcPts val="0"/>
              </a:spcBef>
              <a:buNone/>
            </a:pPr>
            <a:r>
              <a:rPr lang="en" sz="1200">
                <a:solidFill>
                  <a:schemeClr val="dk1"/>
                </a:solidFill>
              </a:rPr>
              <a:t>Combine business with travel experience </a:t>
            </a:r>
          </a:p>
          <a:p>
            <a:pPr indent="-304800" lvl="0" marL="457200" rtl="0">
              <a:lnSpc>
                <a:spcPct val="115000"/>
              </a:lnSpc>
              <a:spcBef>
                <a:spcPts val="0"/>
              </a:spcBef>
              <a:buClr>
                <a:schemeClr val="dk1"/>
              </a:buClr>
              <a:buSzPct val="100000"/>
              <a:buChar char="-"/>
            </a:pPr>
            <a:r>
              <a:rPr lang="en" sz="1200">
                <a:solidFill>
                  <a:schemeClr val="dk1"/>
                </a:solidFill>
              </a:rPr>
              <a:t>Mike found a way to conduct important business while still enjoying himself. Businessmen tend to get too caught up in work and don’t take time to enjoy their stay.</a:t>
            </a:r>
          </a:p>
          <a:p>
            <a:pPr lvl="0" rtl="0">
              <a:lnSpc>
                <a:spcPct val="115000"/>
              </a:lnSpc>
              <a:spcBef>
                <a:spcPts val="0"/>
              </a:spcBef>
              <a:buNone/>
            </a:pPr>
            <a:r>
              <a:rPr lang="en" sz="1200">
                <a:solidFill>
                  <a:schemeClr val="dk1"/>
                </a:solidFill>
              </a:rPr>
              <a:t>Food is important in travel… bring own food/water</a:t>
            </a:r>
          </a:p>
          <a:p>
            <a:pPr indent="-304800" lvl="0" marL="457200" rtl="0">
              <a:lnSpc>
                <a:spcPct val="115000"/>
              </a:lnSpc>
              <a:spcBef>
                <a:spcPts val="0"/>
              </a:spcBef>
              <a:buClr>
                <a:schemeClr val="dk1"/>
              </a:buClr>
              <a:buSzPct val="100000"/>
              <a:buChar char="-"/>
            </a:pPr>
            <a:r>
              <a:rPr lang="en" sz="1200">
                <a:solidFill>
                  <a:schemeClr val="dk1"/>
                </a:solidFill>
              </a:rPr>
              <a:t>surprising because food is considered culturally important for experiencing a new area, but it is also important for health and maintaining a good lifestyle while traveling</a:t>
            </a:r>
          </a:p>
          <a:p>
            <a:pPr lvl="0" rtl="0">
              <a:lnSpc>
                <a:spcPct val="115000"/>
              </a:lnSpc>
              <a:spcBef>
                <a:spcPts val="0"/>
              </a:spcBef>
              <a:buNone/>
            </a:pPr>
            <a:r>
              <a:rPr lang="en" sz="1200">
                <a:solidFill>
                  <a:schemeClr val="dk1"/>
                </a:solidFill>
              </a:rPr>
              <a:t>Some flight attendants keep travel journals online</a:t>
            </a:r>
          </a:p>
          <a:p>
            <a:pPr indent="-304800" lvl="0" marL="457200" rtl="0">
              <a:lnSpc>
                <a:spcPct val="115000"/>
              </a:lnSpc>
              <a:spcBef>
                <a:spcPts val="0"/>
              </a:spcBef>
              <a:buClr>
                <a:schemeClr val="dk1"/>
              </a:buClr>
              <a:buSzPct val="100000"/>
              <a:buChar char="-"/>
            </a:pPr>
            <a:r>
              <a:rPr lang="en" sz="1200">
                <a:solidFill>
                  <a:schemeClr val="dk1"/>
                </a:solidFill>
              </a:rPr>
              <a:t>traveling is still something unique to them even though they travel so much</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sz="1200"/>
              <a:t>“40% of the time, people are not organized.” - Forman’s observations of traveler’s checking-in</a:t>
            </a:r>
          </a:p>
          <a:p>
            <a:pPr indent="-304800" lvl="0" marL="457200" rtl="0">
              <a:spcBef>
                <a:spcPts val="0"/>
              </a:spcBef>
              <a:buSzPct val="100000"/>
              <a:buChar char="-"/>
            </a:pPr>
            <a:r>
              <a:rPr lang="en" sz="1200"/>
              <a:t>Travelers come to the airport unprepared and usually have to ask staff for help</a:t>
            </a:r>
          </a:p>
          <a:p>
            <a:pPr rtl="0">
              <a:spcBef>
                <a:spcPts val="0"/>
              </a:spcBef>
              <a:buNone/>
            </a:pPr>
            <a:r>
              <a:rPr lang="en" sz="1200"/>
              <a:t>“People that aren’t aware will fumble through life.” - Forman’s wise words to the common traveler</a:t>
            </a:r>
          </a:p>
          <a:p>
            <a:pPr indent="-304800" lvl="0" marL="457200" rtl="0">
              <a:spcBef>
                <a:spcPts val="0"/>
              </a:spcBef>
              <a:buSzPct val="100000"/>
              <a:buChar char="-"/>
            </a:pPr>
            <a:r>
              <a:rPr lang="en" sz="1200"/>
              <a:t>People should be aware of current events and research their destination before traveling</a:t>
            </a:r>
          </a:p>
          <a:p>
            <a:pPr rtl="0">
              <a:spcBef>
                <a:spcPts val="0"/>
              </a:spcBef>
              <a:buNone/>
            </a:pPr>
            <a:r>
              <a:rPr lang="en" sz="1200"/>
              <a:t>“For my age, change is always hard.” - Mariko commenting on changes she has noticed in airports, including the crowd, language, and attire</a:t>
            </a:r>
          </a:p>
          <a:p>
            <a:pPr indent="-304800" lvl="0" marL="457200" rtl="0">
              <a:spcBef>
                <a:spcPts val="0"/>
              </a:spcBef>
              <a:buSzPct val="100000"/>
              <a:buChar char="-"/>
            </a:pPr>
            <a:r>
              <a:rPr lang="en" sz="1200"/>
              <a:t>Mariko was born when only businessmen and wealthy people traveled by plane</a:t>
            </a:r>
          </a:p>
          <a:p>
            <a:pPr indent="-304800" lvl="0" marL="457200" rtl="0">
              <a:spcBef>
                <a:spcPts val="0"/>
              </a:spcBef>
              <a:buSzPct val="100000"/>
              <a:buChar char="-"/>
            </a:pPr>
            <a:r>
              <a:rPr lang="en" sz="1200"/>
              <a:t>Now, everyone travels by plane</a:t>
            </a:r>
          </a:p>
          <a:p>
            <a:pPr rtl="0">
              <a:spcBef>
                <a:spcPts val="0"/>
              </a:spcBef>
              <a:buNone/>
            </a:pPr>
            <a:r>
              <a:rPr lang="en" sz="1200"/>
              <a:t>Afraid to offend people due to language and cultural barriers</a:t>
            </a:r>
          </a:p>
          <a:p>
            <a:pPr indent="-304800" lvl="0" marL="457200" rtl="0">
              <a:spcBef>
                <a:spcPts val="0"/>
              </a:spcBef>
              <a:buSzPct val="100000"/>
              <a:buChar char="-"/>
            </a:pPr>
            <a:r>
              <a:rPr lang="en" sz="1200"/>
              <a:t>people want to connect with fellow travelers but are afraid they will accidentally offend or annoy the other person</a:t>
            </a:r>
          </a:p>
          <a:p>
            <a:pPr rtl="0">
              <a:spcBef>
                <a:spcPts val="0"/>
              </a:spcBef>
              <a:buNone/>
            </a:pPr>
            <a:r>
              <a:rPr lang="en" sz="1200"/>
              <a:t>Long lines are frustrating and make people nervous</a:t>
            </a:r>
          </a:p>
          <a:p>
            <a:pPr indent="-304800" lvl="0" marL="457200" rtl="0">
              <a:spcBef>
                <a:spcPts val="0"/>
              </a:spcBef>
              <a:buSzPct val="100000"/>
              <a:buChar char="-"/>
            </a:pPr>
            <a:r>
              <a:rPr lang="en" sz="1200"/>
              <a:t>no one likes waiting in long lines, and people start to get nervous when they’re in a rush</a:t>
            </a:r>
          </a:p>
          <a:p>
            <a:pPr rtl="0">
              <a:spcBef>
                <a:spcPts val="0"/>
              </a:spcBef>
              <a:buNone/>
            </a:pPr>
            <a:r>
              <a:rPr lang="en" sz="1200"/>
              <a:t>Don’t trust others</a:t>
            </a:r>
          </a:p>
          <a:p>
            <a:pPr indent="-304800" lvl="0" marL="457200" rtl="0">
              <a:spcBef>
                <a:spcPts val="0"/>
              </a:spcBef>
              <a:buSzPct val="100000"/>
              <a:buChar char="-"/>
            </a:pPr>
            <a:r>
              <a:rPr lang="en" sz="1200"/>
              <a:t>not everyone you meet is trustworthy and will manipulate you to accomplish their own interests</a:t>
            </a:r>
          </a:p>
          <a:p>
            <a:pPr lvl="0" rtl="0">
              <a:spcBef>
                <a:spcPts val="0"/>
              </a:spcBef>
              <a:buNone/>
            </a:pPr>
            <a:r>
              <a:t/>
            </a: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sz="1200"/>
              <a:t>Physical map vs. digital map</a:t>
            </a:r>
          </a:p>
          <a:p>
            <a:pPr indent="-304800" lvl="0" marL="457200" rtl="0">
              <a:spcBef>
                <a:spcPts val="0"/>
              </a:spcBef>
              <a:buSzPct val="100000"/>
              <a:buChar char="-"/>
            </a:pPr>
            <a:r>
              <a:rPr lang="en" sz="1200"/>
              <a:t>Even though anyone with a smartphone has a digital map at their fingertips, some people still prefer to have physical maps when traveling</a:t>
            </a:r>
          </a:p>
          <a:p>
            <a:pPr rtl="0">
              <a:spcBef>
                <a:spcPts val="0"/>
              </a:spcBef>
              <a:buNone/>
            </a:pPr>
            <a:r>
              <a:rPr lang="en" sz="1200"/>
              <a:t>Never fly alone vs flying alone -&gt; freedom</a:t>
            </a:r>
          </a:p>
          <a:p>
            <a:pPr indent="-304800" lvl="0" marL="457200" rtl="0">
              <a:spcBef>
                <a:spcPts val="0"/>
              </a:spcBef>
              <a:buChar char="-"/>
            </a:pPr>
            <a:r>
              <a:t/>
            </a:r>
            <a:endParaRPr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Say has many perspectives of each individual’s very unique experiences.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4" name="Shape 2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Do has many logistical points and reflects the actions people must take when they travel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1" name="Shape 2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People are thinking beyond themselves when they travel. There is a very outward mindset.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8" name="Shape 2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People feel a broad range of emotions about travel - from frustrating logistics to excitement of learning something new.</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304800" lvl="0" marL="457200" rtl="0">
              <a:lnSpc>
                <a:spcPct val="115000"/>
              </a:lnSpc>
              <a:spcBef>
                <a:spcPts val="0"/>
              </a:spcBef>
              <a:buClr>
                <a:schemeClr val="dk1"/>
              </a:buClr>
              <a:buSzPct val="100000"/>
              <a:buFont typeface="Open Sans"/>
              <a:buChar char="●"/>
            </a:pPr>
            <a:r>
              <a:rPr lang="en" sz="1200">
                <a:solidFill>
                  <a:schemeClr val="dk1"/>
                </a:solidFill>
                <a:latin typeface="Open Sans"/>
                <a:ea typeface="Open Sans"/>
                <a:cs typeface="Open Sans"/>
                <a:sym typeface="Open Sans"/>
              </a:rPr>
              <a:t>Traveling can disrupt your lifestyle and health so it is important to have backup supplies of food and water, and also to know the locations of restaurants and restrooms at a new place</a:t>
            </a:r>
          </a:p>
          <a:p>
            <a:pPr indent="-304800" lvl="1" marL="914400" rtl="0">
              <a:lnSpc>
                <a:spcPct val="115000"/>
              </a:lnSpc>
              <a:spcBef>
                <a:spcPts val="0"/>
              </a:spcBef>
              <a:buClr>
                <a:schemeClr val="dk1"/>
              </a:buClr>
              <a:buSzPct val="100000"/>
              <a:buFont typeface="Open Sans"/>
              <a:buChar char="○"/>
            </a:pPr>
            <a:r>
              <a:rPr lang="en" sz="1200">
                <a:solidFill>
                  <a:schemeClr val="dk1"/>
                </a:solidFill>
                <a:latin typeface="Open Sans"/>
                <a:ea typeface="Open Sans"/>
                <a:cs typeface="Open Sans"/>
                <a:sym typeface="Open Sans"/>
              </a:rPr>
              <a:t>Maruk likes bringing his own food and struggles to find healthy and cheap places to eat</a:t>
            </a:r>
          </a:p>
          <a:p>
            <a:pPr indent="-304800" lvl="1" marL="914400" rtl="0">
              <a:lnSpc>
                <a:spcPct val="115000"/>
              </a:lnSpc>
              <a:spcBef>
                <a:spcPts val="0"/>
              </a:spcBef>
              <a:buClr>
                <a:schemeClr val="dk1"/>
              </a:buClr>
              <a:buSzPct val="100000"/>
              <a:buFont typeface="Open Sans"/>
              <a:buChar char="○"/>
            </a:pPr>
            <a:r>
              <a:rPr lang="en" sz="1200">
                <a:solidFill>
                  <a:schemeClr val="dk1"/>
                </a:solidFill>
                <a:latin typeface="Open Sans"/>
                <a:ea typeface="Open Sans"/>
                <a:cs typeface="Open Sans"/>
                <a:sym typeface="Open Sans"/>
              </a:rPr>
              <a:t>Marcos needs to maintain his exercise, diet, and hydration regime while traveling</a:t>
            </a:r>
          </a:p>
          <a:p>
            <a:pPr indent="-304800" lvl="0" marL="457200" rtl="0">
              <a:lnSpc>
                <a:spcPct val="115000"/>
              </a:lnSpc>
              <a:spcBef>
                <a:spcPts val="0"/>
              </a:spcBef>
              <a:buClr>
                <a:schemeClr val="dk1"/>
              </a:buClr>
              <a:buSzPct val="100000"/>
              <a:buFont typeface="Open Sans"/>
              <a:buChar char="●"/>
            </a:pPr>
            <a:r>
              <a:rPr lang="en" sz="1200">
                <a:solidFill>
                  <a:schemeClr val="dk1"/>
                </a:solidFill>
                <a:latin typeface="Open Sans"/>
                <a:ea typeface="Open Sans"/>
                <a:cs typeface="Open Sans"/>
                <a:sym typeface="Open Sans"/>
              </a:rPr>
              <a:t>People feel the need to stay connected to their friends and families and will go out of their ways to find ways to communicate with them</a:t>
            </a:r>
          </a:p>
          <a:p>
            <a:pPr indent="-304800" lvl="1" marL="914400" rtl="0">
              <a:lnSpc>
                <a:spcPct val="115000"/>
              </a:lnSpc>
              <a:spcBef>
                <a:spcPts val="0"/>
              </a:spcBef>
              <a:buClr>
                <a:schemeClr val="dk1"/>
              </a:buClr>
              <a:buSzPct val="100000"/>
              <a:buFont typeface="Open Sans"/>
              <a:buChar char="○"/>
            </a:pPr>
            <a:r>
              <a:rPr lang="en" sz="1200">
                <a:solidFill>
                  <a:schemeClr val="dk1"/>
                </a:solidFill>
                <a:latin typeface="Open Sans"/>
                <a:ea typeface="Open Sans"/>
                <a:cs typeface="Open Sans"/>
                <a:sym typeface="Open Sans"/>
              </a:rPr>
              <a:t>Mariko seeks wifi and phone booths so she can call her mother and daughter</a:t>
            </a:r>
          </a:p>
          <a:p>
            <a:pPr indent="-304800" lvl="1" marL="914400" rtl="0">
              <a:lnSpc>
                <a:spcPct val="115000"/>
              </a:lnSpc>
              <a:spcBef>
                <a:spcPts val="0"/>
              </a:spcBef>
              <a:buClr>
                <a:schemeClr val="dk1"/>
              </a:buClr>
              <a:buSzPct val="100000"/>
              <a:buFont typeface="Open Sans"/>
              <a:buChar char="○"/>
            </a:pPr>
            <a:r>
              <a:rPr lang="en" sz="1200">
                <a:solidFill>
                  <a:schemeClr val="dk1"/>
                </a:solidFill>
                <a:latin typeface="Open Sans"/>
                <a:ea typeface="Open Sans"/>
                <a:cs typeface="Open Sans"/>
                <a:sym typeface="Open Sans"/>
              </a:rPr>
              <a:t>Maruk worries about his friends when they travel with him</a:t>
            </a:r>
          </a:p>
          <a:p>
            <a:pPr indent="-304800" lvl="1" marL="914400" rtl="0">
              <a:lnSpc>
                <a:spcPct val="115000"/>
              </a:lnSpc>
              <a:spcBef>
                <a:spcPts val="0"/>
              </a:spcBef>
              <a:buClr>
                <a:schemeClr val="dk1"/>
              </a:buClr>
              <a:buSzPct val="100000"/>
              <a:buFont typeface="Open Sans"/>
              <a:buChar char="○"/>
            </a:pPr>
            <a:r>
              <a:rPr lang="en" sz="1200">
                <a:solidFill>
                  <a:schemeClr val="dk1"/>
                </a:solidFill>
                <a:latin typeface="Open Sans"/>
                <a:ea typeface="Open Sans"/>
                <a:cs typeface="Open Sans"/>
                <a:sym typeface="Open Sans"/>
              </a:rPr>
              <a:t>Angelica misses her son when he is traveling</a:t>
            </a:r>
          </a:p>
          <a:p>
            <a:pPr indent="-304800" lvl="1" marL="914400" rtl="0">
              <a:lnSpc>
                <a:spcPct val="115000"/>
              </a:lnSpc>
              <a:spcBef>
                <a:spcPts val="0"/>
              </a:spcBef>
              <a:buClr>
                <a:schemeClr val="dk1"/>
              </a:buClr>
              <a:buSzPct val="100000"/>
              <a:buFont typeface="Open Sans"/>
              <a:buChar char="○"/>
            </a:pPr>
            <a:r>
              <a:rPr lang="en" sz="1200">
                <a:solidFill>
                  <a:schemeClr val="dk1"/>
                </a:solidFill>
                <a:latin typeface="Open Sans"/>
                <a:ea typeface="Open Sans"/>
                <a:cs typeface="Open Sans"/>
                <a:sym typeface="Open Sans"/>
              </a:rPr>
              <a:t>The Campos family plans traveling around family needs and the entire family came to send a single person off at the airport</a:t>
            </a:r>
          </a:p>
          <a:p>
            <a:pPr indent="-304800" lvl="0" marL="457200" rtl="0">
              <a:lnSpc>
                <a:spcPct val="115000"/>
              </a:lnSpc>
              <a:spcBef>
                <a:spcPts val="0"/>
              </a:spcBef>
              <a:buClr>
                <a:schemeClr val="dk1"/>
              </a:buClr>
              <a:buSzPct val="100000"/>
              <a:buFont typeface="Open Sans"/>
              <a:buChar char="●"/>
            </a:pPr>
            <a:r>
              <a:rPr lang="en" sz="1200">
                <a:solidFill>
                  <a:schemeClr val="dk1"/>
                </a:solidFill>
                <a:latin typeface="Open Sans"/>
                <a:ea typeface="Open Sans"/>
                <a:cs typeface="Open Sans"/>
                <a:sym typeface="Open Sans"/>
              </a:rPr>
              <a:t>People want constant entertainment and current events</a:t>
            </a:r>
          </a:p>
          <a:p>
            <a:pPr indent="-304800" lvl="1" marL="914400" rtl="0">
              <a:lnSpc>
                <a:spcPct val="115000"/>
              </a:lnSpc>
              <a:spcBef>
                <a:spcPts val="0"/>
              </a:spcBef>
              <a:buClr>
                <a:schemeClr val="dk1"/>
              </a:buClr>
              <a:buSzPct val="100000"/>
              <a:buFont typeface="Open Sans"/>
              <a:buChar char="○"/>
            </a:pPr>
            <a:r>
              <a:rPr lang="en" sz="1200">
                <a:solidFill>
                  <a:schemeClr val="dk1"/>
                </a:solidFill>
                <a:latin typeface="Open Sans"/>
                <a:ea typeface="Open Sans"/>
                <a:cs typeface="Open Sans"/>
                <a:sym typeface="Open Sans"/>
              </a:rPr>
              <a:t>Maruk, Mariko, and Forman pass time reading on their electronics on the plane</a:t>
            </a:r>
          </a:p>
          <a:p>
            <a:pPr indent="-304800" lvl="1" marL="914400" rtl="0">
              <a:lnSpc>
                <a:spcPct val="115000"/>
              </a:lnSpc>
              <a:spcBef>
                <a:spcPts val="0"/>
              </a:spcBef>
              <a:buClr>
                <a:schemeClr val="dk1"/>
              </a:buClr>
              <a:buSzPct val="100000"/>
              <a:buFont typeface="Open Sans"/>
              <a:buChar char="○"/>
            </a:pPr>
            <a:r>
              <a:rPr lang="en" sz="1200">
                <a:solidFill>
                  <a:schemeClr val="dk1"/>
                </a:solidFill>
                <a:latin typeface="Open Sans"/>
                <a:ea typeface="Open Sans"/>
                <a:cs typeface="Open Sans"/>
                <a:sym typeface="Open Sans"/>
              </a:rPr>
              <a:t>Marcos and his brother like playing games they have downloaded on their phone. They wish the plane had free wifi.</a:t>
            </a:r>
          </a:p>
          <a:p>
            <a:pPr indent="-304800" lvl="0" marL="457200" rtl="0">
              <a:lnSpc>
                <a:spcPct val="115000"/>
              </a:lnSpc>
              <a:spcBef>
                <a:spcPts val="0"/>
              </a:spcBef>
              <a:buClr>
                <a:schemeClr val="dk1"/>
              </a:buClr>
              <a:buSzPct val="100000"/>
              <a:buFont typeface="Open Sans"/>
              <a:buChar char="●"/>
            </a:pPr>
            <a:r>
              <a:rPr lang="en" sz="1200">
                <a:solidFill>
                  <a:schemeClr val="dk1"/>
                </a:solidFill>
                <a:latin typeface="Open Sans"/>
                <a:ea typeface="Open Sans"/>
                <a:cs typeface="Open Sans"/>
                <a:sym typeface="Open Sans"/>
              </a:rPr>
              <a:t>People need to feel safe while traveling</a:t>
            </a:r>
          </a:p>
          <a:p>
            <a:pPr indent="-304800" lvl="1" marL="914400" rtl="0">
              <a:lnSpc>
                <a:spcPct val="115000"/>
              </a:lnSpc>
              <a:spcBef>
                <a:spcPts val="0"/>
              </a:spcBef>
              <a:buClr>
                <a:schemeClr val="dk1"/>
              </a:buClr>
              <a:buSzPct val="100000"/>
              <a:buFont typeface="Open Sans"/>
              <a:buChar char="○"/>
            </a:pPr>
            <a:r>
              <a:rPr lang="en" sz="1200">
                <a:solidFill>
                  <a:schemeClr val="dk1"/>
                </a:solidFill>
                <a:latin typeface="Open Sans"/>
                <a:ea typeface="Open Sans"/>
                <a:cs typeface="Open Sans"/>
                <a:sym typeface="Open Sans"/>
              </a:rPr>
              <a:t>Maruk carries a knife and stick with him</a:t>
            </a:r>
          </a:p>
          <a:p>
            <a:pPr indent="-304800" lvl="0" marL="457200" rtl="0">
              <a:lnSpc>
                <a:spcPct val="115000"/>
              </a:lnSpc>
              <a:spcBef>
                <a:spcPts val="0"/>
              </a:spcBef>
              <a:buClr>
                <a:schemeClr val="dk1"/>
              </a:buClr>
              <a:buSzPct val="100000"/>
              <a:buFont typeface="Open Sans"/>
              <a:buChar char="●"/>
            </a:pPr>
            <a:r>
              <a:rPr lang="en" sz="1200">
                <a:solidFill>
                  <a:schemeClr val="dk1"/>
                </a:solidFill>
                <a:latin typeface="Open Sans"/>
                <a:ea typeface="Open Sans"/>
                <a:cs typeface="Open Sans"/>
                <a:sym typeface="Open Sans"/>
              </a:rPr>
              <a:t>It is important to be prepared for travel by packing necessities, researching about destinations, and being knowledgeable on required procedures and limitations through the airport</a:t>
            </a:r>
          </a:p>
          <a:p>
            <a:pPr indent="-304800" lvl="1" marL="914400" rtl="0">
              <a:lnSpc>
                <a:spcPct val="115000"/>
              </a:lnSpc>
              <a:spcBef>
                <a:spcPts val="0"/>
              </a:spcBef>
              <a:buClr>
                <a:schemeClr val="dk1"/>
              </a:buClr>
              <a:buSzPct val="100000"/>
              <a:buFont typeface="Open Sans"/>
              <a:buChar char="○"/>
            </a:pPr>
            <a:r>
              <a:rPr lang="en" sz="1200">
                <a:solidFill>
                  <a:schemeClr val="dk1"/>
                </a:solidFill>
                <a:latin typeface="Open Sans"/>
                <a:ea typeface="Open Sans"/>
                <a:cs typeface="Open Sans"/>
                <a:sym typeface="Open Sans"/>
              </a:rPr>
              <a:t>“People that aren’t aware will fumble through life” -- Forman</a:t>
            </a:r>
          </a:p>
          <a:p>
            <a:pPr indent="-304800" lvl="1" marL="914400" rtl="0">
              <a:lnSpc>
                <a:spcPct val="115000"/>
              </a:lnSpc>
              <a:spcBef>
                <a:spcPts val="0"/>
              </a:spcBef>
              <a:buClr>
                <a:schemeClr val="dk1"/>
              </a:buClr>
              <a:buSzPct val="100000"/>
              <a:buFont typeface="Open Sans"/>
              <a:buChar char="○"/>
            </a:pPr>
            <a:r>
              <a:rPr lang="en" sz="1200">
                <a:solidFill>
                  <a:schemeClr val="dk1"/>
                </a:solidFill>
                <a:latin typeface="Open Sans"/>
                <a:ea typeface="Open Sans"/>
                <a:cs typeface="Open Sans"/>
                <a:sym typeface="Open Sans"/>
              </a:rPr>
              <a:t>Maruk reads up on places he goes to on sites such as trip advisor</a:t>
            </a:r>
          </a:p>
          <a:p>
            <a:pPr indent="-304800" lvl="1" marL="914400" rtl="0">
              <a:lnSpc>
                <a:spcPct val="115000"/>
              </a:lnSpc>
              <a:spcBef>
                <a:spcPts val="0"/>
              </a:spcBef>
              <a:buClr>
                <a:schemeClr val="dk1"/>
              </a:buClr>
              <a:buSzPct val="100000"/>
              <a:buFont typeface="Open Sans"/>
              <a:buChar char="○"/>
            </a:pPr>
            <a:r>
              <a:rPr lang="en" sz="1200">
                <a:solidFill>
                  <a:schemeClr val="dk1"/>
                </a:solidFill>
                <a:latin typeface="Open Sans"/>
                <a:ea typeface="Open Sans"/>
                <a:cs typeface="Open Sans"/>
                <a:sym typeface="Open Sans"/>
              </a:rPr>
              <a:t>Mike chooses what he does based on his business destinations</a:t>
            </a:r>
          </a:p>
          <a:p>
            <a:pPr indent="-304800" lvl="0" marL="457200" rtl="0">
              <a:lnSpc>
                <a:spcPct val="115000"/>
              </a:lnSpc>
              <a:spcBef>
                <a:spcPts val="0"/>
              </a:spcBef>
              <a:buClr>
                <a:schemeClr val="dk1"/>
              </a:buClr>
              <a:buSzPct val="100000"/>
              <a:buFont typeface="Open Sans"/>
              <a:buChar char="●"/>
            </a:pPr>
            <a:r>
              <a:rPr lang="en" sz="1200">
                <a:solidFill>
                  <a:schemeClr val="dk1"/>
                </a:solidFill>
                <a:latin typeface="Open Sans"/>
                <a:ea typeface="Open Sans"/>
                <a:cs typeface="Open Sans"/>
                <a:sym typeface="Open Sans"/>
              </a:rPr>
              <a:t>An open mind and having respect for others will enrich one’s travel experiences</a:t>
            </a:r>
          </a:p>
          <a:p>
            <a:pPr>
              <a:spcBef>
                <a:spcPts val="0"/>
              </a:spcBef>
              <a:buNone/>
            </a:pPr>
            <a:r>
              <a:t/>
            </a:r>
            <a:endParaRPr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b="1" lang="en" u="sng">
                <a:solidFill>
                  <a:schemeClr val="dk1"/>
                </a:solidFill>
              </a:rPr>
              <a:t>Inferences</a:t>
            </a:r>
          </a:p>
          <a:p>
            <a:pPr indent="-298450" lvl="0" marL="457200" rtl="0">
              <a:lnSpc>
                <a:spcPct val="115000"/>
              </a:lnSpc>
              <a:spcBef>
                <a:spcPts val="0"/>
              </a:spcBef>
              <a:buClr>
                <a:schemeClr val="dk1"/>
              </a:buClr>
              <a:buSzPct val="100000"/>
              <a:buChar char="●"/>
            </a:pPr>
            <a:r>
              <a:rPr lang="en">
                <a:solidFill>
                  <a:schemeClr val="dk1"/>
                </a:solidFill>
              </a:rPr>
              <a:t>People care about having choices and to feel special, like feeling they’re in control</a:t>
            </a:r>
          </a:p>
          <a:p>
            <a:pPr indent="-298450" lvl="0" marL="457200" rtl="0">
              <a:lnSpc>
                <a:spcPct val="115000"/>
              </a:lnSpc>
              <a:spcBef>
                <a:spcPts val="0"/>
              </a:spcBef>
              <a:buClr>
                <a:schemeClr val="dk1"/>
              </a:buClr>
              <a:buSzPct val="100000"/>
              <a:buChar char="●"/>
            </a:pPr>
            <a:r>
              <a:rPr lang="en">
                <a:solidFill>
                  <a:schemeClr val="dk1"/>
                </a:solidFill>
              </a:rPr>
              <a:t>It is important to be able to reference a map while traveling, especially when there is no wifi</a:t>
            </a:r>
          </a:p>
          <a:p>
            <a:pPr indent="-298450" lvl="0" marL="457200" rtl="0">
              <a:lnSpc>
                <a:spcPct val="115000"/>
              </a:lnSpc>
              <a:spcBef>
                <a:spcPts val="0"/>
              </a:spcBef>
              <a:buClr>
                <a:schemeClr val="dk1"/>
              </a:buClr>
              <a:buSzPct val="100000"/>
              <a:buChar char="●"/>
            </a:pPr>
            <a:r>
              <a:rPr lang="en">
                <a:solidFill>
                  <a:schemeClr val="dk1"/>
                </a:solidFill>
              </a:rPr>
              <a:t>Some people prefer having authenticity when traveling and experiencing a foreign place like locals would</a:t>
            </a:r>
          </a:p>
          <a:p>
            <a:pPr indent="-298450" lvl="1" marL="914400" rtl="0">
              <a:lnSpc>
                <a:spcPct val="115000"/>
              </a:lnSpc>
              <a:spcBef>
                <a:spcPts val="0"/>
              </a:spcBef>
              <a:buClr>
                <a:schemeClr val="dk1"/>
              </a:buClr>
              <a:buSzPct val="100000"/>
              <a:buChar char="○"/>
            </a:pPr>
            <a:r>
              <a:rPr lang="en">
                <a:solidFill>
                  <a:schemeClr val="dk1"/>
                </a:solidFill>
              </a:rPr>
              <a:t>“I’m not a tourist, I’m a traveller”</a:t>
            </a:r>
          </a:p>
          <a:p>
            <a:pPr indent="-298450" lvl="0" marL="457200" rtl="0">
              <a:lnSpc>
                <a:spcPct val="115000"/>
              </a:lnSpc>
              <a:spcBef>
                <a:spcPts val="0"/>
              </a:spcBef>
              <a:buClr>
                <a:schemeClr val="dk1"/>
              </a:buClr>
              <a:buSzPct val="100000"/>
              <a:buChar char="●"/>
            </a:pPr>
            <a:r>
              <a:rPr lang="en">
                <a:solidFill>
                  <a:schemeClr val="dk1"/>
                </a:solidFill>
              </a:rPr>
              <a:t>People want to connect with strangers at a new place but are afraid of inappropriate settings and offending others</a:t>
            </a:r>
          </a:p>
          <a:p>
            <a:pPr lvl="0" rtl="0">
              <a:lnSpc>
                <a:spcPct val="115000"/>
              </a:lnSpc>
              <a:spcBef>
                <a:spcPts val="0"/>
              </a:spcBef>
              <a:buClr>
                <a:schemeClr val="dk1"/>
              </a:buClr>
              <a:buFont typeface="Arial"/>
              <a:buNone/>
            </a:pPr>
            <a:r>
              <a:t/>
            </a:r>
            <a:endParaRPr b="1" u="sng">
              <a:solidFill>
                <a:schemeClr val="dk1"/>
              </a:solidFill>
            </a:endParaRPr>
          </a:p>
          <a:p>
            <a:pPr lvl="0" rtl="0">
              <a:lnSpc>
                <a:spcPct val="115000"/>
              </a:lnSpc>
              <a:spcBef>
                <a:spcPts val="0"/>
              </a:spcBef>
              <a:buClr>
                <a:schemeClr val="dk1"/>
              </a:buClr>
              <a:buSzPct val="100000"/>
              <a:buFont typeface="Arial"/>
              <a:buNone/>
            </a:pPr>
            <a:r>
              <a:rPr b="1" lang="en" u="sng">
                <a:solidFill>
                  <a:schemeClr val="dk1"/>
                </a:solidFill>
              </a:rPr>
              <a:t>Conclusions</a:t>
            </a:r>
          </a:p>
          <a:p>
            <a:pPr indent="-298450" lvl="0" marL="457200" rtl="0">
              <a:lnSpc>
                <a:spcPct val="115000"/>
              </a:lnSpc>
              <a:spcBef>
                <a:spcPts val="0"/>
              </a:spcBef>
              <a:buClr>
                <a:schemeClr val="dk1"/>
              </a:buClr>
              <a:buSzPct val="100000"/>
              <a:buChar char="●"/>
            </a:pPr>
            <a:r>
              <a:rPr lang="en">
                <a:solidFill>
                  <a:schemeClr val="dk1"/>
                </a:solidFill>
              </a:rPr>
              <a:t>Traveling can disrupt your lifestyle and health so it is important to have backup supplies of food and water, and also to know the locations of restaurants and restrooms at a new place</a:t>
            </a:r>
          </a:p>
          <a:p>
            <a:pPr indent="-298450" lvl="0" marL="457200" rtl="0">
              <a:lnSpc>
                <a:spcPct val="115000"/>
              </a:lnSpc>
              <a:spcBef>
                <a:spcPts val="0"/>
              </a:spcBef>
              <a:buClr>
                <a:schemeClr val="dk1"/>
              </a:buClr>
              <a:buSzPct val="100000"/>
              <a:buChar char="●"/>
            </a:pPr>
            <a:r>
              <a:rPr lang="en">
                <a:solidFill>
                  <a:schemeClr val="dk1"/>
                </a:solidFill>
              </a:rPr>
              <a:t>People feel the need to stay connected to their friends and families and will go out of their ways to find ways to communicate with them</a:t>
            </a:r>
          </a:p>
          <a:p>
            <a:pPr indent="-298450" lvl="0" marL="457200" rtl="0">
              <a:lnSpc>
                <a:spcPct val="115000"/>
              </a:lnSpc>
              <a:spcBef>
                <a:spcPts val="0"/>
              </a:spcBef>
              <a:buClr>
                <a:schemeClr val="dk1"/>
              </a:buClr>
              <a:buSzPct val="100000"/>
              <a:buChar char="●"/>
            </a:pPr>
            <a:r>
              <a:rPr lang="en">
                <a:solidFill>
                  <a:schemeClr val="dk1"/>
                </a:solidFill>
              </a:rPr>
              <a:t>People want to be constantly entertained and be up-to-date on current world events</a:t>
            </a:r>
          </a:p>
          <a:p>
            <a:pPr indent="-298450" lvl="0" marL="457200" rtl="0">
              <a:lnSpc>
                <a:spcPct val="115000"/>
              </a:lnSpc>
              <a:spcBef>
                <a:spcPts val="0"/>
              </a:spcBef>
              <a:buClr>
                <a:schemeClr val="dk1"/>
              </a:buClr>
              <a:buSzPct val="100000"/>
              <a:buChar char="●"/>
            </a:pPr>
            <a:r>
              <a:rPr lang="en">
                <a:solidFill>
                  <a:schemeClr val="dk1"/>
                </a:solidFill>
              </a:rPr>
              <a:t>Important to feel safe while traveling</a:t>
            </a:r>
          </a:p>
          <a:p>
            <a:pPr indent="-298450" lvl="0" marL="457200" rtl="0">
              <a:lnSpc>
                <a:spcPct val="115000"/>
              </a:lnSpc>
              <a:spcBef>
                <a:spcPts val="0"/>
              </a:spcBef>
              <a:buClr>
                <a:schemeClr val="dk1"/>
              </a:buClr>
              <a:buSzPct val="100000"/>
              <a:buChar char="●"/>
            </a:pPr>
            <a:r>
              <a:rPr lang="en">
                <a:solidFill>
                  <a:schemeClr val="dk1"/>
                </a:solidFill>
              </a:rPr>
              <a:t>It is important to be prepared for travel by packing necessities, researching about destinations, and being knowledgeable on required procedures and limitations through the airport</a:t>
            </a:r>
          </a:p>
          <a:p>
            <a:pPr indent="-298450" lvl="1" marL="914400" rtl="0">
              <a:lnSpc>
                <a:spcPct val="115000"/>
              </a:lnSpc>
              <a:spcBef>
                <a:spcPts val="0"/>
              </a:spcBef>
              <a:buClr>
                <a:schemeClr val="dk1"/>
              </a:buClr>
              <a:buSzPct val="100000"/>
              <a:buChar char="○"/>
            </a:pPr>
            <a:r>
              <a:rPr lang="en">
                <a:solidFill>
                  <a:schemeClr val="dk1"/>
                </a:solidFill>
              </a:rPr>
              <a:t>“People that aren’t aware will fumble through life”</a:t>
            </a:r>
          </a:p>
          <a:p>
            <a:pPr indent="-298450" lvl="0" marL="457200" rtl="0">
              <a:lnSpc>
                <a:spcPct val="115000"/>
              </a:lnSpc>
              <a:spcBef>
                <a:spcPts val="0"/>
              </a:spcBef>
              <a:buClr>
                <a:schemeClr val="dk1"/>
              </a:buClr>
              <a:buSzPct val="100000"/>
              <a:buChar char="●"/>
            </a:pPr>
            <a:r>
              <a:rPr lang="en">
                <a:solidFill>
                  <a:schemeClr val="dk1"/>
                </a:solidFill>
              </a:rPr>
              <a:t>An open mind and having respect for others will enrich one’s travel experiences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2" name="Shape 2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8" name="Shape 2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6" name="Shape 2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We decided not to try the international terminal because we thought there would be a greater chance of finding commuting travelers for people who fly within the United States.</a:t>
            </a:r>
          </a:p>
          <a:p>
            <a:pPr rtl="0">
              <a:spcBef>
                <a:spcPts val="0"/>
              </a:spcBef>
              <a:buNone/>
            </a:pPr>
            <a:r>
              <a:t/>
            </a:r>
            <a:endParaRPr/>
          </a:p>
          <a:p>
            <a:pPr lvl="0" rtl="0">
              <a:spcBef>
                <a:spcPts val="0"/>
              </a:spcBef>
              <a:buNone/>
            </a:pPr>
            <a:r>
              <a:rPr lang="en"/>
              <a:t>We wanted to talk to people pre-security to get their pre-flight experiences, and we wanted to talk to people at baggage claim to get their post-flight experience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Mariko is a 64 year old traveler from Japan but now living in South Carolina. </a:t>
            </a:r>
          </a:p>
          <a:p>
            <a:pPr rtl="0">
              <a:spcBef>
                <a:spcPts val="0"/>
              </a:spcBef>
              <a:buNone/>
            </a:pPr>
            <a:r>
              <a:t/>
            </a:r>
            <a:endParaRPr/>
          </a:p>
          <a:p>
            <a:pPr rtl="0">
              <a:spcBef>
                <a:spcPts val="0"/>
              </a:spcBef>
              <a:buNone/>
            </a:pPr>
            <a:r>
              <a:rPr lang="en"/>
              <a:t>Why we chose: We decided to interview her because she was older and traveling alone. </a:t>
            </a:r>
          </a:p>
          <a:p>
            <a:pPr rtl="0">
              <a:spcBef>
                <a:spcPts val="0"/>
              </a:spcBef>
              <a:buNone/>
            </a:pPr>
            <a:r>
              <a:t/>
            </a:r>
            <a:endParaRPr/>
          </a:p>
          <a:p>
            <a:pPr rtl="0">
              <a:spcBef>
                <a:spcPts val="0"/>
              </a:spcBef>
              <a:buNone/>
            </a:pPr>
            <a:r>
              <a:rPr lang="en"/>
              <a:t>Highlights: She traveled frequently in her youth and shared many recollections with us that highlighted how travel has changed through time.</a:t>
            </a:r>
          </a:p>
          <a:p>
            <a:pPr rtl="0">
              <a:spcBef>
                <a:spcPts val="0"/>
              </a:spcBef>
              <a:buNone/>
            </a:pPr>
            <a:r>
              <a:t/>
            </a:r>
            <a:endParaRPr/>
          </a:p>
          <a:p>
            <a:pPr rtl="0">
              <a:spcBef>
                <a:spcPts val="0"/>
              </a:spcBef>
              <a:buNone/>
            </a:pPr>
            <a:r>
              <a:rPr lang="en"/>
              <a:t>Maruk is a Polish traveler in his 20s from Poland. </a:t>
            </a:r>
          </a:p>
          <a:p>
            <a:pPr rtl="0">
              <a:spcBef>
                <a:spcPts val="0"/>
              </a:spcBef>
              <a:buNone/>
            </a:pPr>
            <a:r>
              <a:t/>
            </a:r>
            <a:endParaRPr/>
          </a:p>
          <a:p>
            <a:pPr rtl="0">
              <a:spcBef>
                <a:spcPts val="0"/>
              </a:spcBef>
              <a:buNone/>
            </a:pPr>
            <a:r>
              <a:rPr lang="en"/>
              <a:t>Why we chose: We chose him because we were looking for a white, young male. </a:t>
            </a:r>
          </a:p>
          <a:p>
            <a:pPr rtl="0">
              <a:spcBef>
                <a:spcPts val="0"/>
              </a:spcBef>
              <a:buNone/>
            </a:pPr>
            <a:r>
              <a:t/>
            </a:r>
            <a:endParaRPr/>
          </a:p>
          <a:p>
            <a:pPr rtl="0">
              <a:spcBef>
                <a:spcPts val="0"/>
              </a:spcBef>
              <a:buNone/>
            </a:pPr>
            <a:r>
              <a:rPr lang="en"/>
              <a:t>Highlights: He frequently travels internationally to explore new places and thus shared many diverse experiences.</a:t>
            </a:r>
          </a:p>
          <a:p>
            <a:pPr rtl="0">
              <a:spcBef>
                <a:spcPts val="0"/>
              </a:spcBef>
              <a:buNone/>
            </a:pPr>
            <a:r>
              <a:t/>
            </a:r>
            <a:endParaRPr/>
          </a:p>
          <a:p>
            <a:pPr lvl="0" rtl="0">
              <a:spcBef>
                <a:spcPts val="0"/>
              </a:spcBef>
              <a:buNone/>
            </a:pPr>
            <a:r>
              <a:rPr lang="en"/>
              <a:t>Neither of these people were commuters, but they gave us perspectives on traveling for the sake of new experiences.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Campos family is a family of 5 from Hayward.</a:t>
            </a:r>
          </a:p>
          <a:p>
            <a:pPr rtl="0">
              <a:spcBef>
                <a:spcPts val="0"/>
              </a:spcBef>
              <a:buNone/>
            </a:pPr>
            <a:r>
              <a:t/>
            </a:r>
            <a:endParaRPr/>
          </a:p>
          <a:p>
            <a:pPr rtl="0">
              <a:spcBef>
                <a:spcPts val="0"/>
              </a:spcBef>
              <a:buNone/>
            </a:pPr>
            <a:r>
              <a:rPr lang="en"/>
              <a:t>Why we chose: We were looking for a family to understand the experience of traveling with children.</a:t>
            </a:r>
          </a:p>
          <a:p>
            <a:pPr rtl="0">
              <a:spcBef>
                <a:spcPts val="0"/>
              </a:spcBef>
              <a:buNone/>
            </a:pPr>
            <a:r>
              <a:t/>
            </a:r>
            <a:endParaRPr/>
          </a:p>
          <a:p>
            <a:pPr lvl="0" rtl="0">
              <a:spcBef>
                <a:spcPts val="0"/>
              </a:spcBef>
              <a:buNone/>
            </a:pPr>
            <a:r>
              <a:rPr lang="en"/>
              <a:t>Highlights: It turned out only one son, Marcos was traveling, but we were able to ask about their past experiences traveling as a family.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Ami is a flight attendant we interviewed over Skype</a:t>
            </a:r>
          </a:p>
          <a:p>
            <a:pPr rtl="0">
              <a:spcBef>
                <a:spcPts val="0"/>
              </a:spcBef>
              <a:buNone/>
            </a:pPr>
            <a:r>
              <a:t/>
            </a:r>
            <a:endParaRPr/>
          </a:p>
          <a:p>
            <a:pPr rtl="0">
              <a:spcBef>
                <a:spcPts val="0"/>
              </a:spcBef>
              <a:buNone/>
            </a:pPr>
            <a:r>
              <a:rPr lang="en"/>
              <a:t>Why we chose: Flight attendants interact with many travelers and thus experience second-hand many emotions. She is also a frequent traveler because of her job, though her experiences may differ from the average user.</a:t>
            </a:r>
          </a:p>
          <a:p>
            <a:pPr rtl="0">
              <a:spcBef>
                <a:spcPts val="0"/>
              </a:spcBef>
              <a:buNone/>
            </a:pPr>
            <a:r>
              <a:t/>
            </a:r>
            <a:endParaRPr/>
          </a:p>
          <a:p>
            <a:pPr rtl="0">
              <a:spcBef>
                <a:spcPts val="0"/>
              </a:spcBef>
              <a:buNone/>
            </a:pPr>
            <a:r>
              <a:rPr lang="en"/>
              <a:t>Highlights: Ami gave us many recollections about exceptional travelers.</a:t>
            </a:r>
          </a:p>
          <a:p>
            <a:pPr rtl="0">
              <a:spcBef>
                <a:spcPts val="0"/>
              </a:spcBef>
              <a:buNone/>
            </a:pPr>
            <a:r>
              <a:t/>
            </a:r>
            <a:endParaRPr/>
          </a:p>
          <a:p>
            <a:pPr rtl="0">
              <a:spcBef>
                <a:spcPts val="0"/>
              </a:spcBef>
              <a:buNone/>
            </a:pPr>
            <a:r>
              <a:rPr lang="en"/>
              <a:t>Forman was a gate agent who works for American Airlines</a:t>
            </a:r>
          </a:p>
          <a:p>
            <a:pPr rtl="0">
              <a:spcBef>
                <a:spcPts val="0"/>
              </a:spcBef>
              <a:buNone/>
            </a:pPr>
            <a:r>
              <a:t/>
            </a:r>
            <a:endParaRPr/>
          </a:p>
          <a:p>
            <a:pPr rtl="0">
              <a:spcBef>
                <a:spcPts val="0"/>
              </a:spcBef>
              <a:buNone/>
            </a:pPr>
            <a:r>
              <a:rPr lang="en"/>
              <a:t>Why we chose: Gate agents interact with many travelers, especially those who are frustrated. They are seen as an expert in their field, and we were curious about the sort of questions users would ask.</a:t>
            </a:r>
          </a:p>
          <a:p>
            <a:pPr rtl="0">
              <a:spcBef>
                <a:spcPts val="0"/>
              </a:spcBef>
              <a:buNone/>
            </a:pPr>
            <a:r>
              <a:t/>
            </a:r>
            <a:endParaRPr/>
          </a:p>
          <a:p>
            <a:pPr rtl="0">
              <a:spcBef>
                <a:spcPts val="0"/>
              </a:spcBef>
              <a:buNone/>
            </a:pPr>
            <a:r>
              <a:rPr lang="en"/>
              <a:t>Highlights: Forman told us about encounters with frustrated his travelers and his opinions on preparing for travel.</a:t>
            </a:r>
          </a:p>
          <a:p>
            <a:pPr rtl="0">
              <a:spcBef>
                <a:spcPts val="0"/>
              </a:spcBef>
              <a:buNone/>
            </a:pPr>
            <a:r>
              <a:t/>
            </a:r>
            <a:endParaRPr/>
          </a:p>
          <a:p>
            <a:pPr rtl="0">
              <a:spcBef>
                <a:spcPts val="0"/>
              </a:spcBef>
              <a:buNone/>
            </a:pPr>
            <a:r>
              <a:rPr lang="en"/>
              <a:t>Mike is a businessman who travels for work</a:t>
            </a:r>
          </a:p>
          <a:p>
            <a:pPr rtl="0">
              <a:spcBef>
                <a:spcPts val="0"/>
              </a:spcBef>
              <a:buNone/>
            </a:pPr>
            <a:r>
              <a:t/>
            </a:r>
            <a:endParaRPr/>
          </a:p>
          <a:p>
            <a:pPr rtl="0">
              <a:spcBef>
                <a:spcPts val="0"/>
              </a:spcBef>
              <a:buNone/>
            </a:pPr>
            <a:r>
              <a:rPr lang="en"/>
              <a:t>Why we chose: We were looking for a high frequency user who views traveling as a way to commute. We caught him as he was waiting for his bag after his flight ended.</a:t>
            </a:r>
          </a:p>
          <a:p>
            <a:pPr rtl="0">
              <a:spcBef>
                <a:spcPts val="0"/>
              </a:spcBef>
              <a:buNone/>
            </a:pPr>
            <a:r>
              <a:t/>
            </a:r>
            <a:endParaRPr/>
          </a:p>
          <a:p>
            <a:pPr lvl="0" rtl="0">
              <a:spcBef>
                <a:spcPts val="0"/>
              </a:spcBef>
              <a:buNone/>
            </a:pPr>
            <a:r>
              <a:rPr lang="en"/>
              <a:t>Highlights: Mike gave us a rundown of his traveling process.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2744012"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0" name="Shape 10"/>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1" name="Shape 11"/>
          <p:cNvSpPr txBox="1"/>
          <p:nvPr>
            <p:ph type="ctrTitle"/>
          </p:nvPr>
        </p:nvSpPr>
        <p:spPr>
          <a:xfrm>
            <a:off x="3044700" y="1444255"/>
            <a:ext cx="3054600" cy="1537199"/>
          </a:xfrm>
          <a:prstGeom prst="rect">
            <a:avLst/>
          </a:prstGeom>
        </p:spPr>
        <p:txBody>
          <a:bodyPr anchorCtr="0" anchor="b"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12" name="Shape 12"/>
          <p:cNvSpPr txBox="1"/>
          <p:nvPr>
            <p:ph idx="1" type="subTitle"/>
          </p:nvPr>
        </p:nvSpPr>
        <p:spPr>
          <a:xfrm>
            <a:off x="3044700" y="3116580"/>
            <a:ext cx="3054600" cy="701399"/>
          </a:xfrm>
          <a:prstGeom prst="rect">
            <a:avLst/>
          </a:prstGeom>
        </p:spPr>
        <p:txBody>
          <a:bodyPr anchorCtr="0" anchor="t" bIns="91425" lIns="91425" rIns="91425" tIns="91425"/>
          <a:lstStyle>
            <a:lvl1pPr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p:txBody>
      </p:sp>
      <p:sp>
        <p:nvSpPr>
          <p:cNvPr id="13" name="Shape 1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0" name="Shape 50"/>
        <p:cNvGrpSpPr/>
        <p:nvPr/>
      </p:nvGrpSpPr>
      <p:grpSpPr>
        <a:xfrm>
          <a:off x="0" y="0"/>
          <a:ext cx="0" cy="0"/>
          <a:chOff x="0" y="0"/>
          <a:chExt cx="0" cy="0"/>
        </a:xfrm>
      </p:grpSpPr>
      <p:sp>
        <p:nvSpPr>
          <p:cNvPr id="51" name="Shape 51"/>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52" name="Shape 52"/>
          <p:cNvSpPr txBox="1"/>
          <p:nvPr>
            <p:ph type="title"/>
          </p:nvPr>
        </p:nvSpPr>
        <p:spPr>
          <a:xfrm>
            <a:off x="311700" y="957125"/>
            <a:ext cx="8520599" cy="2128799"/>
          </a:xfrm>
          <a:prstGeom prst="rect">
            <a:avLst/>
          </a:prstGeom>
        </p:spPr>
        <p:txBody>
          <a:bodyPr anchorCtr="0" anchor="ctr" bIns="91425" lIns="91425" rIns="91425" tIns="91425"/>
          <a:lstStyle>
            <a:lvl1pPr algn="ctr">
              <a:spcBef>
                <a:spcPts val="0"/>
              </a:spcBef>
              <a:buClr>
                <a:schemeClr val="lt2"/>
              </a:buClr>
              <a:buSzPct val="100000"/>
              <a:defRPr sz="16000">
                <a:solidFill>
                  <a:schemeClr val="lt2"/>
                </a:solidFill>
              </a:defRPr>
            </a:lvl1pPr>
            <a:lvl2pPr algn="ctr">
              <a:spcBef>
                <a:spcPts val="0"/>
              </a:spcBef>
              <a:buClr>
                <a:schemeClr val="lt2"/>
              </a:buClr>
              <a:buSzPct val="100000"/>
              <a:defRPr sz="16000">
                <a:solidFill>
                  <a:schemeClr val="lt2"/>
                </a:solidFill>
              </a:defRPr>
            </a:lvl2pPr>
            <a:lvl3pPr algn="ctr">
              <a:spcBef>
                <a:spcPts val="0"/>
              </a:spcBef>
              <a:buClr>
                <a:schemeClr val="lt2"/>
              </a:buClr>
              <a:buSzPct val="100000"/>
              <a:defRPr sz="16000">
                <a:solidFill>
                  <a:schemeClr val="lt2"/>
                </a:solidFill>
              </a:defRPr>
            </a:lvl3pPr>
            <a:lvl4pPr algn="ctr">
              <a:spcBef>
                <a:spcPts val="0"/>
              </a:spcBef>
              <a:buClr>
                <a:schemeClr val="lt2"/>
              </a:buClr>
              <a:buSzPct val="100000"/>
              <a:defRPr sz="16000">
                <a:solidFill>
                  <a:schemeClr val="lt2"/>
                </a:solidFill>
              </a:defRPr>
            </a:lvl4pPr>
            <a:lvl5pPr algn="ctr">
              <a:spcBef>
                <a:spcPts val="0"/>
              </a:spcBef>
              <a:buClr>
                <a:schemeClr val="lt2"/>
              </a:buClr>
              <a:buSzPct val="100000"/>
              <a:defRPr sz="16000">
                <a:solidFill>
                  <a:schemeClr val="lt2"/>
                </a:solidFill>
              </a:defRPr>
            </a:lvl5pPr>
            <a:lvl6pPr algn="ctr">
              <a:spcBef>
                <a:spcPts val="0"/>
              </a:spcBef>
              <a:buClr>
                <a:schemeClr val="lt2"/>
              </a:buClr>
              <a:buSzPct val="100000"/>
              <a:defRPr sz="16000">
                <a:solidFill>
                  <a:schemeClr val="lt2"/>
                </a:solidFill>
              </a:defRPr>
            </a:lvl6pPr>
            <a:lvl7pPr algn="ctr">
              <a:spcBef>
                <a:spcPts val="0"/>
              </a:spcBef>
              <a:buClr>
                <a:schemeClr val="lt2"/>
              </a:buClr>
              <a:buSzPct val="100000"/>
              <a:defRPr sz="16000">
                <a:solidFill>
                  <a:schemeClr val="lt2"/>
                </a:solidFill>
              </a:defRPr>
            </a:lvl7pPr>
            <a:lvl8pPr algn="ctr">
              <a:spcBef>
                <a:spcPts val="0"/>
              </a:spcBef>
              <a:buClr>
                <a:schemeClr val="lt2"/>
              </a:buClr>
              <a:buSzPct val="100000"/>
              <a:defRPr sz="16000">
                <a:solidFill>
                  <a:schemeClr val="lt2"/>
                </a:solidFill>
              </a:defRPr>
            </a:lvl8pPr>
            <a:lvl9pPr algn="ctr">
              <a:spcBef>
                <a:spcPts val="0"/>
              </a:spcBef>
              <a:buClr>
                <a:schemeClr val="lt2"/>
              </a:buClr>
              <a:buSzPct val="100000"/>
              <a:defRPr sz="16000">
                <a:solidFill>
                  <a:schemeClr val="lt2"/>
                </a:solidFill>
              </a:defRPr>
            </a:lvl9pPr>
          </a:lstStyle>
          <a:p/>
        </p:txBody>
      </p:sp>
      <p:sp>
        <p:nvSpPr>
          <p:cNvPr id="53" name="Shape 53"/>
          <p:cNvSpPr txBox="1"/>
          <p:nvPr>
            <p:ph idx="1" type="body"/>
          </p:nvPr>
        </p:nvSpPr>
        <p:spPr>
          <a:xfrm>
            <a:off x="311700" y="3162000"/>
            <a:ext cx="8520599" cy="1071599"/>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54" name="Shape 5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5" name="Shape 55"/>
        <p:cNvGrpSpPr/>
        <p:nvPr/>
      </p:nvGrpSpPr>
      <p:grpSpPr>
        <a:xfrm>
          <a:off x="0" y="0"/>
          <a:ext cx="0" cy="0"/>
          <a:chOff x="0" y="0"/>
          <a:chExt cx="0" cy="0"/>
        </a:xfrm>
      </p:grpSpPr>
      <p:sp>
        <p:nvSpPr>
          <p:cNvPr id="56" name="Shape 5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4" name="Shape 14"/>
        <p:cNvGrpSpPr/>
        <p:nvPr/>
      </p:nvGrpSpPr>
      <p:grpSpPr>
        <a:xfrm>
          <a:off x="0" y="0"/>
          <a:ext cx="0" cy="0"/>
          <a:chOff x="0" y="0"/>
          <a:chExt cx="0" cy="0"/>
        </a:xfrm>
      </p:grpSpPr>
      <p:sp>
        <p:nvSpPr>
          <p:cNvPr id="15" name="Shape 15"/>
          <p:cNvSpPr/>
          <p:nvPr/>
        </p:nvSpPr>
        <p:spPr>
          <a:xfrm flipH="1">
            <a:off x="7595937"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6" name="Shape 16"/>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7" name="Shape 17"/>
          <p:cNvSpPr txBox="1"/>
          <p:nvPr>
            <p:ph type="title"/>
          </p:nvPr>
        </p:nvSpPr>
        <p:spPr>
          <a:xfrm>
            <a:off x="773700" y="1806450"/>
            <a:ext cx="7596600" cy="1530600"/>
          </a:xfrm>
          <a:prstGeom prst="rect">
            <a:avLst/>
          </a:prstGeom>
        </p:spPr>
        <p:txBody>
          <a:bodyPr anchorCtr="0" anchor="ctr"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21" name="Shape 21"/>
          <p:cNvSpPr txBox="1"/>
          <p:nvPr>
            <p:ph type="title"/>
          </p:nvPr>
        </p:nvSpPr>
        <p:spPr>
          <a:xfrm>
            <a:off x="311700" y="315925"/>
            <a:ext cx="8520599" cy="831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 type="body"/>
          </p:nvPr>
        </p:nvSpPr>
        <p:spPr>
          <a:xfrm>
            <a:off x="311700" y="1225225"/>
            <a:ext cx="8520599" cy="33540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315925"/>
            <a:ext cx="8520599" cy="831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 type="body"/>
          </p:nvPr>
        </p:nvSpPr>
        <p:spPr>
          <a:xfrm>
            <a:off x="311700" y="1225225"/>
            <a:ext cx="3999899" cy="33540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7" name="Shape 27"/>
          <p:cNvSpPr txBox="1"/>
          <p:nvPr>
            <p:ph idx="2" type="body"/>
          </p:nvPr>
        </p:nvSpPr>
        <p:spPr>
          <a:xfrm>
            <a:off x="4832400" y="1225225"/>
            <a:ext cx="3999899" cy="33540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8" name="Shape 2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315925"/>
            <a:ext cx="8520599" cy="831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3000"/>
            </a:lvl1pPr>
            <a:lvl2pPr>
              <a:spcBef>
                <a:spcPts val="0"/>
              </a:spcBef>
              <a:buSzPct val="100000"/>
              <a:defRPr sz="3000"/>
            </a:lvl2pPr>
            <a:lvl3pPr>
              <a:spcBef>
                <a:spcPts val="0"/>
              </a:spcBef>
              <a:buSzPct val="100000"/>
              <a:defRPr sz="3000"/>
            </a:lvl3pPr>
            <a:lvl4pPr>
              <a:spcBef>
                <a:spcPts val="0"/>
              </a:spcBef>
              <a:buSzPct val="100000"/>
              <a:defRPr sz="3000"/>
            </a:lvl4pPr>
            <a:lvl5pPr>
              <a:spcBef>
                <a:spcPts val="0"/>
              </a:spcBef>
              <a:buSzPct val="100000"/>
              <a:defRPr sz="3000"/>
            </a:lvl5pPr>
            <a:lvl6pPr>
              <a:spcBef>
                <a:spcPts val="0"/>
              </a:spcBef>
              <a:buSzPct val="100000"/>
              <a:defRPr sz="3000"/>
            </a:lvl6pPr>
            <a:lvl7pPr>
              <a:spcBef>
                <a:spcPts val="0"/>
              </a:spcBef>
              <a:buSzPct val="100000"/>
              <a:defRPr sz="3000"/>
            </a:lvl7pPr>
            <a:lvl8pPr>
              <a:spcBef>
                <a:spcPts val="0"/>
              </a:spcBef>
              <a:buSzPct val="100000"/>
              <a:defRPr sz="3000"/>
            </a:lvl8pPr>
            <a:lvl9pPr>
              <a:spcBef>
                <a:spcPts val="0"/>
              </a:spcBef>
              <a:buSzPct val="100000"/>
              <a:defRPr sz="3000"/>
            </a:lvl9pPr>
          </a:lstStyle>
          <a:p/>
        </p:txBody>
      </p:sp>
      <p:sp>
        <p:nvSpPr>
          <p:cNvPr id="34" name="Shape 34"/>
          <p:cNvSpPr txBox="1"/>
          <p:nvPr>
            <p:ph idx="1" type="body"/>
          </p:nvPr>
        </p:nvSpPr>
        <p:spPr>
          <a:xfrm>
            <a:off x="311700" y="1399399"/>
            <a:ext cx="2807999" cy="27849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5" name="Shape 35"/>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6" name="Shape 36"/>
        <p:cNvGrpSpPr/>
        <p:nvPr/>
      </p:nvGrpSpPr>
      <p:grpSpPr>
        <a:xfrm>
          <a:off x="0" y="0"/>
          <a:ext cx="0" cy="0"/>
          <a:chOff x="0" y="0"/>
          <a:chExt cx="0" cy="0"/>
        </a:xfrm>
      </p:grpSpPr>
      <p:sp>
        <p:nvSpPr>
          <p:cNvPr id="37" name="Shape 37"/>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38" name="Shape 38"/>
          <p:cNvSpPr txBox="1"/>
          <p:nvPr>
            <p:ph type="title"/>
          </p:nvPr>
        </p:nvSpPr>
        <p:spPr>
          <a:xfrm>
            <a:off x="490250" y="450150"/>
            <a:ext cx="5878799" cy="4090800"/>
          </a:xfrm>
          <a:prstGeom prst="rect">
            <a:avLst/>
          </a:prstGeom>
        </p:spPr>
        <p:txBody>
          <a:bodyPr anchorCtr="0" anchor="ctr" bIns="91425" lIns="91425" rIns="91425" tIns="91425"/>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p:txBody>
      </p:sp>
      <p:sp>
        <p:nvSpPr>
          <p:cNvPr id="39" name="Shape 3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0" name="Shape 40"/>
        <p:cNvGrpSpPr/>
        <p:nvPr/>
      </p:nvGrpSpPr>
      <p:grpSpPr>
        <a:xfrm>
          <a:off x="0" y="0"/>
          <a:ext cx="0" cy="0"/>
          <a:chOff x="0" y="0"/>
          <a:chExt cx="0" cy="0"/>
        </a:xfrm>
      </p:grpSpPr>
      <p:sp>
        <p:nvSpPr>
          <p:cNvPr id="41" name="Shape 41"/>
          <p:cNvSpPr/>
          <p:nvPr/>
        </p:nvSpPr>
        <p:spPr>
          <a:xfrm>
            <a:off x="4572000" y="-25"/>
            <a:ext cx="4572000" cy="5143499"/>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cxnSp>
        <p:nvCxnSpPr>
          <p:cNvPr id="42" name="Shape 42"/>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3" name="Shape 43"/>
          <p:cNvSpPr txBox="1"/>
          <p:nvPr>
            <p:ph type="title"/>
          </p:nvPr>
        </p:nvSpPr>
        <p:spPr>
          <a:xfrm>
            <a:off x="265500" y="929275"/>
            <a:ext cx="4045199" cy="1786199"/>
          </a:xfrm>
          <a:prstGeom prst="rect">
            <a:avLst/>
          </a:prstGeom>
        </p:spPr>
        <p:txBody>
          <a:bodyPr anchorCtr="0" anchor="b" bIns="91425" lIns="91425" rIns="91425" tIns="91425"/>
          <a:lstStyle>
            <a:lvl1pPr algn="ctr">
              <a:spcBef>
                <a:spcPts val="0"/>
              </a:spcBef>
              <a:buClr>
                <a:schemeClr val="lt2"/>
              </a:buClr>
              <a:defRPr>
                <a:solidFill>
                  <a:schemeClr val="lt2"/>
                </a:solidFill>
              </a:defRPr>
            </a:lvl1pPr>
            <a:lvl2pPr algn="ctr">
              <a:spcBef>
                <a:spcPts val="0"/>
              </a:spcBef>
              <a:buClr>
                <a:schemeClr val="lt2"/>
              </a:buClr>
              <a:defRPr>
                <a:solidFill>
                  <a:schemeClr val="lt2"/>
                </a:solidFill>
              </a:defRPr>
            </a:lvl2pPr>
            <a:lvl3pPr algn="ctr">
              <a:spcBef>
                <a:spcPts val="0"/>
              </a:spcBef>
              <a:buClr>
                <a:schemeClr val="lt2"/>
              </a:buClr>
              <a:defRPr>
                <a:solidFill>
                  <a:schemeClr val="lt2"/>
                </a:solidFill>
              </a:defRPr>
            </a:lvl3pPr>
            <a:lvl4pPr algn="ctr">
              <a:spcBef>
                <a:spcPts val="0"/>
              </a:spcBef>
              <a:buClr>
                <a:schemeClr val="lt2"/>
              </a:buClr>
              <a:defRPr>
                <a:solidFill>
                  <a:schemeClr val="lt2"/>
                </a:solidFill>
              </a:defRPr>
            </a:lvl4pPr>
            <a:lvl5pPr algn="ctr">
              <a:spcBef>
                <a:spcPts val="0"/>
              </a:spcBef>
              <a:buClr>
                <a:schemeClr val="lt2"/>
              </a:buClr>
              <a:defRPr>
                <a:solidFill>
                  <a:schemeClr val="lt2"/>
                </a:solidFill>
              </a:defRPr>
            </a:lvl5pPr>
            <a:lvl6pPr algn="ctr">
              <a:spcBef>
                <a:spcPts val="0"/>
              </a:spcBef>
              <a:buClr>
                <a:schemeClr val="lt2"/>
              </a:buClr>
              <a:defRPr>
                <a:solidFill>
                  <a:schemeClr val="lt2"/>
                </a:solidFill>
              </a:defRPr>
            </a:lvl6pPr>
            <a:lvl7pPr algn="ctr">
              <a:spcBef>
                <a:spcPts val="0"/>
              </a:spcBef>
              <a:buClr>
                <a:schemeClr val="lt2"/>
              </a:buClr>
              <a:defRPr>
                <a:solidFill>
                  <a:schemeClr val="lt2"/>
                </a:solidFill>
              </a:defRPr>
            </a:lvl7pPr>
            <a:lvl8pPr algn="ctr">
              <a:spcBef>
                <a:spcPts val="0"/>
              </a:spcBef>
              <a:buClr>
                <a:schemeClr val="lt2"/>
              </a:buClr>
              <a:defRPr>
                <a:solidFill>
                  <a:schemeClr val="lt2"/>
                </a:solidFill>
              </a:defRPr>
            </a:lvl8pPr>
            <a:lvl9pPr algn="ctr">
              <a:spcBef>
                <a:spcPts val="0"/>
              </a:spcBef>
              <a:buClr>
                <a:schemeClr val="lt2"/>
              </a:buClr>
              <a:defRPr>
                <a:solidFill>
                  <a:schemeClr val="lt2"/>
                </a:solidFill>
              </a:defRPr>
            </a:lvl9pPr>
          </a:lstStyle>
          <a:p/>
        </p:txBody>
      </p:sp>
      <p:sp>
        <p:nvSpPr>
          <p:cNvPr id="44" name="Shape 44"/>
          <p:cNvSpPr txBox="1"/>
          <p:nvPr>
            <p:ph idx="1" type="subTitle"/>
          </p:nvPr>
        </p:nvSpPr>
        <p:spPr>
          <a:xfrm>
            <a:off x="265500" y="2769000"/>
            <a:ext cx="4045199" cy="1574099"/>
          </a:xfrm>
          <a:prstGeom prst="rect">
            <a:avLst/>
          </a:prstGeom>
        </p:spPr>
        <p:txBody>
          <a:bodyPr anchorCtr="0" anchor="t" bIns="91425" lIns="91425" rIns="91425" tIns="91425"/>
          <a:lstStyle>
            <a:lvl1pPr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p:txBody>
      </p:sp>
      <p:sp>
        <p:nvSpPr>
          <p:cNvPr id="45" name="Shape 45"/>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46" name="Shape 4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7" name="Shape 47"/>
        <p:cNvGrpSpPr/>
        <p:nvPr/>
      </p:nvGrpSpPr>
      <p:grpSpPr>
        <a:xfrm>
          <a:off x="0" y="0"/>
          <a:ext cx="0" cy="0"/>
          <a:chOff x="0" y="0"/>
          <a:chExt cx="0" cy="0"/>
        </a:xfrm>
      </p:grpSpPr>
      <p:sp>
        <p:nvSpPr>
          <p:cNvPr id="48" name="Shape 48"/>
          <p:cNvSpPr txBox="1"/>
          <p:nvPr>
            <p:ph idx="1" type="body"/>
          </p:nvPr>
        </p:nvSpPr>
        <p:spPr>
          <a:xfrm>
            <a:off x="319500" y="4218925"/>
            <a:ext cx="5998800" cy="598799"/>
          </a:xfrm>
          <a:prstGeom prst="rect">
            <a:avLst/>
          </a:prstGeom>
        </p:spPr>
        <p:txBody>
          <a:bodyPr anchorCtr="0" anchor="ctr" bIns="91425" lIns="91425" rIns="91425" tIns="91425"/>
          <a:lstStyle>
            <a:lvl1pPr>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p:txBody>
      </p:sp>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315925"/>
            <a:ext cx="8520599" cy="831299"/>
          </a:xfrm>
          <a:prstGeom prst="rect">
            <a:avLst/>
          </a:prstGeom>
          <a:noFill/>
          <a:ln>
            <a:noFill/>
          </a:ln>
        </p:spPr>
        <p:txBody>
          <a:bodyPr anchorCtr="0" anchor="b" bIns="91425" lIns="91425" rIns="91425" tIns="91425"/>
          <a:lstStyle>
            <a:lvl1pPr>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p:txBody>
      </p:sp>
      <p:sp>
        <p:nvSpPr>
          <p:cNvPr id="6" name="Shape 6"/>
          <p:cNvSpPr txBox="1"/>
          <p:nvPr>
            <p:ph idx="1" type="body"/>
          </p:nvPr>
        </p:nvSpPr>
        <p:spPr>
          <a:xfrm>
            <a:off x="311700" y="1225225"/>
            <a:ext cx="8520599" cy="33540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1"/>
              </a:buClr>
              <a:buSzPct val="100000"/>
              <a:buFont typeface="Open Sans"/>
              <a:defRPr sz="1800">
                <a:solidFill>
                  <a:schemeClr val="dk1"/>
                </a:solidFill>
                <a:latin typeface="Open Sans"/>
                <a:ea typeface="Open Sans"/>
                <a:cs typeface="Open Sans"/>
                <a:sym typeface="Open Sans"/>
              </a:defRPr>
            </a:lvl1pPr>
            <a:lvl2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2pPr>
            <a:lvl3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3pPr>
            <a:lvl4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4pPr>
            <a:lvl5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5pPr>
            <a:lvl6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6pPr>
            <a:lvl7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7pPr>
            <a:lvl8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8pPr>
            <a:lvl9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1.png"/><Relationship Id="rId4" Type="http://schemas.openxmlformats.org/officeDocument/2006/relationships/image" Target="../media/image03.png"/><Relationship Id="rId5" Type="http://schemas.openxmlformats.org/officeDocument/2006/relationships/image" Target="../media/image0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jpg"/><Relationship Id="rId4" Type="http://schemas.openxmlformats.org/officeDocument/2006/relationships/image" Target="../media/image0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ctrTitle"/>
          </p:nvPr>
        </p:nvSpPr>
        <p:spPr>
          <a:xfrm>
            <a:off x="3044700" y="1444255"/>
            <a:ext cx="3054600" cy="1537199"/>
          </a:xfrm>
          <a:prstGeom prst="rect">
            <a:avLst/>
          </a:prstGeom>
        </p:spPr>
        <p:txBody>
          <a:bodyPr anchorCtr="0" anchor="b" bIns="91425" lIns="91425" rIns="91425" tIns="91425">
            <a:noAutofit/>
          </a:bodyPr>
          <a:lstStyle/>
          <a:p>
            <a:pPr>
              <a:spcBef>
                <a:spcPts val="0"/>
              </a:spcBef>
              <a:buNone/>
            </a:pPr>
            <a:r>
              <a:rPr lang="en" sz="5000"/>
              <a:t>Need-finding</a:t>
            </a:r>
          </a:p>
        </p:txBody>
      </p:sp>
      <p:sp>
        <p:nvSpPr>
          <p:cNvPr id="59" name="Shape 59"/>
          <p:cNvSpPr txBox="1"/>
          <p:nvPr>
            <p:ph idx="1" type="subTitle"/>
          </p:nvPr>
        </p:nvSpPr>
        <p:spPr>
          <a:xfrm>
            <a:off x="3044700" y="3116580"/>
            <a:ext cx="3054600" cy="701399"/>
          </a:xfrm>
          <a:prstGeom prst="rect">
            <a:avLst/>
          </a:prstGeom>
        </p:spPr>
        <p:txBody>
          <a:bodyPr anchorCtr="0" anchor="t" bIns="91425" lIns="91425" rIns="91425" tIns="91425">
            <a:noAutofit/>
          </a:bodyPr>
          <a:lstStyle/>
          <a:p>
            <a:pPr>
              <a:spcBef>
                <a:spcPts val="0"/>
              </a:spcBef>
              <a:buNone/>
            </a:pPr>
            <a:r>
              <a:rPr lang="en" sz="3000"/>
              <a:t>Airport Edition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175525"/>
            <a:ext cx="3166200" cy="401700"/>
          </a:xfrm>
          <a:prstGeom prst="rect">
            <a:avLst/>
          </a:prstGeom>
        </p:spPr>
        <p:txBody>
          <a:bodyPr anchorCtr="0" anchor="b" bIns="91425" lIns="91425" rIns="91425" tIns="91425">
            <a:noAutofit/>
          </a:bodyPr>
          <a:lstStyle/>
          <a:p>
            <a:pPr lvl="0" rtl="0">
              <a:spcBef>
                <a:spcPts val="0"/>
              </a:spcBef>
              <a:buNone/>
            </a:pPr>
            <a:r>
              <a:rPr lang="en" sz="1200"/>
              <a:t>Notes previous (not in presentation)</a:t>
            </a:r>
          </a:p>
        </p:txBody>
      </p:sp>
      <p:sp>
        <p:nvSpPr>
          <p:cNvPr id="141" name="Shape 141"/>
          <p:cNvSpPr txBox="1"/>
          <p:nvPr>
            <p:ph idx="1" type="body"/>
          </p:nvPr>
        </p:nvSpPr>
        <p:spPr>
          <a:xfrm>
            <a:off x="311700" y="577225"/>
            <a:ext cx="8520599" cy="4031100"/>
          </a:xfrm>
          <a:prstGeom prst="rect">
            <a:avLst/>
          </a:prstGeom>
        </p:spPr>
        <p:txBody>
          <a:bodyPr anchorCtr="0" anchor="t" bIns="91425" lIns="91425" rIns="91425" tIns="91425">
            <a:noAutofit/>
          </a:bodyPr>
          <a:lstStyle/>
          <a:p>
            <a:pPr lvl="0" rtl="0">
              <a:lnSpc>
                <a:spcPct val="100000"/>
              </a:lnSpc>
              <a:spcBef>
                <a:spcPts val="0"/>
              </a:spcBef>
              <a:spcAft>
                <a:spcPts val="0"/>
              </a:spcAft>
              <a:buClr>
                <a:schemeClr val="dk1"/>
              </a:buClr>
              <a:buSzPct val="100000"/>
              <a:buFont typeface="Arial"/>
              <a:buNone/>
            </a:pPr>
            <a:r>
              <a:rPr lang="en" sz="1100">
                <a:latin typeface="Arial"/>
                <a:ea typeface="Arial"/>
                <a:cs typeface="Arial"/>
                <a:sym typeface="Arial"/>
              </a:rPr>
              <a:t>Ami is a flight attendant we interviewed over Skype</a:t>
            </a:r>
          </a:p>
          <a:p>
            <a:pPr lvl="0" rtl="0">
              <a:lnSpc>
                <a:spcPct val="100000"/>
              </a:lnSpc>
              <a:spcBef>
                <a:spcPts val="0"/>
              </a:spcBef>
              <a:spcAft>
                <a:spcPts val="0"/>
              </a:spcAft>
              <a:buClr>
                <a:schemeClr val="dk1"/>
              </a:buClr>
              <a:buFont typeface="Arial"/>
              <a:buNone/>
            </a:pPr>
            <a:r>
              <a:t/>
            </a:r>
            <a:endParaRPr sz="1100">
              <a:latin typeface="Arial"/>
              <a:ea typeface="Arial"/>
              <a:cs typeface="Arial"/>
              <a:sym typeface="Arial"/>
            </a:endParaRPr>
          </a:p>
          <a:p>
            <a:pPr lvl="0" rtl="0">
              <a:lnSpc>
                <a:spcPct val="100000"/>
              </a:lnSpc>
              <a:spcBef>
                <a:spcPts val="0"/>
              </a:spcBef>
              <a:spcAft>
                <a:spcPts val="0"/>
              </a:spcAft>
              <a:buClr>
                <a:schemeClr val="dk1"/>
              </a:buClr>
              <a:buSzPct val="100000"/>
              <a:buFont typeface="Arial"/>
              <a:buNone/>
            </a:pPr>
            <a:r>
              <a:rPr lang="en" sz="1100">
                <a:latin typeface="Arial"/>
                <a:ea typeface="Arial"/>
                <a:cs typeface="Arial"/>
                <a:sym typeface="Arial"/>
              </a:rPr>
              <a:t>Why we chose: Flight attendants interact with many travelers and thus experience second-hand many emotions. She is also a frequent traveler because of her job, though her experiences may differ from the average user.</a:t>
            </a:r>
          </a:p>
          <a:p>
            <a:pPr lvl="0" rtl="0">
              <a:lnSpc>
                <a:spcPct val="100000"/>
              </a:lnSpc>
              <a:spcBef>
                <a:spcPts val="0"/>
              </a:spcBef>
              <a:spcAft>
                <a:spcPts val="0"/>
              </a:spcAft>
              <a:buClr>
                <a:schemeClr val="dk1"/>
              </a:buClr>
              <a:buFont typeface="Arial"/>
              <a:buNone/>
            </a:pPr>
            <a:r>
              <a:t/>
            </a:r>
            <a:endParaRPr sz="1100">
              <a:latin typeface="Arial"/>
              <a:ea typeface="Arial"/>
              <a:cs typeface="Arial"/>
              <a:sym typeface="Arial"/>
            </a:endParaRPr>
          </a:p>
          <a:p>
            <a:pPr lvl="0" rtl="0">
              <a:lnSpc>
                <a:spcPct val="100000"/>
              </a:lnSpc>
              <a:spcBef>
                <a:spcPts val="0"/>
              </a:spcBef>
              <a:spcAft>
                <a:spcPts val="0"/>
              </a:spcAft>
              <a:buClr>
                <a:schemeClr val="dk1"/>
              </a:buClr>
              <a:buSzPct val="100000"/>
              <a:buFont typeface="Arial"/>
              <a:buNone/>
            </a:pPr>
            <a:r>
              <a:rPr lang="en" sz="1100">
                <a:latin typeface="Arial"/>
                <a:ea typeface="Arial"/>
                <a:cs typeface="Arial"/>
                <a:sym typeface="Arial"/>
              </a:rPr>
              <a:t>Highlights: Ami gave us many recollections about exceptional travelers.</a:t>
            </a:r>
          </a:p>
          <a:p>
            <a:pPr lvl="0" rtl="0">
              <a:lnSpc>
                <a:spcPct val="100000"/>
              </a:lnSpc>
              <a:spcBef>
                <a:spcPts val="0"/>
              </a:spcBef>
              <a:spcAft>
                <a:spcPts val="0"/>
              </a:spcAft>
              <a:buClr>
                <a:schemeClr val="dk1"/>
              </a:buClr>
              <a:buFont typeface="Arial"/>
              <a:buNone/>
            </a:pPr>
            <a:r>
              <a:t/>
            </a:r>
            <a:endParaRPr sz="1100">
              <a:latin typeface="Arial"/>
              <a:ea typeface="Arial"/>
              <a:cs typeface="Arial"/>
              <a:sym typeface="Arial"/>
            </a:endParaRPr>
          </a:p>
          <a:p>
            <a:pPr lvl="0" rtl="0">
              <a:lnSpc>
                <a:spcPct val="100000"/>
              </a:lnSpc>
              <a:spcBef>
                <a:spcPts val="0"/>
              </a:spcBef>
              <a:spcAft>
                <a:spcPts val="0"/>
              </a:spcAft>
              <a:buClr>
                <a:schemeClr val="dk1"/>
              </a:buClr>
              <a:buSzPct val="100000"/>
              <a:buFont typeface="Arial"/>
              <a:buNone/>
            </a:pPr>
            <a:r>
              <a:rPr lang="en" sz="1100">
                <a:latin typeface="Arial"/>
                <a:ea typeface="Arial"/>
                <a:cs typeface="Arial"/>
                <a:sym typeface="Arial"/>
              </a:rPr>
              <a:t>Forman was a gate agent who works for American Airlines</a:t>
            </a:r>
          </a:p>
          <a:p>
            <a:pPr lvl="0" rtl="0">
              <a:lnSpc>
                <a:spcPct val="100000"/>
              </a:lnSpc>
              <a:spcBef>
                <a:spcPts val="0"/>
              </a:spcBef>
              <a:spcAft>
                <a:spcPts val="0"/>
              </a:spcAft>
              <a:buClr>
                <a:schemeClr val="dk1"/>
              </a:buClr>
              <a:buFont typeface="Arial"/>
              <a:buNone/>
            </a:pPr>
            <a:r>
              <a:t/>
            </a:r>
            <a:endParaRPr sz="1100">
              <a:latin typeface="Arial"/>
              <a:ea typeface="Arial"/>
              <a:cs typeface="Arial"/>
              <a:sym typeface="Arial"/>
            </a:endParaRPr>
          </a:p>
          <a:p>
            <a:pPr lvl="0" rtl="0">
              <a:lnSpc>
                <a:spcPct val="100000"/>
              </a:lnSpc>
              <a:spcBef>
                <a:spcPts val="0"/>
              </a:spcBef>
              <a:spcAft>
                <a:spcPts val="0"/>
              </a:spcAft>
              <a:buClr>
                <a:schemeClr val="dk1"/>
              </a:buClr>
              <a:buSzPct val="100000"/>
              <a:buFont typeface="Arial"/>
              <a:buNone/>
            </a:pPr>
            <a:r>
              <a:rPr lang="en" sz="1100">
                <a:latin typeface="Arial"/>
                <a:ea typeface="Arial"/>
                <a:cs typeface="Arial"/>
                <a:sym typeface="Arial"/>
              </a:rPr>
              <a:t>Why we chose: Gate agents interact with many travelers, especially those who are frustrated. They are seen as an expert in their field, and we were curious about the sort of questions users would ask.</a:t>
            </a:r>
          </a:p>
          <a:p>
            <a:pPr lvl="0" rtl="0">
              <a:lnSpc>
                <a:spcPct val="100000"/>
              </a:lnSpc>
              <a:spcBef>
                <a:spcPts val="0"/>
              </a:spcBef>
              <a:spcAft>
                <a:spcPts val="0"/>
              </a:spcAft>
              <a:buClr>
                <a:schemeClr val="dk1"/>
              </a:buClr>
              <a:buFont typeface="Arial"/>
              <a:buNone/>
            </a:pPr>
            <a:r>
              <a:t/>
            </a:r>
            <a:endParaRPr sz="1100">
              <a:latin typeface="Arial"/>
              <a:ea typeface="Arial"/>
              <a:cs typeface="Arial"/>
              <a:sym typeface="Arial"/>
            </a:endParaRPr>
          </a:p>
          <a:p>
            <a:pPr lvl="0" rtl="0">
              <a:lnSpc>
                <a:spcPct val="100000"/>
              </a:lnSpc>
              <a:spcBef>
                <a:spcPts val="0"/>
              </a:spcBef>
              <a:spcAft>
                <a:spcPts val="0"/>
              </a:spcAft>
              <a:buClr>
                <a:schemeClr val="dk1"/>
              </a:buClr>
              <a:buSzPct val="100000"/>
              <a:buFont typeface="Arial"/>
              <a:buNone/>
            </a:pPr>
            <a:r>
              <a:rPr lang="en" sz="1100">
                <a:latin typeface="Arial"/>
                <a:ea typeface="Arial"/>
                <a:cs typeface="Arial"/>
                <a:sym typeface="Arial"/>
              </a:rPr>
              <a:t>Highlights: Forman told us about encounters with frustrated his travelers and his opinions on preparing for travel.</a:t>
            </a:r>
          </a:p>
          <a:p>
            <a:pPr lvl="0" rtl="0">
              <a:lnSpc>
                <a:spcPct val="100000"/>
              </a:lnSpc>
              <a:spcBef>
                <a:spcPts val="0"/>
              </a:spcBef>
              <a:spcAft>
                <a:spcPts val="0"/>
              </a:spcAft>
              <a:buClr>
                <a:schemeClr val="dk1"/>
              </a:buClr>
              <a:buFont typeface="Arial"/>
              <a:buNone/>
            </a:pPr>
            <a:r>
              <a:t/>
            </a:r>
            <a:endParaRPr sz="1100">
              <a:latin typeface="Arial"/>
              <a:ea typeface="Arial"/>
              <a:cs typeface="Arial"/>
              <a:sym typeface="Arial"/>
            </a:endParaRPr>
          </a:p>
          <a:p>
            <a:pPr lvl="0" rtl="0">
              <a:lnSpc>
                <a:spcPct val="100000"/>
              </a:lnSpc>
              <a:spcBef>
                <a:spcPts val="0"/>
              </a:spcBef>
              <a:spcAft>
                <a:spcPts val="0"/>
              </a:spcAft>
              <a:buClr>
                <a:schemeClr val="dk1"/>
              </a:buClr>
              <a:buSzPct val="100000"/>
              <a:buFont typeface="Arial"/>
              <a:buNone/>
            </a:pPr>
            <a:r>
              <a:rPr lang="en" sz="1100">
                <a:latin typeface="Arial"/>
                <a:ea typeface="Arial"/>
                <a:cs typeface="Arial"/>
                <a:sym typeface="Arial"/>
              </a:rPr>
              <a:t>Mike is a businessman who travels for work</a:t>
            </a:r>
          </a:p>
          <a:p>
            <a:pPr lvl="0" rtl="0">
              <a:lnSpc>
                <a:spcPct val="100000"/>
              </a:lnSpc>
              <a:spcBef>
                <a:spcPts val="0"/>
              </a:spcBef>
              <a:spcAft>
                <a:spcPts val="0"/>
              </a:spcAft>
              <a:buClr>
                <a:schemeClr val="dk1"/>
              </a:buClr>
              <a:buFont typeface="Arial"/>
              <a:buNone/>
            </a:pPr>
            <a:r>
              <a:t/>
            </a:r>
            <a:endParaRPr sz="1100">
              <a:latin typeface="Arial"/>
              <a:ea typeface="Arial"/>
              <a:cs typeface="Arial"/>
              <a:sym typeface="Arial"/>
            </a:endParaRPr>
          </a:p>
          <a:p>
            <a:pPr lvl="0" rtl="0">
              <a:lnSpc>
                <a:spcPct val="100000"/>
              </a:lnSpc>
              <a:spcBef>
                <a:spcPts val="0"/>
              </a:spcBef>
              <a:spcAft>
                <a:spcPts val="0"/>
              </a:spcAft>
              <a:buClr>
                <a:schemeClr val="dk1"/>
              </a:buClr>
              <a:buSzPct val="100000"/>
              <a:buFont typeface="Arial"/>
              <a:buNone/>
            </a:pPr>
            <a:r>
              <a:rPr lang="en" sz="1100">
                <a:latin typeface="Arial"/>
                <a:ea typeface="Arial"/>
                <a:cs typeface="Arial"/>
                <a:sym typeface="Arial"/>
              </a:rPr>
              <a:t>Why we chose: We were looking for a high frequency user who views traveling as a way to commute. We caught him as he was waiting for his bag after his flight ended.</a:t>
            </a:r>
          </a:p>
          <a:p>
            <a:pPr lvl="0" rtl="0">
              <a:lnSpc>
                <a:spcPct val="100000"/>
              </a:lnSpc>
              <a:spcBef>
                <a:spcPts val="0"/>
              </a:spcBef>
              <a:spcAft>
                <a:spcPts val="0"/>
              </a:spcAft>
              <a:buClr>
                <a:schemeClr val="dk1"/>
              </a:buClr>
              <a:buFont typeface="Arial"/>
              <a:buNone/>
            </a:pPr>
            <a:r>
              <a:t/>
            </a:r>
            <a:endParaRPr sz="1100">
              <a:latin typeface="Arial"/>
              <a:ea typeface="Arial"/>
              <a:cs typeface="Arial"/>
              <a:sym typeface="Arial"/>
            </a:endParaRPr>
          </a:p>
          <a:p>
            <a:pPr lvl="0" rtl="0">
              <a:lnSpc>
                <a:spcPct val="100000"/>
              </a:lnSpc>
              <a:spcBef>
                <a:spcPts val="0"/>
              </a:spcBef>
              <a:spcAft>
                <a:spcPts val="0"/>
              </a:spcAft>
              <a:buClr>
                <a:schemeClr val="dk1"/>
              </a:buClr>
              <a:buSzPct val="100000"/>
              <a:buFont typeface="Arial"/>
              <a:buNone/>
            </a:pPr>
            <a:r>
              <a:rPr lang="en" sz="1100">
                <a:latin typeface="Arial"/>
                <a:ea typeface="Arial"/>
                <a:cs typeface="Arial"/>
                <a:sym typeface="Arial"/>
              </a:rPr>
              <a:t>Highlights: Mike gave us a rundown of his very familiar traveling process.</a:t>
            </a:r>
          </a:p>
          <a:p>
            <a:pPr lvl="0" rtl="0">
              <a:spcBef>
                <a:spcPts val="0"/>
              </a:spcBef>
              <a:buNone/>
            </a:pPr>
            <a:r>
              <a:t/>
            </a:r>
            <a:endParaRPr sz="1100">
              <a:latin typeface="Arial"/>
              <a:ea typeface="Arial"/>
              <a:cs typeface="Arial"/>
              <a:sym typeface="Arial"/>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315925"/>
            <a:ext cx="8520599" cy="831299"/>
          </a:xfrm>
          <a:prstGeom prst="rect">
            <a:avLst/>
          </a:prstGeom>
        </p:spPr>
        <p:txBody>
          <a:bodyPr anchorCtr="0" anchor="b" bIns="91425" lIns="91425" rIns="91425" tIns="91425">
            <a:noAutofit/>
          </a:bodyPr>
          <a:lstStyle/>
          <a:p>
            <a:pPr>
              <a:spcBef>
                <a:spcPts val="0"/>
              </a:spcBef>
              <a:buNone/>
            </a:pPr>
            <a:r>
              <a:rPr lang="en"/>
              <a:t>Results</a:t>
            </a:r>
          </a:p>
        </p:txBody>
      </p:sp>
      <p:sp>
        <p:nvSpPr>
          <p:cNvPr id="147" name="Shape 147"/>
          <p:cNvSpPr txBox="1"/>
          <p:nvPr>
            <p:ph idx="1" type="body"/>
          </p:nvPr>
        </p:nvSpPr>
        <p:spPr>
          <a:xfrm>
            <a:off x="311700" y="1225225"/>
            <a:ext cx="8520599" cy="3354000"/>
          </a:xfrm>
          <a:prstGeom prst="rect">
            <a:avLst/>
          </a:prstGeom>
        </p:spPr>
        <p:txBody>
          <a:bodyPr anchorCtr="0" anchor="t" bIns="91425" lIns="91425" rIns="91425" tIns="91425">
            <a:noAutofit/>
          </a:bodyPr>
          <a:lstStyle/>
          <a:p>
            <a:pPr>
              <a:spcBef>
                <a:spcPts val="0"/>
              </a:spcBef>
              <a:buNone/>
            </a:pPr>
            <a:r>
              <a:t/>
            </a:r>
            <a:endParaRPr/>
          </a:p>
        </p:txBody>
      </p:sp>
      <p:pic>
        <p:nvPicPr>
          <p:cNvPr id="148" name="Shape 148"/>
          <p:cNvPicPr preferRelativeResize="0"/>
          <p:nvPr/>
        </p:nvPicPr>
        <p:blipFill>
          <a:blip r:embed="rId3">
            <a:alphaModFix/>
          </a:blip>
          <a:stretch>
            <a:fillRect/>
          </a:stretch>
        </p:blipFill>
        <p:spPr>
          <a:xfrm>
            <a:off x="311700" y="1225225"/>
            <a:ext cx="5230675" cy="3650650"/>
          </a:xfrm>
          <a:prstGeom prst="rect">
            <a:avLst/>
          </a:prstGeom>
          <a:noFill/>
          <a:ln>
            <a:noFill/>
          </a:ln>
        </p:spPr>
      </p:pic>
      <p:sp>
        <p:nvSpPr>
          <p:cNvPr id="149" name="Shape 149"/>
          <p:cNvSpPr txBox="1"/>
          <p:nvPr/>
        </p:nvSpPr>
        <p:spPr>
          <a:xfrm>
            <a:off x="5542375" y="1057325"/>
            <a:ext cx="3081299" cy="1449299"/>
          </a:xfrm>
          <a:prstGeom prst="rect">
            <a:avLst/>
          </a:prstGeom>
          <a:noFill/>
          <a:ln>
            <a:noFill/>
          </a:ln>
        </p:spPr>
        <p:txBody>
          <a:bodyPr anchorCtr="0" anchor="t" bIns="91425" lIns="91425" rIns="91425" tIns="91425">
            <a:noAutofit/>
          </a:bodyPr>
          <a:lstStyle/>
          <a:p>
            <a:pPr>
              <a:spcBef>
                <a:spcPts val="0"/>
              </a:spcBef>
              <a:buNone/>
            </a:pPr>
            <a:r>
              <a:rPr lang="en" sz="3000">
                <a:latin typeface="Economica"/>
                <a:ea typeface="Economica"/>
                <a:cs typeface="Economica"/>
                <a:sym typeface="Economica"/>
              </a:rPr>
              <a:t>What interview data is relevant?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315925"/>
            <a:ext cx="8520599" cy="831299"/>
          </a:xfrm>
          <a:prstGeom prst="rect">
            <a:avLst/>
          </a:prstGeom>
        </p:spPr>
        <p:txBody>
          <a:bodyPr anchorCtr="0" anchor="b" bIns="91425" lIns="91425" rIns="91425" tIns="91425">
            <a:noAutofit/>
          </a:bodyPr>
          <a:lstStyle/>
          <a:p>
            <a:pPr lvl="0" rtl="0">
              <a:spcBef>
                <a:spcPts val="0"/>
              </a:spcBef>
              <a:buNone/>
            </a:pPr>
            <a:r>
              <a:rPr lang="en"/>
              <a:t>Surprises</a:t>
            </a:r>
          </a:p>
        </p:txBody>
      </p:sp>
      <p:sp>
        <p:nvSpPr>
          <p:cNvPr id="155" name="Shape 155"/>
          <p:cNvSpPr txBox="1"/>
          <p:nvPr>
            <p:ph idx="1" type="body"/>
          </p:nvPr>
        </p:nvSpPr>
        <p:spPr>
          <a:xfrm>
            <a:off x="311700" y="1225225"/>
            <a:ext cx="8520599" cy="3354000"/>
          </a:xfrm>
          <a:prstGeom prst="rect">
            <a:avLst/>
          </a:prstGeom>
        </p:spPr>
        <p:txBody>
          <a:bodyPr anchorCtr="0" anchor="t" bIns="91425" lIns="91425" rIns="91425" tIns="91425">
            <a:noAutofit/>
          </a:bodyPr>
          <a:lstStyle/>
          <a:p>
            <a:pPr indent="-228600" lvl="0" marL="457200" rtl="0">
              <a:spcBef>
                <a:spcPts val="0"/>
              </a:spcBef>
              <a:spcAft>
                <a:spcPts val="0"/>
              </a:spcAft>
              <a:buSzPct val="100000"/>
              <a:buFont typeface="Economica"/>
            </a:pPr>
            <a:r>
              <a:rPr lang="en" sz="3000">
                <a:latin typeface="Economica"/>
                <a:ea typeface="Economica"/>
                <a:cs typeface="Economica"/>
                <a:sym typeface="Economica"/>
              </a:rPr>
              <a:t>“I’m not a tourist, I’m a traveler.”</a:t>
            </a:r>
          </a:p>
          <a:p>
            <a:pPr indent="-228600" lvl="0" marL="457200" rtl="0">
              <a:spcBef>
                <a:spcPts val="0"/>
              </a:spcBef>
              <a:spcAft>
                <a:spcPts val="0"/>
              </a:spcAft>
              <a:buSzPct val="100000"/>
              <a:buFont typeface="Economica"/>
            </a:pPr>
            <a:r>
              <a:rPr lang="en" sz="3000">
                <a:latin typeface="Economica"/>
                <a:ea typeface="Economica"/>
                <a:cs typeface="Economica"/>
                <a:sym typeface="Economica"/>
              </a:rPr>
              <a:t>Sharing experiences with strangers</a:t>
            </a:r>
          </a:p>
          <a:p>
            <a:pPr indent="-228600" lvl="0" marL="457200" rtl="0">
              <a:spcBef>
                <a:spcPts val="0"/>
              </a:spcBef>
              <a:spcAft>
                <a:spcPts val="0"/>
              </a:spcAft>
              <a:buSzPct val="100000"/>
              <a:buFont typeface="Economica"/>
            </a:pPr>
            <a:r>
              <a:rPr lang="en" sz="3000">
                <a:latin typeface="Economica"/>
                <a:ea typeface="Economica"/>
                <a:cs typeface="Economica"/>
                <a:sym typeface="Economica"/>
              </a:rPr>
              <a:t>Some flight attendants keep travel journals online</a:t>
            </a:r>
          </a:p>
          <a:p>
            <a:pPr indent="-228600" lvl="0" marL="457200" rtl="0">
              <a:spcBef>
                <a:spcPts val="0"/>
              </a:spcBef>
              <a:spcAft>
                <a:spcPts val="0"/>
              </a:spcAft>
              <a:buSzPct val="100000"/>
              <a:buFont typeface="Economica"/>
            </a:pPr>
            <a:r>
              <a:rPr lang="en" sz="3000">
                <a:latin typeface="Economica"/>
                <a:ea typeface="Economica"/>
                <a:cs typeface="Economica"/>
                <a:sym typeface="Economica"/>
              </a:rPr>
              <a:t>“America is not filled with fat people with guns.”</a:t>
            </a:r>
          </a:p>
          <a:p>
            <a:pPr indent="-228600" lvl="0" marL="457200" rtl="0">
              <a:spcBef>
                <a:spcPts val="0"/>
              </a:spcBef>
              <a:spcAft>
                <a:spcPts val="0"/>
              </a:spcAft>
              <a:buSzPct val="100000"/>
              <a:buFont typeface="Economica"/>
            </a:pPr>
            <a:r>
              <a:rPr lang="en" sz="3000">
                <a:latin typeface="Economica"/>
                <a:ea typeface="Economica"/>
                <a:cs typeface="Economica"/>
                <a:sym typeface="Economica"/>
              </a:rPr>
              <a:t>Combine business with travel experience</a:t>
            </a:r>
          </a:p>
          <a:p>
            <a:pPr indent="-228600" lvl="0" marL="457200" rtl="0">
              <a:spcBef>
                <a:spcPts val="0"/>
              </a:spcBef>
              <a:spcAft>
                <a:spcPts val="0"/>
              </a:spcAft>
              <a:buSzPct val="100000"/>
              <a:buFont typeface="Economica"/>
            </a:pPr>
            <a:r>
              <a:rPr lang="en" sz="3000">
                <a:latin typeface="Economica"/>
                <a:ea typeface="Economica"/>
                <a:cs typeface="Economica"/>
                <a:sym typeface="Economica"/>
              </a:rPr>
              <a:t>Food is important in travel… bring own food/water</a:t>
            </a:r>
          </a:p>
          <a:p>
            <a:pPr indent="-228600" lvl="0" marL="457200" rtl="0">
              <a:spcBef>
                <a:spcPts val="0"/>
              </a:spcBef>
              <a:spcAft>
                <a:spcPts val="0"/>
              </a:spcAft>
              <a:buFont typeface="Economica"/>
            </a:pPr>
            <a:r>
              <a:t/>
            </a:r>
            <a:endParaRPr sz="3000">
              <a:latin typeface="Economica"/>
              <a:ea typeface="Economica"/>
              <a:cs typeface="Economica"/>
              <a:sym typeface="Economica"/>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175525"/>
            <a:ext cx="3166200" cy="401700"/>
          </a:xfrm>
          <a:prstGeom prst="rect">
            <a:avLst/>
          </a:prstGeom>
        </p:spPr>
        <p:txBody>
          <a:bodyPr anchorCtr="0" anchor="b" bIns="91425" lIns="91425" rIns="91425" tIns="91425">
            <a:noAutofit/>
          </a:bodyPr>
          <a:lstStyle/>
          <a:p>
            <a:pPr lvl="0" rtl="0">
              <a:spcBef>
                <a:spcPts val="0"/>
              </a:spcBef>
              <a:buNone/>
            </a:pPr>
            <a:r>
              <a:rPr lang="en" sz="1200"/>
              <a:t>Notes previous (not in presentation)</a:t>
            </a:r>
          </a:p>
        </p:txBody>
      </p:sp>
      <p:sp>
        <p:nvSpPr>
          <p:cNvPr id="161" name="Shape 161"/>
          <p:cNvSpPr txBox="1"/>
          <p:nvPr>
            <p:ph idx="1" type="body"/>
          </p:nvPr>
        </p:nvSpPr>
        <p:spPr>
          <a:xfrm>
            <a:off x="311700" y="577225"/>
            <a:ext cx="8520599" cy="4031100"/>
          </a:xfrm>
          <a:prstGeom prst="rect">
            <a:avLst/>
          </a:prstGeom>
        </p:spPr>
        <p:txBody>
          <a:bodyPr anchorCtr="0" anchor="t" bIns="91425" lIns="91425" rIns="91425" tIns="91425">
            <a:noAutofit/>
          </a:bodyPr>
          <a:lstStyle/>
          <a:p>
            <a:pPr lvl="0" rtl="0">
              <a:spcBef>
                <a:spcPts val="0"/>
              </a:spcBef>
              <a:spcAft>
                <a:spcPts val="0"/>
              </a:spcAft>
              <a:buClr>
                <a:schemeClr val="dk1"/>
              </a:buClr>
              <a:buSzPct val="91666"/>
              <a:buFont typeface="Arial"/>
              <a:buNone/>
            </a:pPr>
            <a:r>
              <a:rPr lang="en" sz="1200">
                <a:latin typeface="Arial"/>
                <a:ea typeface="Arial"/>
                <a:cs typeface="Arial"/>
                <a:sym typeface="Arial"/>
              </a:rPr>
              <a:t>“I’m not a tourist, I’m a traveler” - Maruk regarding his attitude to travel</a:t>
            </a:r>
          </a:p>
          <a:p>
            <a:pPr indent="-304800" lvl="0" marL="457200" rtl="0">
              <a:spcBef>
                <a:spcPts val="0"/>
              </a:spcBef>
              <a:spcAft>
                <a:spcPts val="0"/>
              </a:spcAft>
              <a:buSzPct val="100000"/>
              <a:buFont typeface="Arial"/>
              <a:buChar char="-"/>
            </a:pPr>
            <a:r>
              <a:rPr lang="en" sz="1200">
                <a:latin typeface="Arial"/>
                <a:ea typeface="Arial"/>
                <a:cs typeface="Arial"/>
                <a:sym typeface="Arial"/>
              </a:rPr>
              <a:t>tourists have a connotation of not belonging and being narrow-minded</a:t>
            </a:r>
          </a:p>
          <a:p>
            <a:pPr lvl="0" rtl="0">
              <a:spcBef>
                <a:spcPts val="0"/>
              </a:spcBef>
              <a:spcAft>
                <a:spcPts val="0"/>
              </a:spcAft>
              <a:buClr>
                <a:schemeClr val="dk1"/>
              </a:buClr>
              <a:buSzPct val="91666"/>
              <a:buFont typeface="Arial"/>
              <a:buNone/>
            </a:pPr>
            <a:r>
              <a:rPr lang="en" sz="1200">
                <a:latin typeface="Arial"/>
                <a:ea typeface="Arial"/>
                <a:cs typeface="Arial"/>
                <a:sym typeface="Arial"/>
              </a:rPr>
              <a:t>“American is not filled with fat people with guns” - Maruk about why he wanted to travel to America - to see if stereotypes are real</a:t>
            </a:r>
          </a:p>
          <a:p>
            <a:pPr indent="-304800" lvl="0" marL="457200" rtl="0">
              <a:spcBef>
                <a:spcPts val="0"/>
              </a:spcBef>
              <a:spcAft>
                <a:spcPts val="0"/>
              </a:spcAft>
              <a:buSzPct val="100000"/>
              <a:buFont typeface="Arial"/>
              <a:buChar char="-"/>
            </a:pPr>
            <a:r>
              <a:rPr lang="en" sz="1200">
                <a:latin typeface="Arial"/>
                <a:ea typeface="Arial"/>
                <a:cs typeface="Arial"/>
                <a:sym typeface="Arial"/>
              </a:rPr>
              <a:t>surprising because we are American and always talk about this stereotype as a joke, but it’s very real in other countries</a:t>
            </a:r>
          </a:p>
          <a:p>
            <a:pPr lvl="0" rtl="0">
              <a:spcBef>
                <a:spcPts val="0"/>
              </a:spcBef>
              <a:spcAft>
                <a:spcPts val="0"/>
              </a:spcAft>
              <a:buClr>
                <a:schemeClr val="dk1"/>
              </a:buClr>
              <a:buSzPct val="91666"/>
              <a:buFont typeface="Arial"/>
              <a:buNone/>
            </a:pPr>
            <a:r>
              <a:rPr lang="en" sz="1200">
                <a:latin typeface="Arial"/>
                <a:ea typeface="Arial"/>
                <a:cs typeface="Arial"/>
                <a:sym typeface="Arial"/>
              </a:rPr>
              <a:t>Sharing experiences with strangers - An action that is very important to Mariko when she travels</a:t>
            </a:r>
          </a:p>
          <a:p>
            <a:pPr indent="-304800" lvl="0" marL="457200" rtl="0">
              <a:spcBef>
                <a:spcPts val="0"/>
              </a:spcBef>
              <a:spcAft>
                <a:spcPts val="0"/>
              </a:spcAft>
              <a:buSzPct val="100000"/>
              <a:buFont typeface="Arial"/>
              <a:buChar char="-"/>
            </a:pPr>
            <a:r>
              <a:rPr lang="en" sz="1200">
                <a:latin typeface="Arial"/>
                <a:ea typeface="Arial"/>
                <a:cs typeface="Arial"/>
                <a:sym typeface="Arial"/>
              </a:rPr>
              <a:t>surprising because many people approach traveling as an isolating event - you’re tired and you don’t want to talk to people. Instead Mariko feels like she can learn and gain information by talking to strangers</a:t>
            </a:r>
          </a:p>
          <a:p>
            <a:pPr lvl="0" rtl="0">
              <a:spcBef>
                <a:spcPts val="0"/>
              </a:spcBef>
              <a:spcAft>
                <a:spcPts val="0"/>
              </a:spcAft>
              <a:buClr>
                <a:schemeClr val="dk1"/>
              </a:buClr>
              <a:buSzPct val="91666"/>
              <a:buFont typeface="Arial"/>
              <a:buNone/>
            </a:pPr>
            <a:r>
              <a:rPr lang="en" sz="1200">
                <a:latin typeface="Arial"/>
                <a:ea typeface="Arial"/>
                <a:cs typeface="Arial"/>
                <a:sym typeface="Arial"/>
              </a:rPr>
              <a:t>Combine business with travel experience </a:t>
            </a:r>
          </a:p>
          <a:p>
            <a:pPr indent="-304800" lvl="0" marL="457200" rtl="0">
              <a:spcBef>
                <a:spcPts val="0"/>
              </a:spcBef>
              <a:spcAft>
                <a:spcPts val="0"/>
              </a:spcAft>
              <a:buSzPct val="100000"/>
              <a:buFont typeface="Arial"/>
              <a:buChar char="-"/>
            </a:pPr>
            <a:r>
              <a:rPr lang="en" sz="1200">
                <a:latin typeface="Arial"/>
                <a:ea typeface="Arial"/>
                <a:cs typeface="Arial"/>
                <a:sym typeface="Arial"/>
              </a:rPr>
              <a:t>Mike found a way to conduct important business while still enjoying himself. Businessmen tend to get too caught up in work and don’t take time to enjoy their stay.</a:t>
            </a:r>
          </a:p>
          <a:p>
            <a:pPr lvl="0" rtl="0">
              <a:spcBef>
                <a:spcPts val="0"/>
              </a:spcBef>
              <a:spcAft>
                <a:spcPts val="0"/>
              </a:spcAft>
              <a:buClr>
                <a:schemeClr val="dk1"/>
              </a:buClr>
              <a:buSzPct val="91666"/>
              <a:buFont typeface="Arial"/>
              <a:buNone/>
            </a:pPr>
            <a:r>
              <a:rPr lang="en" sz="1200">
                <a:latin typeface="Arial"/>
                <a:ea typeface="Arial"/>
                <a:cs typeface="Arial"/>
                <a:sym typeface="Arial"/>
              </a:rPr>
              <a:t>Food is important in travel… bring own food/water</a:t>
            </a:r>
          </a:p>
          <a:p>
            <a:pPr indent="-304800" lvl="0" marL="457200" rtl="0">
              <a:spcBef>
                <a:spcPts val="0"/>
              </a:spcBef>
              <a:spcAft>
                <a:spcPts val="0"/>
              </a:spcAft>
              <a:buSzPct val="100000"/>
              <a:buFont typeface="Arial"/>
              <a:buChar char="-"/>
            </a:pPr>
            <a:r>
              <a:rPr lang="en" sz="1200">
                <a:latin typeface="Arial"/>
                <a:ea typeface="Arial"/>
                <a:cs typeface="Arial"/>
                <a:sym typeface="Arial"/>
              </a:rPr>
              <a:t>surprising because food is considered culturally important for experiencing a new area, but it is also important for health and maintaining a good lifestyle while traveling</a:t>
            </a:r>
          </a:p>
          <a:p>
            <a:pPr lvl="0" rtl="0">
              <a:spcBef>
                <a:spcPts val="0"/>
              </a:spcBef>
              <a:spcAft>
                <a:spcPts val="0"/>
              </a:spcAft>
              <a:buClr>
                <a:schemeClr val="dk1"/>
              </a:buClr>
              <a:buSzPct val="91666"/>
              <a:buFont typeface="Arial"/>
              <a:buNone/>
            </a:pPr>
            <a:r>
              <a:rPr lang="en" sz="1200">
                <a:latin typeface="Arial"/>
                <a:ea typeface="Arial"/>
                <a:cs typeface="Arial"/>
                <a:sym typeface="Arial"/>
              </a:rPr>
              <a:t>Some flight attendants keep travel journals online</a:t>
            </a:r>
          </a:p>
          <a:p>
            <a:pPr indent="-304800" lvl="0" marL="457200" rtl="0">
              <a:spcBef>
                <a:spcPts val="0"/>
              </a:spcBef>
              <a:spcAft>
                <a:spcPts val="0"/>
              </a:spcAft>
              <a:buSzPct val="100000"/>
              <a:buFont typeface="Arial"/>
              <a:buChar char="-"/>
            </a:pPr>
            <a:r>
              <a:rPr lang="en" sz="1200">
                <a:latin typeface="Arial"/>
                <a:ea typeface="Arial"/>
                <a:cs typeface="Arial"/>
                <a:sym typeface="Arial"/>
              </a:rPr>
              <a:t>traveling is still something unique to them even though they travel so much</a:t>
            </a:r>
          </a:p>
          <a:p>
            <a:pPr lvl="0" rtl="0">
              <a:spcBef>
                <a:spcPts val="0"/>
              </a:spcBef>
              <a:buNone/>
            </a:pPr>
            <a:r>
              <a:t/>
            </a:r>
            <a:endParaRPr sz="1100">
              <a:latin typeface="Arial"/>
              <a:ea typeface="Arial"/>
              <a:cs typeface="Arial"/>
              <a:sym typeface="Arial"/>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315925"/>
            <a:ext cx="8520599" cy="831299"/>
          </a:xfrm>
          <a:prstGeom prst="rect">
            <a:avLst/>
          </a:prstGeom>
        </p:spPr>
        <p:txBody>
          <a:bodyPr anchorCtr="0" anchor="b" bIns="91425" lIns="91425" rIns="91425" tIns="91425">
            <a:noAutofit/>
          </a:bodyPr>
          <a:lstStyle/>
          <a:p>
            <a:pPr lvl="0" rtl="0">
              <a:spcBef>
                <a:spcPts val="0"/>
              </a:spcBef>
              <a:buNone/>
            </a:pPr>
            <a:r>
              <a:rPr lang="en"/>
              <a:t>Tensions</a:t>
            </a:r>
          </a:p>
        </p:txBody>
      </p:sp>
      <p:sp>
        <p:nvSpPr>
          <p:cNvPr id="167" name="Shape 167"/>
          <p:cNvSpPr txBox="1"/>
          <p:nvPr>
            <p:ph idx="1" type="body"/>
          </p:nvPr>
        </p:nvSpPr>
        <p:spPr>
          <a:xfrm>
            <a:off x="311700" y="1225225"/>
            <a:ext cx="8520599" cy="3354000"/>
          </a:xfrm>
          <a:prstGeom prst="rect">
            <a:avLst/>
          </a:prstGeom>
        </p:spPr>
        <p:txBody>
          <a:bodyPr anchorCtr="0" anchor="t" bIns="91425" lIns="91425" rIns="91425" tIns="91425">
            <a:noAutofit/>
          </a:bodyPr>
          <a:lstStyle/>
          <a:p>
            <a:pPr indent="-228600" lvl="0" marL="457200" rtl="0">
              <a:spcBef>
                <a:spcPts val="0"/>
              </a:spcBef>
              <a:spcAft>
                <a:spcPts val="0"/>
              </a:spcAft>
              <a:buSzPct val="100000"/>
              <a:buFont typeface="Economica"/>
            </a:pPr>
            <a:r>
              <a:rPr lang="en" sz="3000">
                <a:latin typeface="Economica"/>
                <a:ea typeface="Economica"/>
                <a:cs typeface="Economica"/>
                <a:sym typeface="Economica"/>
              </a:rPr>
              <a:t>“40% of the time, people are not organized.”</a:t>
            </a:r>
          </a:p>
          <a:p>
            <a:pPr indent="-228600" lvl="0" marL="457200" rtl="0">
              <a:spcBef>
                <a:spcPts val="0"/>
              </a:spcBef>
              <a:spcAft>
                <a:spcPts val="0"/>
              </a:spcAft>
              <a:buSzPct val="100000"/>
              <a:buFont typeface="Economica"/>
            </a:pPr>
            <a:r>
              <a:rPr lang="en" sz="3000">
                <a:latin typeface="Economica"/>
                <a:ea typeface="Economica"/>
                <a:cs typeface="Economica"/>
                <a:sym typeface="Economica"/>
              </a:rPr>
              <a:t>“People that aren’t aware will fumble through life.”</a:t>
            </a:r>
          </a:p>
          <a:p>
            <a:pPr indent="-228600" lvl="0" marL="457200" rtl="0">
              <a:spcBef>
                <a:spcPts val="0"/>
              </a:spcBef>
              <a:spcAft>
                <a:spcPts val="0"/>
              </a:spcAft>
              <a:buSzPct val="100000"/>
              <a:buFont typeface="Economica"/>
            </a:pPr>
            <a:r>
              <a:rPr lang="en" sz="3000">
                <a:latin typeface="Economica"/>
                <a:ea typeface="Economica"/>
                <a:cs typeface="Economica"/>
                <a:sym typeface="Economica"/>
              </a:rPr>
              <a:t>“For my age, change is always hard.”</a:t>
            </a:r>
          </a:p>
          <a:p>
            <a:pPr indent="-228600" lvl="0" marL="457200" rtl="0">
              <a:spcBef>
                <a:spcPts val="0"/>
              </a:spcBef>
              <a:spcAft>
                <a:spcPts val="0"/>
              </a:spcAft>
              <a:buSzPct val="100000"/>
              <a:buFont typeface="Economica"/>
            </a:pPr>
            <a:r>
              <a:rPr lang="en" sz="3000">
                <a:latin typeface="Economica"/>
                <a:ea typeface="Economica"/>
                <a:cs typeface="Economica"/>
                <a:sym typeface="Economica"/>
              </a:rPr>
              <a:t>Afraid to offend people due to language and cultural barriers</a:t>
            </a:r>
          </a:p>
          <a:p>
            <a:pPr indent="-228600" lvl="0" marL="457200" rtl="0">
              <a:spcBef>
                <a:spcPts val="0"/>
              </a:spcBef>
              <a:spcAft>
                <a:spcPts val="0"/>
              </a:spcAft>
              <a:buSzPct val="100000"/>
              <a:buFont typeface="Economica"/>
            </a:pPr>
            <a:r>
              <a:rPr lang="en" sz="3000">
                <a:latin typeface="Economica"/>
                <a:ea typeface="Economica"/>
                <a:cs typeface="Economica"/>
                <a:sym typeface="Economica"/>
              </a:rPr>
              <a:t>Long lines are frustrating and make people nervous</a:t>
            </a:r>
          </a:p>
          <a:p>
            <a:pPr indent="-228600" lvl="0" marL="457200" rtl="0">
              <a:spcBef>
                <a:spcPts val="0"/>
              </a:spcBef>
              <a:spcAft>
                <a:spcPts val="0"/>
              </a:spcAft>
              <a:buSzPct val="100000"/>
              <a:buFont typeface="Economica"/>
            </a:pPr>
            <a:r>
              <a:rPr lang="en" sz="3000">
                <a:latin typeface="Economica"/>
                <a:ea typeface="Economica"/>
                <a:cs typeface="Economica"/>
                <a:sym typeface="Economica"/>
              </a:rPr>
              <a:t>Don’t trust others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315925"/>
            <a:ext cx="8520599" cy="831299"/>
          </a:xfrm>
          <a:prstGeom prst="rect">
            <a:avLst/>
          </a:prstGeom>
        </p:spPr>
        <p:txBody>
          <a:bodyPr anchorCtr="0" anchor="b" bIns="91425" lIns="91425" rIns="91425" tIns="91425">
            <a:noAutofit/>
          </a:bodyPr>
          <a:lstStyle/>
          <a:p>
            <a:pPr lvl="0" rtl="0">
              <a:spcBef>
                <a:spcPts val="0"/>
              </a:spcBef>
              <a:buNone/>
            </a:pPr>
            <a:r>
              <a:rPr lang="en"/>
              <a:t>Contradictions</a:t>
            </a:r>
          </a:p>
        </p:txBody>
      </p:sp>
      <p:sp>
        <p:nvSpPr>
          <p:cNvPr id="173" name="Shape 173"/>
          <p:cNvSpPr txBox="1"/>
          <p:nvPr>
            <p:ph idx="1" type="body"/>
          </p:nvPr>
        </p:nvSpPr>
        <p:spPr>
          <a:xfrm>
            <a:off x="311700" y="1225225"/>
            <a:ext cx="8520599" cy="3354000"/>
          </a:xfrm>
          <a:prstGeom prst="rect">
            <a:avLst/>
          </a:prstGeom>
        </p:spPr>
        <p:txBody>
          <a:bodyPr anchorCtr="0" anchor="t" bIns="91425" lIns="91425" rIns="91425" tIns="91425">
            <a:noAutofit/>
          </a:bodyPr>
          <a:lstStyle/>
          <a:p>
            <a:pPr indent="-228600" lvl="0" marL="457200" rtl="0">
              <a:spcBef>
                <a:spcPts val="0"/>
              </a:spcBef>
              <a:spcAft>
                <a:spcPts val="0"/>
              </a:spcAft>
              <a:buSzPct val="100000"/>
              <a:buFont typeface="Economica"/>
            </a:pPr>
            <a:r>
              <a:rPr lang="en" sz="3000">
                <a:latin typeface="Economica"/>
                <a:ea typeface="Economica"/>
                <a:cs typeface="Economica"/>
                <a:sym typeface="Economica"/>
              </a:rPr>
              <a:t>Physical map vs. digital map</a:t>
            </a:r>
          </a:p>
          <a:p>
            <a:pPr indent="-228600" lvl="0" marL="457200" rtl="0">
              <a:spcBef>
                <a:spcPts val="0"/>
              </a:spcBef>
              <a:spcAft>
                <a:spcPts val="0"/>
              </a:spcAft>
              <a:buSzPct val="100000"/>
              <a:buFont typeface="Economica"/>
            </a:pPr>
            <a:r>
              <a:rPr lang="en" sz="3000">
                <a:latin typeface="Economica"/>
                <a:ea typeface="Economica"/>
                <a:cs typeface="Economica"/>
                <a:sym typeface="Economica"/>
              </a:rPr>
              <a:t>Never fly alone vs flying alone -&gt; freedom</a:t>
            </a:r>
          </a:p>
          <a:p>
            <a:pPr indent="-228600" lvl="0" marL="457200" rtl="0">
              <a:spcBef>
                <a:spcPts val="0"/>
              </a:spcBef>
              <a:spcAft>
                <a:spcPts val="0"/>
              </a:spcAft>
              <a:buSzPct val="100000"/>
              <a:buFont typeface="Economica"/>
            </a:pPr>
            <a:r>
              <a:rPr lang="en" sz="3000">
                <a:latin typeface="Economica"/>
                <a:ea typeface="Economica"/>
                <a:cs typeface="Economica"/>
                <a:sym typeface="Economica"/>
              </a:rPr>
              <a:t>Magazine/newspaper is useless</a:t>
            </a:r>
          </a:p>
          <a:p>
            <a:pPr indent="-228600" lvl="0" marL="457200" rtl="0">
              <a:spcBef>
                <a:spcPts val="0"/>
              </a:spcBef>
              <a:spcAft>
                <a:spcPts val="0"/>
              </a:spcAft>
              <a:buSzPct val="100000"/>
              <a:buFont typeface="Economica"/>
            </a:pPr>
            <a:r>
              <a:rPr lang="en" sz="3000">
                <a:latin typeface="Economica"/>
                <a:ea typeface="Economica"/>
                <a:cs typeface="Economica"/>
                <a:sym typeface="Economica"/>
              </a:rPr>
              <a:t>Airport is young people dominated</a:t>
            </a:r>
          </a:p>
          <a:p>
            <a:pPr indent="-228600" lvl="0" marL="457200" rtl="0">
              <a:spcBef>
                <a:spcPts val="0"/>
              </a:spcBef>
              <a:spcAft>
                <a:spcPts val="0"/>
              </a:spcAft>
              <a:buSzPct val="100000"/>
              <a:buFont typeface="Economica"/>
            </a:pPr>
            <a:r>
              <a:rPr lang="en" sz="3000">
                <a:latin typeface="Economica"/>
                <a:ea typeface="Economica"/>
                <a:cs typeface="Economica"/>
                <a:sym typeface="Economica"/>
              </a:rPr>
              <a:t>Self-booking vs. travel agent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175525"/>
            <a:ext cx="3166200" cy="401700"/>
          </a:xfrm>
          <a:prstGeom prst="rect">
            <a:avLst/>
          </a:prstGeom>
        </p:spPr>
        <p:txBody>
          <a:bodyPr anchorCtr="0" anchor="b" bIns="91425" lIns="91425" rIns="91425" tIns="91425">
            <a:noAutofit/>
          </a:bodyPr>
          <a:lstStyle/>
          <a:p>
            <a:pPr lvl="0" rtl="0">
              <a:spcBef>
                <a:spcPts val="0"/>
              </a:spcBef>
              <a:buNone/>
            </a:pPr>
            <a:r>
              <a:rPr lang="en" sz="1200"/>
              <a:t>Notes previous (not in presentation)</a:t>
            </a:r>
          </a:p>
        </p:txBody>
      </p:sp>
      <p:sp>
        <p:nvSpPr>
          <p:cNvPr id="179" name="Shape 179"/>
          <p:cNvSpPr txBox="1"/>
          <p:nvPr>
            <p:ph idx="1" type="body"/>
          </p:nvPr>
        </p:nvSpPr>
        <p:spPr>
          <a:xfrm>
            <a:off x="311700" y="577225"/>
            <a:ext cx="8520599" cy="4031100"/>
          </a:xfrm>
          <a:prstGeom prst="rect">
            <a:avLst/>
          </a:prstGeom>
        </p:spPr>
        <p:txBody>
          <a:bodyPr anchorCtr="0" anchor="t" bIns="91425" lIns="91425" rIns="91425" tIns="91425">
            <a:noAutofit/>
          </a:bodyPr>
          <a:lstStyle/>
          <a:p>
            <a:pPr lvl="0" rtl="0">
              <a:lnSpc>
                <a:spcPct val="100000"/>
              </a:lnSpc>
              <a:spcBef>
                <a:spcPts val="0"/>
              </a:spcBef>
              <a:spcAft>
                <a:spcPts val="0"/>
              </a:spcAft>
              <a:buClr>
                <a:schemeClr val="dk1"/>
              </a:buClr>
              <a:buSzPct val="91666"/>
              <a:buFont typeface="Arial"/>
              <a:buNone/>
            </a:pPr>
            <a:r>
              <a:rPr lang="en" sz="1200">
                <a:latin typeface="Arial"/>
                <a:ea typeface="Arial"/>
                <a:cs typeface="Arial"/>
                <a:sym typeface="Arial"/>
              </a:rPr>
              <a:t>Physical map vs. digital map</a:t>
            </a:r>
          </a:p>
          <a:p>
            <a:pPr indent="-304800" lvl="0" marL="457200" rtl="0">
              <a:lnSpc>
                <a:spcPct val="100000"/>
              </a:lnSpc>
              <a:spcBef>
                <a:spcPts val="0"/>
              </a:spcBef>
              <a:spcAft>
                <a:spcPts val="0"/>
              </a:spcAft>
              <a:buSzPct val="100000"/>
              <a:buFont typeface="Arial"/>
              <a:buChar char="-"/>
            </a:pPr>
            <a:r>
              <a:rPr lang="en" sz="1200">
                <a:latin typeface="Arial"/>
                <a:ea typeface="Arial"/>
                <a:cs typeface="Arial"/>
                <a:sym typeface="Arial"/>
              </a:rPr>
              <a:t>Even though anyone with a smartphone has a digital map at their fingertips, some people still prefer to have physical maps when traveling</a:t>
            </a:r>
          </a:p>
          <a:p>
            <a:pPr lvl="0" rtl="0">
              <a:lnSpc>
                <a:spcPct val="100000"/>
              </a:lnSpc>
              <a:spcBef>
                <a:spcPts val="0"/>
              </a:spcBef>
              <a:spcAft>
                <a:spcPts val="0"/>
              </a:spcAft>
              <a:buNone/>
            </a:pPr>
            <a:r>
              <a:rPr lang="en" sz="1200">
                <a:latin typeface="Arial"/>
                <a:ea typeface="Arial"/>
                <a:cs typeface="Arial"/>
                <a:sym typeface="Arial"/>
              </a:rPr>
              <a:t>Never fly alone vs flying alone -&gt; freedom</a:t>
            </a:r>
          </a:p>
          <a:p>
            <a:pPr lvl="0" rtl="0">
              <a:spcBef>
                <a:spcPts val="0"/>
              </a:spcBef>
              <a:buNone/>
            </a:pPr>
            <a:r>
              <a:t/>
            </a:r>
            <a:endParaRPr sz="1200">
              <a:latin typeface="Arial"/>
              <a:ea typeface="Arial"/>
              <a:cs typeface="Arial"/>
              <a:sym typeface="Arial"/>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315925"/>
            <a:ext cx="8520599" cy="831299"/>
          </a:xfrm>
          <a:prstGeom prst="rect">
            <a:avLst/>
          </a:prstGeom>
        </p:spPr>
        <p:txBody>
          <a:bodyPr anchorCtr="0" anchor="b" bIns="91425" lIns="91425" rIns="91425" tIns="91425">
            <a:noAutofit/>
          </a:bodyPr>
          <a:lstStyle/>
          <a:p>
            <a:pPr lvl="0" rtl="0">
              <a:spcBef>
                <a:spcPts val="0"/>
              </a:spcBef>
              <a:buNone/>
            </a:pPr>
            <a:r>
              <a:rPr lang="en"/>
              <a:t>Analysis + Empathy Map</a:t>
            </a:r>
          </a:p>
        </p:txBody>
      </p:sp>
      <p:sp>
        <p:nvSpPr>
          <p:cNvPr id="185" name="Shape 185"/>
          <p:cNvSpPr txBox="1"/>
          <p:nvPr>
            <p:ph idx="1" type="body"/>
          </p:nvPr>
        </p:nvSpPr>
        <p:spPr>
          <a:xfrm>
            <a:off x="311700" y="1225225"/>
            <a:ext cx="8520599" cy="3354000"/>
          </a:xfrm>
          <a:prstGeom prst="rect">
            <a:avLst/>
          </a:prstGeom>
        </p:spPr>
        <p:txBody>
          <a:bodyPr anchorCtr="0" anchor="t" bIns="91425" lIns="91425" rIns="91425" tIns="91425">
            <a:noAutofit/>
          </a:bodyPr>
          <a:lstStyle/>
          <a:p>
            <a:pPr lvl="0" rtl="0">
              <a:spcBef>
                <a:spcPts val="0"/>
              </a:spcBef>
              <a:buNone/>
            </a:pPr>
            <a:r>
              <a:t/>
            </a:r>
            <a:endParaRPr/>
          </a:p>
        </p:txBody>
      </p:sp>
      <p:pic>
        <p:nvPicPr>
          <p:cNvPr id="186" name="Shape 186"/>
          <p:cNvPicPr preferRelativeResize="0"/>
          <p:nvPr/>
        </p:nvPicPr>
        <p:blipFill>
          <a:blip r:embed="rId3">
            <a:alphaModFix/>
          </a:blip>
          <a:stretch>
            <a:fillRect/>
          </a:stretch>
        </p:blipFill>
        <p:spPr>
          <a:xfrm>
            <a:off x="311698" y="1225225"/>
            <a:ext cx="4677407" cy="3508075"/>
          </a:xfrm>
          <a:prstGeom prst="rect">
            <a:avLst/>
          </a:prstGeom>
          <a:noFill/>
          <a:ln>
            <a:noFill/>
          </a:ln>
        </p:spPr>
      </p:pic>
      <p:sp>
        <p:nvSpPr>
          <p:cNvPr id="187" name="Shape 187"/>
          <p:cNvSpPr txBox="1"/>
          <p:nvPr/>
        </p:nvSpPr>
        <p:spPr>
          <a:xfrm>
            <a:off x="5052050" y="1042075"/>
            <a:ext cx="3521399" cy="1025699"/>
          </a:xfrm>
          <a:prstGeom prst="rect">
            <a:avLst/>
          </a:prstGeom>
          <a:noFill/>
          <a:ln>
            <a:noFill/>
          </a:ln>
        </p:spPr>
        <p:txBody>
          <a:bodyPr anchorCtr="0" anchor="t" bIns="91425" lIns="91425" rIns="91425" tIns="91425">
            <a:noAutofit/>
          </a:bodyPr>
          <a:lstStyle/>
          <a:p>
            <a:pPr>
              <a:spcBef>
                <a:spcPts val="0"/>
              </a:spcBef>
              <a:buNone/>
            </a:pPr>
            <a:r>
              <a:rPr lang="en" sz="3000">
                <a:latin typeface="Economica"/>
                <a:ea typeface="Economica"/>
                <a:cs typeface="Economica"/>
                <a:sym typeface="Economica"/>
              </a:rPr>
              <a:t>What does our interesting data mean?</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241925" y="86575"/>
            <a:ext cx="2405400" cy="325499"/>
          </a:xfrm>
          <a:prstGeom prst="rect">
            <a:avLst/>
          </a:prstGeom>
        </p:spPr>
        <p:txBody>
          <a:bodyPr anchorCtr="0" anchor="b" bIns="91425" lIns="91425" rIns="91425" tIns="91425">
            <a:noAutofit/>
          </a:bodyPr>
          <a:lstStyle/>
          <a:p>
            <a:pPr>
              <a:spcBef>
                <a:spcPts val="0"/>
              </a:spcBef>
              <a:buNone/>
            </a:pPr>
            <a:r>
              <a:rPr lang="en" sz="1200"/>
              <a:t>Empathy map breakdown (not in presentation)</a:t>
            </a:r>
          </a:p>
        </p:txBody>
      </p:sp>
      <p:sp>
        <p:nvSpPr>
          <p:cNvPr id="193" name="Shape 193"/>
          <p:cNvSpPr txBox="1"/>
          <p:nvPr>
            <p:ph idx="1" type="body"/>
          </p:nvPr>
        </p:nvSpPr>
        <p:spPr>
          <a:xfrm>
            <a:off x="0" y="412075"/>
            <a:ext cx="2264999" cy="4320899"/>
          </a:xfrm>
          <a:prstGeom prst="rect">
            <a:avLst/>
          </a:prstGeom>
        </p:spPr>
        <p:txBody>
          <a:bodyPr anchorCtr="0" anchor="t" bIns="91425" lIns="91425" rIns="91425" tIns="91425">
            <a:noAutofit/>
          </a:bodyPr>
          <a:lstStyle/>
          <a:p>
            <a:pPr lvl="0" rtl="0">
              <a:lnSpc>
                <a:spcPct val="100000"/>
              </a:lnSpc>
              <a:spcBef>
                <a:spcPts val="0"/>
              </a:spcBef>
              <a:buNone/>
            </a:pPr>
            <a:r>
              <a:rPr lang="en" sz="1200"/>
              <a:t>Say</a:t>
            </a:r>
          </a:p>
          <a:p>
            <a:pPr indent="-228600" lvl="0" marL="457200" rtl="0">
              <a:lnSpc>
                <a:spcPct val="100000"/>
              </a:lnSpc>
              <a:spcBef>
                <a:spcPts val="0"/>
              </a:spcBef>
              <a:buSzPct val="100000"/>
            </a:pPr>
            <a:r>
              <a:rPr lang="en" sz="1200"/>
              <a:t>airport is young people dominated</a:t>
            </a:r>
          </a:p>
          <a:p>
            <a:pPr indent="-228600" lvl="0" marL="457200" rtl="0">
              <a:lnSpc>
                <a:spcPct val="100000"/>
              </a:lnSpc>
              <a:spcBef>
                <a:spcPts val="0"/>
              </a:spcBef>
              <a:buSzPct val="100000"/>
            </a:pPr>
            <a:r>
              <a:rPr lang="en" sz="1200"/>
              <a:t>Respect others</a:t>
            </a:r>
          </a:p>
          <a:p>
            <a:pPr indent="-228600" lvl="0" marL="457200" rtl="0">
              <a:lnSpc>
                <a:spcPct val="100000"/>
              </a:lnSpc>
              <a:spcBef>
                <a:spcPts val="0"/>
              </a:spcBef>
              <a:buSzPct val="100000"/>
            </a:pPr>
            <a:r>
              <a:rPr lang="en" sz="1200"/>
              <a:t>learned not to trust other people</a:t>
            </a:r>
          </a:p>
          <a:p>
            <a:pPr indent="-228600" lvl="0" marL="457200" rtl="0">
              <a:lnSpc>
                <a:spcPct val="100000"/>
              </a:lnSpc>
              <a:spcBef>
                <a:spcPts val="0"/>
              </a:spcBef>
              <a:buSzPct val="100000"/>
            </a:pPr>
            <a:r>
              <a:rPr lang="en" sz="1200"/>
              <a:t>never fly alone</a:t>
            </a:r>
          </a:p>
          <a:p>
            <a:pPr indent="-228600" lvl="0" marL="457200" rtl="0">
              <a:lnSpc>
                <a:spcPct val="100000"/>
              </a:lnSpc>
              <a:spcBef>
                <a:spcPts val="0"/>
              </a:spcBef>
              <a:buSzPct val="100000"/>
            </a:pPr>
            <a:r>
              <a:rPr lang="en" sz="1200"/>
              <a:t>no time to exerise</a:t>
            </a:r>
          </a:p>
          <a:p>
            <a:pPr indent="-228600" lvl="0" marL="457200" rtl="0">
              <a:lnSpc>
                <a:spcPct val="100000"/>
              </a:lnSpc>
              <a:spcBef>
                <a:spcPts val="0"/>
              </a:spcBef>
              <a:buSzPct val="100000"/>
            </a:pPr>
            <a:r>
              <a:rPr lang="en" sz="1200"/>
              <a:t>papers and magazines are useless</a:t>
            </a:r>
          </a:p>
          <a:p>
            <a:pPr indent="-228600" lvl="0" marL="457200" rtl="0">
              <a:lnSpc>
                <a:spcPct val="100000"/>
              </a:lnSpc>
              <a:spcBef>
                <a:spcPts val="0"/>
              </a:spcBef>
              <a:buSzPct val="100000"/>
            </a:pPr>
            <a:r>
              <a:rPr lang="en" sz="1200"/>
              <a:t>40% of the time people are not organized</a:t>
            </a:r>
          </a:p>
          <a:p>
            <a:pPr indent="-228600" lvl="0" marL="457200" rtl="0">
              <a:lnSpc>
                <a:spcPct val="100000"/>
              </a:lnSpc>
              <a:spcBef>
                <a:spcPts val="0"/>
              </a:spcBef>
              <a:buSzPct val="100000"/>
            </a:pPr>
            <a:r>
              <a:rPr lang="en" sz="1200"/>
              <a:t>Can’t find bathrooms</a:t>
            </a:r>
          </a:p>
          <a:p>
            <a:pPr indent="-228600" lvl="0" marL="457200" rtl="0">
              <a:lnSpc>
                <a:spcPct val="100000"/>
              </a:lnSpc>
              <a:spcBef>
                <a:spcPts val="0"/>
              </a:spcBef>
              <a:buSzPct val="100000"/>
            </a:pPr>
            <a:r>
              <a:rPr lang="en" sz="1200"/>
              <a:t>Traveling improves oneself</a:t>
            </a:r>
          </a:p>
          <a:p>
            <a:pPr indent="-228600" lvl="0" marL="457200" rtl="0">
              <a:lnSpc>
                <a:spcPct val="100000"/>
              </a:lnSpc>
              <a:spcBef>
                <a:spcPts val="0"/>
              </a:spcBef>
              <a:buSzPct val="100000"/>
            </a:pPr>
            <a:r>
              <a:rPr lang="en" sz="1200"/>
              <a:t>Better early than late</a:t>
            </a:r>
          </a:p>
          <a:p>
            <a:pPr indent="-228600" lvl="0" marL="457200" rtl="0">
              <a:lnSpc>
                <a:spcPct val="100000"/>
              </a:lnSpc>
              <a:spcBef>
                <a:spcPts val="0"/>
              </a:spcBef>
              <a:buSzPct val="100000"/>
            </a:pPr>
            <a:r>
              <a:rPr lang="en" sz="1200"/>
              <a:t>Travel alone go nowhere</a:t>
            </a:r>
          </a:p>
          <a:p>
            <a:pPr indent="-228600" lvl="0" marL="457200" rtl="0">
              <a:lnSpc>
                <a:spcPct val="100000"/>
              </a:lnSpc>
              <a:spcBef>
                <a:spcPts val="0"/>
              </a:spcBef>
              <a:buSzPct val="100000"/>
            </a:pPr>
            <a:r>
              <a:rPr lang="en" sz="1200"/>
              <a:t>Companions help with different things</a:t>
            </a:r>
          </a:p>
          <a:p>
            <a:pPr indent="-228600" lvl="0" marL="457200" rtl="0">
              <a:lnSpc>
                <a:spcPct val="100000"/>
              </a:lnSpc>
              <a:spcBef>
                <a:spcPts val="0"/>
              </a:spcBef>
              <a:buSzPct val="100000"/>
            </a:pPr>
            <a:r>
              <a:rPr lang="en" sz="1200"/>
              <a:t>doesn’t feel safe without weapons</a:t>
            </a:r>
          </a:p>
          <a:p>
            <a:pPr lvl="0">
              <a:lnSpc>
                <a:spcPct val="100000"/>
              </a:lnSpc>
              <a:spcBef>
                <a:spcPts val="0"/>
              </a:spcBef>
              <a:buNone/>
            </a:pPr>
            <a:r>
              <a:t/>
            </a:r>
            <a:endParaRPr sz="1200"/>
          </a:p>
        </p:txBody>
      </p:sp>
      <p:sp>
        <p:nvSpPr>
          <p:cNvPr id="194" name="Shape 194"/>
          <p:cNvSpPr txBox="1"/>
          <p:nvPr>
            <p:ph idx="2" type="body"/>
          </p:nvPr>
        </p:nvSpPr>
        <p:spPr>
          <a:xfrm>
            <a:off x="2304400" y="412075"/>
            <a:ext cx="2130299" cy="4024500"/>
          </a:xfrm>
          <a:prstGeom prst="rect">
            <a:avLst/>
          </a:prstGeom>
        </p:spPr>
        <p:txBody>
          <a:bodyPr anchorCtr="0" anchor="t" bIns="91425" lIns="91425" rIns="91425" tIns="91425">
            <a:noAutofit/>
          </a:bodyPr>
          <a:lstStyle/>
          <a:p>
            <a:pPr rtl="0">
              <a:spcBef>
                <a:spcPts val="0"/>
              </a:spcBef>
              <a:buNone/>
            </a:pPr>
            <a:r>
              <a:rPr lang="en" sz="1200"/>
              <a:t>Do</a:t>
            </a:r>
          </a:p>
          <a:p>
            <a:pPr indent="-228600" lvl="0" marL="457200" rtl="0">
              <a:spcBef>
                <a:spcPts val="0"/>
              </a:spcBef>
              <a:buSzPct val="100000"/>
            </a:pPr>
            <a:r>
              <a:rPr lang="en" sz="1200"/>
              <a:t>Research city before traveling</a:t>
            </a:r>
          </a:p>
          <a:p>
            <a:pPr indent="-228600" lvl="0" marL="457200" rtl="0">
              <a:spcBef>
                <a:spcPts val="0"/>
              </a:spcBef>
              <a:buSzPct val="100000"/>
            </a:pPr>
            <a:r>
              <a:rPr lang="en" sz="1200"/>
              <a:t>Share experiences with strangers</a:t>
            </a:r>
          </a:p>
          <a:p>
            <a:pPr indent="-228600" lvl="0" marL="457200" rtl="0">
              <a:spcBef>
                <a:spcPts val="0"/>
              </a:spcBef>
              <a:buSzPct val="100000"/>
            </a:pPr>
            <a:r>
              <a:rPr lang="en" sz="1200"/>
              <a:t>Switched citizenship to travel easier</a:t>
            </a:r>
          </a:p>
          <a:p>
            <a:pPr indent="-228600" lvl="0" marL="457200" rtl="0">
              <a:spcBef>
                <a:spcPts val="0"/>
              </a:spcBef>
              <a:buSzPct val="100000"/>
            </a:pPr>
            <a:r>
              <a:rPr lang="en" sz="1200"/>
              <a:t>Use phone to talk to family</a:t>
            </a:r>
          </a:p>
          <a:p>
            <a:pPr indent="-228600" lvl="0" marL="457200" rtl="0">
              <a:spcBef>
                <a:spcPts val="0"/>
              </a:spcBef>
              <a:buSzPct val="100000"/>
            </a:pPr>
            <a:r>
              <a:rPr lang="en" sz="1200"/>
              <a:t>routine exercises</a:t>
            </a:r>
          </a:p>
          <a:p>
            <a:pPr indent="-228600" lvl="0" marL="457200" rtl="0">
              <a:spcBef>
                <a:spcPts val="0"/>
              </a:spcBef>
              <a:buSzPct val="100000"/>
            </a:pPr>
            <a:r>
              <a:rPr lang="en" sz="1200"/>
              <a:t>Phone for social media, apps, music</a:t>
            </a:r>
          </a:p>
          <a:p>
            <a:pPr indent="-228600" lvl="0" marL="457200" rtl="0">
              <a:spcBef>
                <a:spcPts val="0"/>
              </a:spcBef>
              <a:buSzPct val="100000"/>
            </a:pPr>
            <a:r>
              <a:rPr lang="en" sz="1200"/>
              <a:t>flight attendants keep travel journals</a:t>
            </a:r>
          </a:p>
          <a:p>
            <a:pPr indent="-228600" lvl="0" marL="457200" rtl="0">
              <a:spcBef>
                <a:spcPts val="0"/>
              </a:spcBef>
              <a:buSzPct val="100000"/>
            </a:pPr>
            <a:r>
              <a:rPr lang="en" sz="1200"/>
              <a:t>Keep calendar on phone</a:t>
            </a:r>
          </a:p>
          <a:p>
            <a:pPr indent="-228600" lvl="0" marL="457200" rtl="0">
              <a:spcBef>
                <a:spcPts val="0"/>
              </a:spcBef>
              <a:buSzPct val="100000"/>
            </a:pPr>
            <a:r>
              <a:rPr lang="en" sz="1200"/>
              <a:t>Gossip to pass time</a:t>
            </a:r>
          </a:p>
          <a:p>
            <a:pPr indent="-228600" lvl="0" marL="457200" rtl="0">
              <a:spcBef>
                <a:spcPts val="0"/>
              </a:spcBef>
              <a:buSzPct val="100000"/>
            </a:pPr>
            <a:r>
              <a:rPr lang="en" sz="1200"/>
              <a:t>Sleep on planes</a:t>
            </a:r>
          </a:p>
          <a:p>
            <a:pPr indent="-228600" lvl="0" marL="457200" rtl="0">
              <a:spcBef>
                <a:spcPts val="0"/>
              </a:spcBef>
              <a:buSzPct val="100000"/>
            </a:pPr>
            <a:r>
              <a:rPr lang="en" sz="1200"/>
              <a:t>Plan around family</a:t>
            </a:r>
          </a:p>
        </p:txBody>
      </p:sp>
      <p:sp>
        <p:nvSpPr>
          <p:cNvPr id="195" name="Shape 195"/>
          <p:cNvSpPr txBox="1"/>
          <p:nvPr>
            <p:ph idx="3" type="body"/>
          </p:nvPr>
        </p:nvSpPr>
        <p:spPr>
          <a:xfrm>
            <a:off x="4416100" y="0"/>
            <a:ext cx="2405400" cy="4156200"/>
          </a:xfrm>
          <a:prstGeom prst="rect">
            <a:avLst/>
          </a:prstGeom>
        </p:spPr>
        <p:txBody>
          <a:bodyPr anchorCtr="0" anchor="t" bIns="91425" lIns="91425" rIns="91425" tIns="91425">
            <a:noAutofit/>
          </a:bodyPr>
          <a:lstStyle/>
          <a:p>
            <a:pPr rtl="0">
              <a:spcBef>
                <a:spcPts val="0"/>
              </a:spcBef>
              <a:buNone/>
            </a:pPr>
            <a:r>
              <a:rPr lang="en" sz="1200"/>
              <a:t>Think</a:t>
            </a:r>
          </a:p>
          <a:p>
            <a:pPr indent="-228600" lvl="0" marL="457200" rtl="0">
              <a:spcBef>
                <a:spcPts val="0"/>
              </a:spcBef>
              <a:buSzPct val="100000"/>
            </a:pPr>
            <a:r>
              <a:rPr lang="en" sz="1200"/>
              <a:t>World is more open now</a:t>
            </a:r>
          </a:p>
          <a:p>
            <a:pPr indent="-228600" lvl="0" marL="457200" rtl="0">
              <a:spcBef>
                <a:spcPts val="0"/>
              </a:spcBef>
              <a:buSzPct val="100000"/>
            </a:pPr>
            <a:r>
              <a:rPr lang="en" sz="1200"/>
              <a:t>Traveling braodens horizons</a:t>
            </a:r>
          </a:p>
          <a:p>
            <a:pPr indent="-228600" lvl="0" marL="457200" rtl="0">
              <a:spcBef>
                <a:spcPts val="0"/>
              </a:spcBef>
              <a:buSzPct val="100000"/>
            </a:pPr>
            <a:r>
              <a:rPr lang="en" sz="1200"/>
              <a:t>hard for tourists to regulate price</a:t>
            </a:r>
          </a:p>
          <a:p>
            <a:pPr indent="-228600" lvl="0" marL="457200" rtl="0">
              <a:spcBef>
                <a:spcPts val="0"/>
              </a:spcBef>
              <a:buSzPct val="100000"/>
            </a:pPr>
            <a:r>
              <a:rPr lang="en" sz="1200"/>
              <a:t>more ways to stay connected is good</a:t>
            </a:r>
          </a:p>
          <a:p>
            <a:pPr indent="-228600" lvl="0" marL="457200" rtl="0">
              <a:spcBef>
                <a:spcPts val="0"/>
              </a:spcBef>
              <a:buSzPct val="100000"/>
            </a:pPr>
            <a:r>
              <a:rPr lang="en" sz="1200"/>
              <a:t>communication can yield information</a:t>
            </a:r>
          </a:p>
          <a:p>
            <a:pPr indent="-228600" lvl="0" marL="457200" rtl="0">
              <a:spcBef>
                <a:spcPts val="0"/>
              </a:spcBef>
              <a:buSzPct val="100000"/>
            </a:pPr>
            <a:r>
              <a:rPr lang="en" sz="1200"/>
              <a:t>good to lower barriers</a:t>
            </a:r>
          </a:p>
          <a:p>
            <a:pPr indent="-228600" lvl="0" marL="457200" rtl="0">
              <a:spcBef>
                <a:spcPts val="0"/>
              </a:spcBef>
              <a:buSzPct val="100000"/>
            </a:pPr>
            <a:r>
              <a:rPr lang="en" sz="1200"/>
              <a:t>people tend to buy cheaper things in other countries</a:t>
            </a:r>
          </a:p>
          <a:p>
            <a:pPr indent="-228600" lvl="0" marL="457200" rtl="0">
              <a:spcBef>
                <a:spcPts val="0"/>
              </a:spcBef>
              <a:buSzPct val="100000"/>
            </a:pPr>
            <a:r>
              <a:rPr lang="en" sz="1200"/>
              <a:t>People should do research before going to airport</a:t>
            </a:r>
          </a:p>
          <a:p>
            <a:pPr indent="-228600" lvl="0" marL="457200" rtl="0">
              <a:spcBef>
                <a:spcPts val="0"/>
              </a:spcBef>
              <a:buSzPct val="100000"/>
            </a:pPr>
            <a:r>
              <a:rPr lang="en" sz="1200"/>
              <a:t>Personal space is important</a:t>
            </a:r>
          </a:p>
          <a:p>
            <a:pPr indent="-228600" lvl="0" marL="457200" rtl="0">
              <a:spcBef>
                <a:spcPts val="0"/>
              </a:spcBef>
              <a:buSzPct val="100000"/>
            </a:pPr>
            <a:r>
              <a:rPr lang="en" sz="1200"/>
              <a:t>Meal options are important</a:t>
            </a:r>
          </a:p>
          <a:p>
            <a:pPr indent="-228600" lvl="0" marL="457200" rtl="0">
              <a:spcBef>
                <a:spcPts val="0"/>
              </a:spcBef>
              <a:buSzPct val="100000"/>
            </a:pPr>
            <a:r>
              <a:rPr lang="en" sz="1200"/>
              <a:t>Airport should have unique meeting place</a:t>
            </a:r>
          </a:p>
        </p:txBody>
      </p:sp>
      <p:sp>
        <p:nvSpPr>
          <p:cNvPr id="196" name="Shape 196"/>
          <p:cNvSpPr txBox="1"/>
          <p:nvPr>
            <p:ph idx="4" type="body"/>
          </p:nvPr>
        </p:nvSpPr>
        <p:spPr>
          <a:xfrm>
            <a:off x="6821500" y="260825"/>
            <a:ext cx="2130299" cy="4024500"/>
          </a:xfrm>
          <a:prstGeom prst="rect">
            <a:avLst/>
          </a:prstGeom>
        </p:spPr>
        <p:txBody>
          <a:bodyPr anchorCtr="0" anchor="t" bIns="91425" lIns="91425" rIns="91425" tIns="91425">
            <a:noAutofit/>
          </a:bodyPr>
          <a:lstStyle/>
          <a:p>
            <a:pPr rtl="0">
              <a:spcBef>
                <a:spcPts val="0"/>
              </a:spcBef>
              <a:buNone/>
            </a:pPr>
            <a:r>
              <a:rPr lang="en" sz="1200"/>
              <a:t>Feel</a:t>
            </a:r>
          </a:p>
          <a:p>
            <a:pPr indent="-228600" lvl="0" marL="457200" rtl="0">
              <a:spcBef>
                <a:spcPts val="0"/>
              </a:spcBef>
              <a:buSzPct val="100000"/>
            </a:pPr>
            <a:r>
              <a:rPr lang="en" sz="1200"/>
              <a:t>not be able to go places b/c politics is frustrating</a:t>
            </a:r>
          </a:p>
          <a:p>
            <a:pPr indent="-228600" lvl="0" marL="457200" rtl="0">
              <a:spcBef>
                <a:spcPts val="0"/>
              </a:spcBef>
              <a:buSzPct val="100000"/>
            </a:pPr>
            <a:r>
              <a:rPr lang="en" sz="1200"/>
              <a:t>likes staying up to date with reading</a:t>
            </a:r>
          </a:p>
          <a:p>
            <a:pPr indent="-228600" lvl="0" marL="457200" rtl="0">
              <a:spcBef>
                <a:spcPts val="0"/>
              </a:spcBef>
              <a:buSzPct val="100000"/>
            </a:pPr>
            <a:r>
              <a:rPr lang="en" sz="1200"/>
              <a:t>flying is a novel experience</a:t>
            </a:r>
          </a:p>
          <a:p>
            <a:pPr indent="-228600" lvl="0" marL="457200" rtl="0">
              <a:spcBef>
                <a:spcPts val="0"/>
              </a:spcBef>
              <a:buSzPct val="100000"/>
            </a:pPr>
            <a:r>
              <a:rPr lang="en" sz="1200"/>
              <a:t>food is important to travel</a:t>
            </a:r>
          </a:p>
          <a:p>
            <a:pPr indent="-228600" lvl="0" marL="457200" rtl="0">
              <a:spcBef>
                <a:spcPts val="0"/>
              </a:spcBef>
              <a:buSzPct val="100000"/>
            </a:pPr>
            <a:r>
              <a:rPr lang="en" sz="1200"/>
              <a:t>concern for friends</a:t>
            </a:r>
          </a:p>
          <a:p>
            <a:pPr indent="-228600" lvl="0" marL="457200" rtl="0">
              <a:spcBef>
                <a:spcPts val="0"/>
              </a:spcBef>
              <a:buSzPct val="100000"/>
            </a:pPr>
            <a:r>
              <a:rPr lang="en" sz="1200"/>
              <a:t>feel experience of new place</a:t>
            </a:r>
          </a:p>
          <a:p>
            <a:pPr indent="-228600" lvl="0" marL="457200" rtl="0">
              <a:spcBef>
                <a:spcPts val="0"/>
              </a:spcBef>
              <a:buSzPct val="100000"/>
            </a:pPr>
            <a:r>
              <a:rPr lang="en" sz="1200"/>
              <a:t>fear the unexpected</a:t>
            </a:r>
          </a:p>
          <a:p>
            <a:pPr indent="-228600" lvl="0" marL="457200" rtl="0">
              <a:spcBef>
                <a:spcPts val="0"/>
              </a:spcBef>
              <a:buSzPct val="100000"/>
            </a:pPr>
            <a:r>
              <a:rPr lang="en" sz="1200"/>
              <a:t>important to win</a:t>
            </a:r>
          </a:p>
          <a:p>
            <a:pPr indent="-228600" lvl="0" marL="457200" rtl="0">
              <a:spcBef>
                <a:spcPts val="0"/>
              </a:spcBef>
              <a:buSzPct val="100000"/>
            </a:pPr>
            <a:r>
              <a:rPr lang="en" sz="1200"/>
              <a:t>afraid of lanugage barriers</a:t>
            </a:r>
          </a:p>
          <a:p>
            <a:pPr indent="-228600" lvl="0" marL="457200" rtl="0">
              <a:spcBef>
                <a:spcPts val="0"/>
              </a:spcBef>
              <a:buSzPct val="100000"/>
            </a:pPr>
            <a:r>
              <a:rPr lang="en" sz="1200"/>
              <a:t>want attention </a:t>
            </a:r>
          </a:p>
          <a:p>
            <a:pPr indent="-228600" lvl="0" marL="457200" rtl="0">
              <a:spcBef>
                <a:spcPts val="0"/>
              </a:spcBef>
              <a:buSzPct val="100000"/>
            </a:pPr>
            <a:r>
              <a:rPr lang="en" sz="1200"/>
              <a:t>stomach pills are important</a:t>
            </a:r>
          </a:p>
          <a:p>
            <a:pPr indent="-228600" lvl="0" marL="457200" rtl="0">
              <a:spcBef>
                <a:spcPts val="0"/>
              </a:spcBef>
              <a:buSzPct val="100000"/>
            </a:pPr>
            <a:r>
              <a:rPr lang="en" sz="1200"/>
              <a:t>family is important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315925"/>
            <a:ext cx="8520599" cy="831299"/>
          </a:xfrm>
          <a:prstGeom prst="rect">
            <a:avLst/>
          </a:prstGeom>
        </p:spPr>
        <p:txBody>
          <a:bodyPr anchorCtr="0" anchor="b" bIns="91425" lIns="91425" rIns="91425" tIns="91425">
            <a:noAutofit/>
          </a:bodyPr>
          <a:lstStyle/>
          <a:p>
            <a:pPr lvl="0" rtl="0">
              <a:spcBef>
                <a:spcPts val="0"/>
              </a:spcBef>
              <a:buNone/>
            </a:pPr>
            <a:r>
              <a:rPr lang="en"/>
              <a:t>Say</a:t>
            </a:r>
          </a:p>
        </p:txBody>
      </p:sp>
      <p:sp>
        <p:nvSpPr>
          <p:cNvPr id="202" name="Shape 202"/>
          <p:cNvSpPr txBox="1"/>
          <p:nvPr>
            <p:ph idx="1" type="body"/>
          </p:nvPr>
        </p:nvSpPr>
        <p:spPr>
          <a:xfrm>
            <a:off x="145400" y="1005375"/>
            <a:ext cx="2349600" cy="3573900"/>
          </a:xfrm>
          <a:prstGeom prst="rect">
            <a:avLst/>
          </a:prstGeom>
        </p:spPr>
        <p:txBody>
          <a:bodyPr anchorCtr="0" anchor="t" bIns="91425" lIns="91425" rIns="91425" tIns="91425">
            <a:noAutofit/>
          </a:bodyPr>
          <a:lstStyle/>
          <a:p>
            <a:pPr rtl="0">
              <a:spcBef>
                <a:spcPts val="0"/>
              </a:spcBef>
              <a:buNone/>
            </a:pPr>
            <a:r>
              <a:rPr lang="en" sz="2500">
                <a:latin typeface="Economica"/>
                <a:ea typeface="Economica"/>
                <a:cs typeface="Economica"/>
                <a:sym typeface="Economica"/>
              </a:rPr>
              <a:t>“Respect others”</a:t>
            </a:r>
          </a:p>
          <a:p>
            <a:pPr rtl="0">
              <a:spcBef>
                <a:spcPts val="0"/>
              </a:spcBef>
              <a:buNone/>
            </a:pPr>
            <a:r>
              <a:rPr lang="en" sz="2500">
                <a:latin typeface="Economica"/>
                <a:ea typeface="Economica"/>
                <a:cs typeface="Economica"/>
                <a:sym typeface="Economica"/>
              </a:rPr>
              <a:t>“I learned not to trust others”</a:t>
            </a:r>
          </a:p>
          <a:p>
            <a:pPr rtl="0">
              <a:spcBef>
                <a:spcPts val="0"/>
              </a:spcBef>
              <a:buNone/>
            </a:pPr>
            <a:r>
              <a:rPr lang="en" sz="2500">
                <a:latin typeface="Economica"/>
                <a:ea typeface="Economica"/>
                <a:cs typeface="Economica"/>
                <a:sym typeface="Economica"/>
              </a:rPr>
              <a:t>“Traveling improves oneself”</a:t>
            </a:r>
          </a:p>
          <a:p>
            <a:pPr lvl="0" rtl="0">
              <a:spcBef>
                <a:spcPts val="0"/>
              </a:spcBef>
              <a:buNone/>
            </a:pPr>
            <a:r>
              <a:rPr lang="en" sz="2500">
                <a:latin typeface="Economica"/>
                <a:ea typeface="Economica"/>
                <a:cs typeface="Economica"/>
                <a:sym typeface="Economica"/>
              </a:rPr>
              <a:t>“Airport is not a place to meet people”</a:t>
            </a:r>
          </a:p>
        </p:txBody>
      </p:sp>
      <p:pic>
        <p:nvPicPr>
          <p:cNvPr id="203" name="Shape 203"/>
          <p:cNvPicPr preferRelativeResize="0"/>
          <p:nvPr/>
        </p:nvPicPr>
        <p:blipFill>
          <a:blip r:embed="rId3">
            <a:alphaModFix/>
          </a:blip>
          <a:stretch>
            <a:fillRect/>
          </a:stretch>
        </p:blipFill>
        <p:spPr>
          <a:xfrm>
            <a:off x="2619075" y="241799"/>
            <a:ext cx="6213225" cy="465989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311700" y="445025"/>
            <a:ext cx="8520599" cy="572699"/>
          </a:xfrm>
          <a:prstGeom prst="rect">
            <a:avLst/>
          </a:prstGeom>
        </p:spPr>
        <p:txBody>
          <a:bodyPr anchorCtr="0" anchor="b" bIns="91425" lIns="91425" rIns="91425" tIns="91425">
            <a:noAutofit/>
          </a:bodyPr>
          <a:lstStyle/>
          <a:p>
            <a:pPr>
              <a:spcBef>
                <a:spcPts val="0"/>
              </a:spcBef>
              <a:buNone/>
            </a:pPr>
            <a:r>
              <a:rPr lang="en" sz="2500"/>
              <a:t>Our Team:</a:t>
            </a:r>
          </a:p>
        </p:txBody>
      </p:sp>
      <p:sp>
        <p:nvSpPr>
          <p:cNvPr id="65" name="Shape 65"/>
          <p:cNvSpPr txBox="1"/>
          <p:nvPr>
            <p:ph idx="1" type="body"/>
          </p:nvPr>
        </p:nvSpPr>
        <p:spPr>
          <a:xfrm>
            <a:off x="311700" y="1225225"/>
            <a:ext cx="8520599" cy="3354000"/>
          </a:xfrm>
          <a:prstGeom prst="rect">
            <a:avLst/>
          </a:prstGeom>
        </p:spPr>
        <p:txBody>
          <a:bodyPr anchorCtr="0" anchor="t" bIns="91425" lIns="91425" rIns="91425" tIns="91425">
            <a:noAutofit/>
          </a:bodyPr>
          <a:lstStyle/>
          <a:p>
            <a:pPr indent="0" marL="0" marR="0" rtl="0" algn="l">
              <a:lnSpc>
                <a:spcPct val="115000"/>
              </a:lnSpc>
              <a:spcBef>
                <a:spcPts val="0"/>
              </a:spcBef>
              <a:spcAft>
                <a:spcPts val="1600"/>
              </a:spcAft>
              <a:buNone/>
            </a:pPr>
            <a:r>
              <a:t/>
            </a:r>
            <a:endParaRPr/>
          </a:p>
          <a:p>
            <a:pPr indent="0" marL="0" marR="0" rtl="0" algn="l">
              <a:lnSpc>
                <a:spcPct val="115000"/>
              </a:lnSpc>
              <a:spcBef>
                <a:spcPts val="0"/>
              </a:spcBef>
              <a:spcAft>
                <a:spcPts val="1600"/>
              </a:spcAft>
              <a:buNone/>
            </a:pPr>
            <a:r>
              <a:t/>
            </a:r>
            <a:endParaRPr/>
          </a:p>
          <a:p>
            <a:pPr indent="0" marL="0" marR="0" rtl="0" algn="l">
              <a:lnSpc>
                <a:spcPct val="115000"/>
              </a:lnSpc>
              <a:spcBef>
                <a:spcPts val="0"/>
              </a:spcBef>
              <a:spcAft>
                <a:spcPts val="1600"/>
              </a:spcAft>
              <a:buNone/>
            </a:pPr>
            <a:r>
              <a:t/>
            </a:r>
            <a:endParaRPr/>
          </a:p>
        </p:txBody>
      </p:sp>
      <p:pic>
        <p:nvPicPr>
          <p:cNvPr id="66" name="Shape 66"/>
          <p:cNvPicPr preferRelativeResize="0"/>
          <p:nvPr/>
        </p:nvPicPr>
        <p:blipFill>
          <a:blip r:embed="rId3">
            <a:alphaModFix/>
          </a:blip>
          <a:stretch>
            <a:fillRect/>
          </a:stretch>
        </p:blipFill>
        <p:spPr>
          <a:xfrm>
            <a:off x="6500175" y="1017725"/>
            <a:ext cx="1545399" cy="1545399"/>
          </a:xfrm>
          <a:prstGeom prst="rect">
            <a:avLst/>
          </a:prstGeom>
          <a:noFill/>
          <a:ln>
            <a:noFill/>
          </a:ln>
        </p:spPr>
      </p:pic>
      <p:pic>
        <p:nvPicPr>
          <p:cNvPr id="67" name="Shape 67"/>
          <p:cNvPicPr preferRelativeResize="0"/>
          <p:nvPr/>
        </p:nvPicPr>
        <p:blipFill>
          <a:blip r:embed="rId4">
            <a:alphaModFix/>
          </a:blip>
          <a:stretch>
            <a:fillRect/>
          </a:stretch>
        </p:blipFill>
        <p:spPr>
          <a:xfrm>
            <a:off x="1098425" y="1017725"/>
            <a:ext cx="1545400" cy="1545400"/>
          </a:xfrm>
          <a:prstGeom prst="rect">
            <a:avLst/>
          </a:prstGeom>
          <a:noFill/>
          <a:ln>
            <a:noFill/>
          </a:ln>
        </p:spPr>
      </p:pic>
      <p:pic>
        <p:nvPicPr>
          <p:cNvPr id="68" name="Shape 68"/>
          <p:cNvPicPr preferRelativeResize="0"/>
          <p:nvPr/>
        </p:nvPicPr>
        <p:blipFill>
          <a:blip r:embed="rId5">
            <a:alphaModFix/>
          </a:blip>
          <a:stretch>
            <a:fillRect/>
          </a:stretch>
        </p:blipFill>
        <p:spPr>
          <a:xfrm>
            <a:off x="3799297" y="1017725"/>
            <a:ext cx="1545400" cy="1545400"/>
          </a:xfrm>
          <a:prstGeom prst="rect">
            <a:avLst/>
          </a:prstGeom>
          <a:noFill/>
          <a:ln>
            <a:noFill/>
          </a:ln>
        </p:spPr>
      </p:pic>
      <p:sp>
        <p:nvSpPr>
          <p:cNvPr id="69" name="Shape 69"/>
          <p:cNvSpPr txBox="1"/>
          <p:nvPr/>
        </p:nvSpPr>
        <p:spPr>
          <a:xfrm>
            <a:off x="1495975" y="2563125"/>
            <a:ext cx="750299" cy="401099"/>
          </a:xfrm>
          <a:prstGeom prst="rect">
            <a:avLst/>
          </a:prstGeom>
          <a:noFill/>
          <a:ln>
            <a:noFill/>
          </a:ln>
        </p:spPr>
        <p:txBody>
          <a:bodyPr anchorCtr="0" anchor="t" bIns="91425" lIns="91425" rIns="91425" tIns="91425">
            <a:noAutofit/>
          </a:bodyPr>
          <a:lstStyle/>
          <a:p>
            <a:pPr algn="ctr">
              <a:spcBef>
                <a:spcPts val="0"/>
              </a:spcBef>
              <a:buNone/>
            </a:pPr>
            <a:r>
              <a:rPr lang="en" sz="2400">
                <a:latin typeface="Economica"/>
                <a:ea typeface="Economica"/>
                <a:cs typeface="Economica"/>
                <a:sym typeface="Economica"/>
              </a:rPr>
              <a:t>Hali</a:t>
            </a:r>
          </a:p>
        </p:txBody>
      </p:sp>
      <p:sp>
        <p:nvSpPr>
          <p:cNvPr id="70" name="Shape 70"/>
          <p:cNvSpPr txBox="1"/>
          <p:nvPr/>
        </p:nvSpPr>
        <p:spPr>
          <a:xfrm>
            <a:off x="4221750" y="2563125"/>
            <a:ext cx="700500" cy="401099"/>
          </a:xfrm>
          <a:prstGeom prst="rect">
            <a:avLst/>
          </a:prstGeom>
          <a:noFill/>
          <a:ln>
            <a:noFill/>
          </a:ln>
        </p:spPr>
        <p:txBody>
          <a:bodyPr anchorCtr="0" anchor="t" bIns="91425" lIns="91425" rIns="91425" tIns="91425">
            <a:noAutofit/>
          </a:bodyPr>
          <a:lstStyle/>
          <a:p>
            <a:pPr lvl="0" rtl="0" algn="ctr">
              <a:spcBef>
                <a:spcPts val="0"/>
              </a:spcBef>
              <a:buNone/>
            </a:pPr>
            <a:r>
              <a:rPr lang="en" sz="2400">
                <a:latin typeface="Economica"/>
                <a:ea typeface="Economica"/>
                <a:cs typeface="Economica"/>
                <a:sym typeface="Economica"/>
              </a:rPr>
              <a:t>Max</a:t>
            </a:r>
          </a:p>
        </p:txBody>
      </p:sp>
      <p:sp>
        <p:nvSpPr>
          <p:cNvPr id="71" name="Shape 71"/>
          <p:cNvSpPr txBox="1"/>
          <p:nvPr/>
        </p:nvSpPr>
        <p:spPr>
          <a:xfrm>
            <a:off x="6799175" y="2563125"/>
            <a:ext cx="947400" cy="401099"/>
          </a:xfrm>
          <a:prstGeom prst="rect">
            <a:avLst/>
          </a:prstGeom>
          <a:noFill/>
          <a:ln>
            <a:noFill/>
          </a:ln>
        </p:spPr>
        <p:txBody>
          <a:bodyPr anchorCtr="0" anchor="t" bIns="91425" lIns="91425" rIns="91425" tIns="91425">
            <a:noAutofit/>
          </a:bodyPr>
          <a:lstStyle/>
          <a:p>
            <a:pPr lvl="0" rtl="0" algn="ctr">
              <a:spcBef>
                <a:spcPts val="0"/>
              </a:spcBef>
              <a:buNone/>
            </a:pPr>
            <a:r>
              <a:rPr lang="en" sz="2400">
                <a:latin typeface="Economica"/>
                <a:ea typeface="Economica"/>
                <a:cs typeface="Economica"/>
                <a:sym typeface="Economica"/>
              </a:rPr>
              <a:t>Doshi</a:t>
            </a:r>
          </a:p>
        </p:txBody>
      </p:sp>
      <p:sp>
        <p:nvSpPr>
          <p:cNvPr id="72" name="Shape 72"/>
          <p:cNvSpPr txBox="1"/>
          <p:nvPr>
            <p:ph idx="2" type="title"/>
          </p:nvPr>
        </p:nvSpPr>
        <p:spPr>
          <a:xfrm>
            <a:off x="252700" y="2964225"/>
            <a:ext cx="3606000" cy="572699"/>
          </a:xfrm>
          <a:prstGeom prst="rect">
            <a:avLst/>
          </a:prstGeom>
        </p:spPr>
        <p:txBody>
          <a:bodyPr anchorCtr="0" anchor="b" bIns="91425" lIns="91425" rIns="91425" tIns="91425">
            <a:noAutofit/>
          </a:bodyPr>
          <a:lstStyle/>
          <a:p>
            <a:pPr lvl="0" rtl="0">
              <a:spcBef>
                <a:spcPts val="0"/>
              </a:spcBef>
              <a:buNone/>
            </a:pPr>
            <a:r>
              <a:rPr lang="en" sz="2500"/>
              <a:t>Our Problem Domain:</a:t>
            </a:r>
          </a:p>
        </p:txBody>
      </p:sp>
      <p:sp>
        <p:nvSpPr>
          <p:cNvPr id="73" name="Shape 73"/>
          <p:cNvSpPr txBox="1"/>
          <p:nvPr>
            <p:ph idx="3" type="title"/>
          </p:nvPr>
        </p:nvSpPr>
        <p:spPr>
          <a:xfrm>
            <a:off x="252700" y="3848025"/>
            <a:ext cx="8772000" cy="572699"/>
          </a:xfrm>
          <a:prstGeom prst="rect">
            <a:avLst/>
          </a:prstGeom>
        </p:spPr>
        <p:txBody>
          <a:bodyPr anchorCtr="0" anchor="b" bIns="91425" lIns="91425" rIns="91425" tIns="91425">
            <a:noAutofit/>
          </a:bodyPr>
          <a:lstStyle/>
          <a:p>
            <a:pPr lvl="0" rtl="0" algn="ctr">
              <a:spcBef>
                <a:spcPts val="0"/>
              </a:spcBef>
              <a:buNone/>
            </a:pPr>
            <a:r>
              <a:rPr lang="en" sz="3000"/>
              <a:t>The intersection between travelers and commuters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315925"/>
            <a:ext cx="8520599" cy="831299"/>
          </a:xfrm>
          <a:prstGeom prst="rect">
            <a:avLst/>
          </a:prstGeom>
        </p:spPr>
        <p:txBody>
          <a:bodyPr anchorCtr="0" anchor="b" bIns="91425" lIns="91425" rIns="91425" tIns="91425">
            <a:noAutofit/>
          </a:bodyPr>
          <a:lstStyle/>
          <a:p>
            <a:pPr>
              <a:spcBef>
                <a:spcPts val="0"/>
              </a:spcBef>
              <a:buNone/>
            </a:pPr>
            <a:r>
              <a:rPr lang="en"/>
              <a:t>Do</a:t>
            </a:r>
          </a:p>
        </p:txBody>
      </p:sp>
      <p:sp>
        <p:nvSpPr>
          <p:cNvPr id="209" name="Shape 209"/>
          <p:cNvSpPr txBox="1"/>
          <p:nvPr>
            <p:ph idx="1" type="body"/>
          </p:nvPr>
        </p:nvSpPr>
        <p:spPr>
          <a:xfrm>
            <a:off x="311700" y="1225225"/>
            <a:ext cx="8520599" cy="3354000"/>
          </a:xfrm>
          <a:prstGeom prst="rect">
            <a:avLst/>
          </a:prstGeom>
        </p:spPr>
        <p:txBody>
          <a:bodyPr anchorCtr="0" anchor="t" bIns="91425" lIns="91425" rIns="91425" tIns="91425">
            <a:noAutofit/>
          </a:bodyPr>
          <a:lstStyle/>
          <a:p>
            <a:pPr>
              <a:spcBef>
                <a:spcPts val="0"/>
              </a:spcBef>
              <a:buNone/>
            </a:pPr>
            <a:r>
              <a:t/>
            </a:r>
            <a:endParaRPr/>
          </a:p>
        </p:txBody>
      </p:sp>
      <p:pic>
        <p:nvPicPr>
          <p:cNvPr id="210" name="Shape 210"/>
          <p:cNvPicPr preferRelativeResize="0"/>
          <p:nvPr/>
        </p:nvPicPr>
        <p:blipFill>
          <a:blip r:embed="rId3">
            <a:alphaModFix/>
          </a:blip>
          <a:stretch>
            <a:fillRect/>
          </a:stretch>
        </p:blipFill>
        <p:spPr>
          <a:xfrm>
            <a:off x="2800217" y="170574"/>
            <a:ext cx="6173656" cy="4630224"/>
          </a:xfrm>
          <a:prstGeom prst="rect">
            <a:avLst/>
          </a:prstGeom>
          <a:noFill/>
          <a:ln>
            <a:noFill/>
          </a:ln>
        </p:spPr>
      </p:pic>
      <p:sp>
        <p:nvSpPr>
          <p:cNvPr id="211" name="Shape 211"/>
          <p:cNvSpPr txBox="1"/>
          <p:nvPr>
            <p:ph idx="2" type="body"/>
          </p:nvPr>
        </p:nvSpPr>
        <p:spPr>
          <a:xfrm>
            <a:off x="109075" y="1005325"/>
            <a:ext cx="2691000" cy="3573900"/>
          </a:xfrm>
          <a:prstGeom prst="rect">
            <a:avLst/>
          </a:prstGeom>
        </p:spPr>
        <p:txBody>
          <a:bodyPr anchorCtr="0" anchor="t" bIns="91425" lIns="91425" rIns="91425" tIns="91425">
            <a:noAutofit/>
          </a:bodyPr>
          <a:lstStyle/>
          <a:p>
            <a:pPr lvl="0" rtl="0">
              <a:spcBef>
                <a:spcPts val="0"/>
              </a:spcBef>
              <a:buNone/>
            </a:pPr>
            <a:r>
              <a:rPr lang="en" sz="2500">
                <a:latin typeface="Economica"/>
                <a:ea typeface="Economica"/>
                <a:cs typeface="Economica"/>
                <a:sym typeface="Economica"/>
              </a:rPr>
              <a:t>“Pack and shower before flying”</a:t>
            </a:r>
          </a:p>
          <a:p>
            <a:pPr lvl="0" rtl="0">
              <a:spcBef>
                <a:spcPts val="0"/>
              </a:spcBef>
              <a:buNone/>
            </a:pPr>
            <a:r>
              <a:rPr lang="en" sz="2500">
                <a:latin typeface="Economica"/>
                <a:ea typeface="Economica"/>
                <a:cs typeface="Economica"/>
                <a:sym typeface="Economica"/>
              </a:rPr>
              <a:t>“Switched citizenship to travel easier”</a:t>
            </a:r>
          </a:p>
          <a:p>
            <a:pPr lvl="0" rtl="0">
              <a:spcBef>
                <a:spcPts val="0"/>
              </a:spcBef>
              <a:buNone/>
            </a:pPr>
            <a:r>
              <a:rPr lang="en" sz="2500">
                <a:latin typeface="Economica"/>
                <a:ea typeface="Economica"/>
                <a:cs typeface="Economica"/>
                <a:sym typeface="Economica"/>
              </a:rPr>
              <a:t>“Use phone to pass time”</a:t>
            </a:r>
          </a:p>
          <a:p>
            <a:pPr lvl="0" rtl="0">
              <a:spcBef>
                <a:spcPts val="0"/>
              </a:spcBef>
              <a:buNone/>
            </a:pPr>
            <a:r>
              <a:rPr lang="en" sz="2500">
                <a:latin typeface="Economica"/>
                <a:ea typeface="Economica"/>
                <a:cs typeface="Economica"/>
                <a:sym typeface="Economica"/>
              </a:rPr>
              <a:t>“Plan trips around family”</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315925"/>
            <a:ext cx="8520599" cy="831299"/>
          </a:xfrm>
          <a:prstGeom prst="rect">
            <a:avLst/>
          </a:prstGeom>
        </p:spPr>
        <p:txBody>
          <a:bodyPr anchorCtr="0" anchor="b" bIns="91425" lIns="91425" rIns="91425" tIns="91425">
            <a:noAutofit/>
          </a:bodyPr>
          <a:lstStyle/>
          <a:p>
            <a:pPr lvl="0" rtl="0">
              <a:spcBef>
                <a:spcPts val="0"/>
              </a:spcBef>
              <a:buNone/>
            </a:pPr>
            <a:r>
              <a:rPr lang="en"/>
              <a:t>Think</a:t>
            </a:r>
          </a:p>
        </p:txBody>
      </p:sp>
      <p:sp>
        <p:nvSpPr>
          <p:cNvPr id="217" name="Shape 217"/>
          <p:cNvSpPr txBox="1"/>
          <p:nvPr>
            <p:ph idx="1" type="body"/>
          </p:nvPr>
        </p:nvSpPr>
        <p:spPr>
          <a:xfrm>
            <a:off x="0" y="969050"/>
            <a:ext cx="2853299" cy="3815100"/>
          </a:xfrm>
          <a:prstGeom prst="rect">
            <a:avLst/>
          </a:prstGeom>
        </p:spPr>
        <p:txBody>
          <a:bodyPr anchorCtr="0" anchor="t" bIns="91425" lIns="91425" rIns="91425" tIns="91425">
            <a:noAutofit/>
          </a:bodyPr>
          <a:lstStyle/>
          <a:p>
            <a:pPr rtl="0">
              <a:lnSpc>
                <a:spcPct val="100000"/>
              </a:lnSpc>
              <a:spcBef>
                <a:spcPts val="0"/>
              </a:spcBef>
              <a:spcAft>
                <a:spcPts val="0"/>
              </a:spcAft>
              <a:buNone/>
            </a:pPr>
            <a:r>
              <a:rPr lang="en" sz="2500">
                <a:solidFill>
                  <a:srgbClr val="000000"/>
                </a:solidFill>
                <a:latin typeface="Economica"/>
                <a:ea typeface="Economica"/>
                <a:cs typeface="Economica"/>
                <a:sym typeface="Economica"/>
              </a:rPr>
              <a:t>Hard to lower barriers</a:t>
            </a:r>
          </a:p>
          <a:p>
            <a:pPr rtl="0">
              <a:lnSpc>
                <a:spcPct val="100000"/>
              </a:lnSpc>
              <a:spcBef>
                <a:spcPts val="0"/>
              </a:spcBef>
              <a:spcAft>
                <a:spcPts val="0"/>
              </a:spcAft>
              <a:buNone/>
            </a:pPr>
            <a:r>
              <a:t/>
            </a:r>
            <a:endParaRPr sz="2500">
              <a:solidFill>
                <a:srgbClr val="000000"/>
              </a:solidFill>
              <a:latin typeface="Economica"/>
              <a:ea typeface="Economica"/>
              <a:cs typeface="Economica"/>
              <a:sym typeface="Economica"/>
            </a:endParaRPr>
          </a:p>
          <a:p>
            <a:pPr rtl="0">
              <a:lnSpc>
                <a:spcPct val="100000"/>
              </a:lnSpc>
              <a:spcBef>
                <a:spcPts val="0"/>
              </a:spcBef>
              <a:spcAft>
                <a:spcPts val="0"/>
              </a:spcAft>
              <a:buNone/>
            </a:pPr>
            <a:r>
              <a:rPr lang="en" sz="2500">
                <a:solidFill>
                  <a:srgbClr val="000000"/>
                </a:solidFill>
                <a:latin typeface="Economica"/>
                <a:ea typeface="Economica"/>
                <a:cs typeface="Economica"/>
                <a:sym typeface="Economica"/>
              </a:rPr>
              <a:t>More ways to stay connected are good</a:t>
            </a:r>
          </a:p>
          <a:p>
            <a:pPr rtl="0">
              <a:lnSpc>
                <a:spcPct val="100000"/>
              </a:lnSpc>
              <a:spcBef>
                <a:spcPts val="0"/>
              </a:spcBef>
              <a:spcAft>
                <a:spcPts val="0"/>
              </a:spcAft>
              <a:buNone/>
            </a:pPr>
            <a:r>
              <a:t/>
            </a:r>
            <a:endParaRPr sz="2500">
              <a:solidFill>
                <a:srgbClr val="000000"/>
              </a:solidFill>
              <a:latin typeface="Economica"/>
              <a:ea typeface="Economica"/>
              <a:cs typeface="Economica"/>
              <a:sym typeface="Economica"/>
            </a:endParaRPr>
          </a:p>
          <a:p>
            <a:pPr rtl="0">
              <a:lnSpc>
                <a:spcPct val="100000"/>
              </a:lnSpc>
              <a:spcBef>
                <a:spcPts val="0"/>
              </a:spcBef>
              <a:spcAft>
                <a:spcPts val="0"/>
              </a:spcAft>
              <a:buNone/>
            </a:pPr>
            <a:r>
              <a:rPr lang="en" sz="2500">
                <a:solidFill>
                  <a:srgbClr val="000000"/>
                </a:solidFill>
                <a:latin typeface="Economica"/>
                <a:ea typeface="Economica"/>
                <a:cs typeface="Economica"/>
                <a:sym typeface="Economica"/>
              </a:rPr>
              <a:t>Communication can yield information</a:t>
            </a:r>
          </a:p>
          <a:p>
            <a:pPr rtl="0">
              <a:lnSpc>
                <a:spcPct val="100000"/>
              </a:lnSpc>
              <a:spcBef>
                <a:spcPts val="0"/>
              </a:spcBef>
              <a:spcAft>
                <a:spcPts val="0"/>
              </a:spcAft>
              <a:buNone/>
            </a:pPr>
            <a:r>
              <a:t/>
            </a:r>
            <a:endParaRPr sz="2500">
              <a:solidFill>
                <a:srgbClr val="000000"/>
              </a:solidFill>
              <a:latin typeface="Economica"/>
              <a:ea typeface="Economica"/>
              <a:cs typeface="Economica"/>
              <a:sym typeface="Economica"/>
            </a:endParaRPr>
          </a:p>
          <a:p>
            <a:pPr lvl="0" rtl="0">
              <a:lnSpc>
                <a:spcPct val="100000"/>
              </a:lnSpc>
              <a:spcBef>
                <a:spcPts val="0"/>
              </a:spcBef>
              <a:spcAft>
                <a:spcPts val="0"/>
              </a:spcAft>
              <a:buClr>
                <a:schemeClr val="dk1"/>
              </a:buClr>
              <a:buSzPct val="44000"/>
              <a:buFont typeface="Arial"/>
              <a:buNone/>
            </a:pPr>
            <a:r>
              <a:rPr lang="en" sz="2500">
                <a:latin typeface="Economica"/>
                <a:ea typeface="Economica"/>
                <a:cs typeface="Economica"/>
                <a:sym typeface="Economica"/>
              </a:rPr>
              <a:t>World is more open now</a:t>
            </a:r>
          </a:p>
        </p:txBody>
      </p:sp>
      <p:pic>
        <p:nvPicPr>
          <p:cNvPr id="218" name="Shape 218"/>
          <p:cNvPicPr preferRelativeResize="0"/>
          <p:nvPr/>
        </p:nvPicPr>
        <p:blipFill>
          <a:blip r:embed="rId3">
            <a:alphaModFix/>
          </a:blip>
          <a:stretch>
            <a:fillRect/>
          </a:stretch>
        </p:blipFill>
        <p:spPr>
          <a:xfrm>
            <a:off x="2853316" y="315925"/>
            <a:ext cx="6063758" cy="4547824"/>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315925"/>
            <a:ext cx="8520599" cy="831299"/>
          </a:xfrm>
          <a:prstGeom prst="rect">
            <a:avLst/>
          </a:prstGeom>
        </p:spPr>
        <p:txBody>
          <a:bodyPr anchorCtr="0" anchor="b" bIns="91425" lIns="91425" rIns="91425" tIns="91425">
            <a:noAutofit/>
          </a:bodyPr>
          <a:lstStyle/>
          <a:p>
            <a:pPr lvl="0" rtl="0">
              <a:spcBef>
                <a:spcPts val="0"/>
              </a:spcBef>
              <a:buNone/>
            </a:pPr>
            <a:r>
              <a:rPr lang="en"/>
              <a:t>Feel</a:t>
            </a:r>
          </a:p>
        </p:txBody>
      </p:sp>
      <p:pic>
        <p:nvPicPr>
          <p:cNvPr id="224" name="Shape 224"/>
          <p:cNvPicPr preferRelativeResize="0"/>
          <p:nvPr/>
        </p:nvPicPr>
        <p:blipFill>
          <a:blip r:embed="rId3">
            <a:alphaModFix/>
          </a:blip>
          <a:stretch>
            <a:fillRect/>
          </a:stretch>
        </p:blipFill>
        <p:spPr>
          <a:xfrm>
            <a:off x="2764117" y="315925"/>
            <a:ext cx="6210381" cy="4657775"/>
          </a:xfrm>
          <a:prstGeom prst="rect">
            <a:avLst/>
          </a:prstGeom>
          <a:noFill/>
          <a:ln>
            <a:noFill/>
          </a:ln>
        </p:spPr>
      </p:pic>
      <p:sp>
        <p:nvSpPr>
          <p:cNvPr id="225" name="Shape 225"/>
          <p:cNvSpPr txBox="1"/>
          <p:nvPr>
            <p:ph idx="1" type="body"/>
          </p:nvPr>
        </p:nvSpPr>
        <p:spPr>
          <a:xfrm>
            <a:off x="109075" y="1147225"/>
            <a:ext cx="2691000" cy="3573900"/>
          </a:xfrm>
          <a:prstGeom prst="rect">
            <a:avLst/>
          </a:prstGeom>
        </p:spPr>
        <p:txBody>
          <a:bodyPr anchorCtr="0" anchor="t" bIns="91425" lIns="91425" rIns="91425" tIns="91425">
            <a:noAutofit/>
          </a:bodyPr>
          <a:lstStyle/>
          <a:p>
            <a:pPr lvl="0" rtl="0">
              <a:spcBef>
                <a:spcPts val="0"/>
              </a:spcBef>
              <a:buNone/>
            </a:pPr>
            <a:r>
              <a:rPr lang="en" sz="2500">
                <a:latin typeface="Economica"/>
                <a:ea typeface="Economica"/>
                <a:cs typeface="Economica"/>
                <a:sym typeface="Economica"/>
              </a:rPr>
              <a:t>Wants authenticity</a:t>
            </a:r>
          </a:p>
          <a:p>
            <a:pPr lvl="0" rtl="0">
              <a:spcBef>
                <a:spcPts val="0"/>
              </a:spcBef>
              <a:buNone/>
            </a:pPr>
            <a:r>
              <a:rPr lang="en" sz="2500">
                <a:latin typeface="Economica"/>
                <a:ea typeface="Economica"/>
                <a:cs typeface="Economica"/>
                <a:sym typeface="Economica"/>
              </a:rPr>
              <a:t>Enjoys staying up to date</a:t>
            </a:r>
          </a:p>
          <a:p>
            <a:pPr lvl="0" rtl="0">
              <a:spcBef>
                <a:spcPts val="0"/>
              </a:spcBef>
              <a:buNone/>
            </a:pPr>
            <a:r>
              <a:rPr lang="en" sz="2500">
                <a:latin typeface="Economica"/>
                <a:ea typeface="Economica"/>
                <a:cs typeface="Economica"/>
                <a:sym typeface="Economica"/>
              </a:rPr>
              <a:t>Frustration at unprepared people</a:t>
            </a:r>
          </a:p>
          <a:p>
            <a:pPr lvl="0" rtl="0">
              <a:spcBef>
                <a:spcPts val="0"/>
              </a:spcBef>
              <a:buNone/>
            </a:pPr>
            <a:r>
              <a:rPr lang="en" sz="2500">
                <a:latin typeface="Economica"/>
                <a:ea typeface="Economica"/>
                <a:cs typeface="Economica"/>
                <a:sym typeface="Economica"/>
              </a:rPr>
              <a:t>Curiosity fuels travel</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315925"/>
            <a:ext cx="8520599" cy="831299"/>
          </a:xfrm>
          <a:prstGeom prst="rect">
            <a:avLst/>
          </a:prstGeom>
        </p:spPr>
        <p:txBody>
          <a:bodyPr anchorCtr="0" anchor="b" bIns="91425" lIns="91425" rIns="91425" tIns="91425">
            <a:noAutofit/>
          </a:bodyPr>
          <a:lstStyle/>
          <a:p>
            <a:pPr lvl="0">
              <a:spcBef>
                <a:spcPts val="0"/>
              </a:spcBef>
              <a:buClr>
                <a:schemeClr val="dk1"/>
              </a:buClr>
              <a:buSzPct val="26190"/>
              <a:buFont typeface="Arial"/>
              <a:buNone/>
            </a:pPr>
            <a:r>
              <a:rPr lang="en"/>
              <a:t>Inferences - We wonder if our data means...</a:t>
            </a:r>
          </a:p>
        </p:txBody>
      </p:sp>
      <p:sp>
        <p:nvSpPr>
          <p:cNvPr id="231" name="Shape 231"/>
          <p:cNvSpPr txBox="1"/>
          <p:nvPr>
            <p:ph idx="1" type="body"/>
          </p:nvPr>
        </p:nvSpPr>
        <p:spPr>
          <a:xfrm>
            <a:off x="311700" y="1225225"/>
            <a:ext cx="8520599" cy="3354000"/>
          </a:xfrm>
          <a:prstGeom prst="rect">
            <a:avLst/>
          </a:prstGeom>
        </p:spPr>
        <p:txBody>
          <a:bodyPr anchorCtr="0" anchor="t" bIns="91425" lIns="91425" rIns="91425" tIns="91425">
            <a:noAutofit/>
          </a:bodyPr>
          <a:lstStyle/>
          <a:p>
            <a:pPr indent="-400050" lvl="0" marL="457200" rtl="0">
              <a:spcBef>
                <a:spcPts val="0"/>
              </a:spcBef>
              <a:spcAft>
                <a:spcPts val="0"/>
              </a:spcAft>
              <a:buSzPct val="100000"/>
              <a:buFont typeface="Economica"/>
              <a:buChar char="●"/>
            </a:pPr>
            <a:r>
              <a:rPr lang="en" sz="2700">
                <a:latin typeface="Economica"/>
                <a:ea typeface="Economica"/>
                <a:cs typeface="Economica"/>
                <a:sym typeface="Economica"/>
              </a:rPr>
              <a:t>Travel can be a disruption to lifestyle and health</a:t>
            </a:r>
          </a:p>
          <a:p>
            <a:pPr indent="-400050" lvl="0" marL="457200" rtl="0">
              <a:spcBef>
                <a:spcPts val="0"/>
              </a:spcBef>
              <a:spcAft>
                <a:spcPts val="0"/>
              </a:spcAft>
              <a:buSzPct val="100000"/>
              <a:buFont typeface="Economica"/>
              <a:buChar char="●"/>
            </a:pPr>
            <a:r>
              <a:rPr lang="en" sz="2700">
                <a:latin typeface="Economica"/>
                <a:ea typeface="Economica"/>
                <a:cs typeface="Economica"/>
                <a:sym typeface="Economica"/>
              </a:rPr>
              <a:t>People want to remain connected to friends and family</a:t>
            </a:r>
          </a:p>
          <a:p>
            <a:pPr indent="-400050" lvl="0" marL="457200" rtl="0">
              <a:spcBef>
                <a:spcPts val="0"/>
              </a:spcBef>
              <a:spcAft>
                <a:spcPts val="0"/>
              </a:spcAft>
              <a:buSzPct val="100000"/>
              <a:buFont typeface="Economica"/>
              <a:buChar char="●"/>
            </a:pPr>
            <a:r>
              <a:rPr lang="en" sz="2700">
                <a:latin typeface="Economica"/>
                <a:ea typeface="Economica"/>
                <a:cs typeface="Economica"/>
                <a:sym typeface="Economica"/>
              </a:rPr>
              <a:t>People seek constant entertainment and current events</a:t>
            </a:r>
          </a:p>
          <a:p>
            <a:pPr indent="-400050" lvl="0" marL="457200" rtl="0">
              <a:spcBef>
                <a:spcPts val="0"/>
              </a:spcBef>
              <a:spcAft>
                <a:spcPts val="0"/>
              </a:spcAft>
              <a:buSzPct val="100000"/>
              <a:buFont typeface="Economica"/>
              <a:buChar char="●"/>
            </a:pPr>
            <a:r>
              <a:rPr lang="en" sz="2700">
                <a:latin typeface="Economica"/>
                <a:ea typeface="Economica"/>
                <a:cs typeface="Economica"/>
                <a:sym typeface="Economica"/>
              </a:rPr>
              <a:t>People need to feel safe while traveling</a:t>
            </a:r>
          </a:p>
          <a:p>
            <a:pPr indent="-400050" lvl="0" marL="457200" rtl="0">
              <a:spcBef>
                <a:spcPts val="0"/>
              </a:spcBef>
              <a:spcAft>
                <a:spcPts val="0"/>
              </a:spcAft>
              <a:buSzPct val="100000"/>
              <a:buFont typeface="Economica"/>
              <a:buChar char="●"/>
            </a:pPr>
            <a:r>
              <a:rPr lang="en" sz="2700">
                <a:latin typeface="Economica"/>
                <a:ea typeface="Economica"/>
                <a:cs typeface="Economica"/>
                <a:sym typeface="Economica"/>
              </a:rPr>
              <a:t>Travel requires preparation</a:t>
            </a:r>
          </a:p>
          <a:p>
            <a:pPr indent="-400050" lvl="0" marL="457200" rtl="0">
              <a:spcBef>
                <a:spcPts val="0"/>
              </a:spcBef>
              <a:spcAft>
                <a:spcPts val="0"/>
              </a:spcAft>
              <a:buSzPct val="100000"/>
              <a:buFont typeface="Economica"/>
              <a:buChar char="●"/>
            </a:pPr>
            <a:r>
              <a:rPr lang="en" sz="2700">
                <a:latin typeface="Economica"/>
                <a:ea typeface="Economica"/>
                <a:cs typeface="Economica"/>
                <a:sym typeface="Economica"/>
              </a:rPr>
              <a:t>An open mind and having respect for others will enrich one’s travel experiences</a:t>
            </a:r>
          </a:p>
          <a:p>
            <a:pPr>
              <a:spcBef>
                <a:spcPts val="0"/>
              </a:spcBef>
              <a:buNone/>
            </a:pPr>
            <a:r>
              <a:t/>
            </a: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175525"/>
            <a:ext cx="1325100" cy="401700"/>
          </a:xfrm>
          <a:prstGeom prst="rect">
            <a:avLst/>
          </a:prstGeom>
        </p:spPr>
        <p:txBody>
          <a:bodyPr anchorCtr="0" anchor="b" bIns="91425" lIns="91425" rIns="91425" tIns="91425">
            <a:noAutofit/>
          </a:bodyPr>
          <a:lstStyle/>
          <a:p>
            <a:pPr lvl="0" rtl="0">
              <a:spcBef>
                <a:spcPts val="0"/>
              </a:spcBef>
              <a:buNone/>
            </a:pPr>
            <a:r>
              <a:rPr lang="en" sz="1200"/>
              <a:t>Notes prevous (not in presentation)</a:t>
            </a:r>
          </a:p>
        </p:txBody>
      </p:sp>
      <p:sp>
        <p:nvSpPr>
          <p:cNvPr id="237" name="Shape 237"/>
          <p:cNvSpPr txBox="1"/>
          <p:nvPr>
            <p:ph idx="1" type="body"/>
          </p:nvPr>
        </p:nvSpPr>
        <p:spPr>
          <a:xfrm>
            <a:off x="311700" y="438525"/>
            <a:ext cx="8733299" cy="4617599"/>
          </a:xfrm>
          <a:prstGeom prst="rect">
            <a:avLst/>
          </a:prstGeom>
        </p:spPr>
        <p:txBody>
          <a:bodyPr anchorCtr="0" anchor="t" bIns="91425" lIns="91425" rIns="91425" tIns="91425">
            <a:noAutofit/>
          </a:bodyPr>
          <a:lstStyle/>
          <a:p>
            <a:pPr indent="-298450" lvl="0" marL="457200" rtl="0">
              <a:spcBef>
                <a:spcPts val="0"/>
              </a:spcBef>
              <a:spcAft>
                <a:spcPts val="0"/>
              </a:spcAft>
              <a:buSzPct val="100000"/>
              <a:buChar char="●"/>
            </a:pPr>
            <a:r>
              <a:rPr lang="en" sz="1100"/>
              <a:t>Traveling can disrupt your lifestyle and health so it is important to have backup supplies of food and water, and also to know the locations of restaurants and restrooms at a new place</a:t>
            </a:r>
          </a:p>
          <a:p>
            <a:pPr indent="-298450" lvl="1" marL="914400" rtl="0">
              <a:spcBef>
                <a:spcPts val="0"/>
              </a:spcBef>
              <a:spcAft>
                <a:spcPts val="0"/>
              </a:spcAft>
              <a:buSzPct val="100000"/>
              <a:buChar char="○"/>
            </a:pPr>
            <a:r>
              <a:rPr lang="en" sz="1100"/>
              <a:t>Maruk likes bringing his own food and struggles to find healthy and cheap places to eat</a:t>
            </a:r>
          </a:p>
          <a:p>
            <a:pPr indent="-298450" lvl="1" marL="914400" rtl="0">
              <a:spcBef>
                <a:spcPts val="0"/>
              </a:spcBef>
              <a:spcAft>
                <a:spcPts val="0"/>
              </a:spcAft>
              <a:buSzPct val="100000"/>
              <a:buChar char="○"/>
            </a:pPr>
            <a:r>
              <a:rPr lang="en" sz="1100"/>
              <a:t>Marcos needs to maintain his exercise, diet, and hydration regime while traveling</a:t>
            </a:r>
          </a:p>
          <a:p>
            <a:pPr indent="-298450" lvl="0" marL="457200" rtl="0">
              <a:spcBef>
                <a:spcPts val="0"/>
              </a:spcBef>
              <a:spcAft>
                <a:spcPts val="0"/>
              </a:spcAft>
              <a:buSzPct val="100000"/>
              <a:buChar char="●"/>
            </a:pPr>
            <a:r>
              <a:rPr lang="en" sz="1100"/>
              <a:t>People feel the need to stay connected to their friends and families and will go out of their ways to find ways to communicate with them</a:t>
            </a:r>
          </a:p>
          <a:p>
            <a:pPr indent="-298450" lvl="1" marL="914400" rtl="0">
              <a:spcBef>
                <a:spcPts val="0"/>
              </a:spcBef>
              <a:spcAft>
                <a:spcPts val="0"/>
              </a:spcAft>
              <a:buSzPct val="100000"/>
              <a:buChar char="○"/>
            </a:pPr>
            <a:r>
              <a:rPr lang="en" sz="1100"/>
              <a:t>Mariko seeks wifi and phone booths so she can call her mother and daughter</a:t>
            </a:r>
          </a:p>
          <a:p>
            <a:pPr indent="-298450" lvl="1" marL="914400" rtl="0">
              <a:spcBef>
                <a:spcPts val="0"/>
              </a:spcBef>
              <a:spcAft>
                <a:spcPts val="0"/>
              </a:spcAft>
              <a:buSzPct val="100000"/>
              <a:buChar char="○"/>
            </a:pPr>
            <a:r>
              <a:rPr lang="en" sz="1100"/>
              <a:t>Maruk worries about his friends when they travel with him</a:t>
            </a:r>
          </a:p>
          <a:p>
            <a:pPr indent="-298450" lvl="1" marL="914400" rtl="0">
              <a:spcBef>
                <a:spcPts val="0"/>
              </a:spcBef>
              <a:spcAft>
                <a:spcPts val="0"/>
              </a:spcAft>
              <a:buSzPct val="100000"/>
              <a:buChar char="○"/>
            </a:pPr>
            <a:r>
              <a:rPr lang="en" sz="1100"/>
              <a:t>Angelica misses her son when he is traveling</a:t>
            </a:r>
          </a:p>
          <a:p>
            <a:pPr indent="-298450" lvl="1" marL="914400" rtl="0">
              <a:spcBef>
                <a:spcPts val="0"/>
              </a:spcBef>
              <a:spcAft>
                <a:spcPts val="0"/>
              </a:spcAft>
              <a:buSzPct val="100000"/>
              <a:buChar char="○"/>
            </a:pPr>
            <a:r>
              <a:rPr lang="en" sz="1100"/>
              <a:t>The Campos family plans traveling around family needs and the entire family came to send a single person off at the airport</a:t>
            </a:r>
          </a:p>
          <a:p>
            <a:pPr indent="-298450" lvl="0" marL="457200" rtl="0">
              <a:spcBef>
                <a:spcPts val="0"/>
              </a:spcBef>
              <a:spcAft>
                <a:spcPts val="0"/>
              </a:spcAft>
              <a:buSzPct val="100000"/>
              <a:buChar char="●"/>
            </a:pPr>
            <a:r>
              <a:rPr lang="en" sz="1100"/>
              <a:t>People want constant entertainment and current events</a:t>
            </a:r>
          </a:p>
          <a:p>
            <a:pPr indent="-298450" lvl="1" marL="914400" rtl="0">
              <a:spcBef>
                <a:spcPts val="0"/>
              </a:spcBef>
              <a:spcAft>
                <a:spcPts val="0"/>
              </a:spcAft>
              <a:buSzPct val="100000"/>
              <a:buChar char="○"/>
            </a:pPr>
            <a:r>
              <a:rPr lang="en" sz="1100"/>
              <a:t>Maruk, Mariko, and Forman pass time reading on their electronics on the plane</a:t>
            </a:r>
          </a:p>
          <a:p>
            <a:pPr indent="-298450" lvl="1" marL="914400" rtl="0">
              <a:spcBef>
                <a:spcPts val="0"/>
              </a:spcBef>
              <a:spcAft>
                <a:spcPts val="0"/>
              </a:spcAft>
              <a:buSzPct val="100000"/>
              <a:buChar char="○"/>
            </a:pPr>
            <a:r>
              <a:rPr lang="en" sz="1100"/>
              <a:t>Marcos and his brother like playing games they have downloaded on their phone. They wish the plane had free wifi.</a:t>
            </a:r>
          </a:p>
          <a:p>
            <a:pPr indent="-298450" lvl="0" marL="457200" rtl="0">
              <a:spcBef>
                <a:spcPts val="0"/>
              </a:spcBef>
              <a:spcAft>
                <a:spcPts val="0"/>
              </a:spcAft>
              <a:buSzPct val="100000"/>
              <a:buChar char="●"/>
            </a:pPr>
            <a:r>
              <a:rPr lang="en" sz="1100"/>
              <a:t>People need to feel safe while traveling</a:t>
            </a:r>
          </a:p>
          <a:p>
            <a:pPr indent="-298450" lvl="1" marL="914400" rtl="0">
              <a:spcBef>
                <a:spcPts val="0"/>
              </a:spcBef>
              <a:spcAft>
                <a:spcPts val="0"/>
              </a:spcAft>
              <a:buSzPct val="100000"/>
              <a:buChar char="○"/>
            </a:pPr>
            <a:r>
              <a:rPr lang="en" sz="1100"/>
              <a:t>Maruk carries a knife and stick with him</a:t>
            </a:r>
          </a:p>
          <a:p>
            <a:pPr indent="-298450" lvl="0" marL="457200" rtl="0">
              <a:spcBef>
                <a:spcPts val="0"/>
              </a:spcBef>
              <a:spcAft>
                <a:spcPts val="0"/>
              </a:spcAft>
              <a:buSzPct val="100000"/>
              <a:buChar char="●"/>
            </a:pPr>
            <a:r>
              <a:rPr lang="en" sz="1100"/>
              <a:t>It is important to be prepared for travel by packing necessities, researching about destinations, and being knowledgeable on required procedures and limitations through the airport</a:t>
            </a:r>
          </a:p>
          <a:p>
            <a:pPr indent="-298450" lvl="1" marL="914400" rtl="0">
              <a:spcBef>
                <a:spcPts val="0"/>
              </a:spcBef>
              <a:spcAft>
                <a:spcPts val="0"/>
              </a:spcAft>
              <a:buSzPct val="100000"/>
              <a:buChar char="○"/>
            </a:pPr>
            <a:r>
              <a:rPr lang="en" sz="1100"/>
              <a:t>“People that aren’t aware will fumble through life” -- Forman</a:t>
            </a:r>
          </a:p>
          <a:p>
            <a:pPr indent="-298450" lvl="1" marL="914400" rtl="0">
              <a:spcBef>
                <a:spcPts val="0"/>
              </a:spcBef>
              <a:spcAft>
                <a:spcPts val="0"/>
              </a:spcAft>
              <a:buSzPct val="100000"/>
              <a:buChar char="○"/>
            </a:pPr>
            <a:r>
              <a:rPr lang="en" sz="1100"/>
              <a:t>Maruk reads up on places he goes to on sites such as trip advisor</a:t>
            </a:r>
          </a:p>
          <a:p>
            <a:pPr indent="-298450" lvl="1" marL="914400" rtl="0">
              <a:spcBef>
                <a:spcPts val="0"/>
              </a:spcBef>
              <a:spcAft>
                <a:spcPts val="0"/>
              </a:spcAft>
              <a:buSzPct val="100000"/>
              <a:buChar char="○"/>
            </a:pPr>
            <a:r>
              <a:rPr lang="en" sz="1100"/>
              <a:t>Mike chooses what he does based on his business destinations</a:t>
            </a:r>
          </a:p>
          <a:p>
            <a:pPr indent="-298450" lvl="0" marL="457200" rtl="0">
              <a:spcBef>
                <a:spcPts val="0"/>
              </a:spcBef>
              <a:spcAft>
                <a:spcPts val="0"/>
              </a:spcAft>
              <a:buSzPct val="100000"/>
              <a:buChar char="●"/>
            </a:pPr>
            <a:r>
              <a:rPr lang="en" sz="1100"/>
              <a:t>An open mind and having respect for others will enrich one’s travel experiences</a:t>
            </a:r>
          </a:p>
          <a:p>
            <a:pPr lvl="0" rtl="0">
              <a:lnSpc>
                <a:spcPct val="100000"/>
              </a:lnSpc>
              <a:spcBef>
                <a:spcPts val="0"/>
              </a:spcBef>
              <a:spcAft>
                <a:spcPts val="0"/>
              </a:spcAft>
              <a:buClr>
                <a:schemeClr val="dk1"/>
              </a:buClr>
              <a:buFont typeface="Arial"/>
              <a:buNone/>
            </a:pPr>
            <a:r>
              <a:t/>
            </a:r>
            <a:endParaRPr sz="1100">
              <a:latin typeface="Arial"/>
              <a:ea typeface="Arial"/>
              <a:cs typeface="Arial"/>
              <a:sym typeface="Arial"/>
            </a:endParaRPr>
          </a:p>
          <a:p>
            <a:pPr lvl="0" rtl="0">
              <a:spcBef>
                <a:spcPts val="0"/>
              </a:spcBef>
              <a:buNone/>
            </a:pPr>
            <a:r>
              <a:t/>
            </a:r>
            <a:endParaRPr sz="1100">
              <a:latin typeface="Arial"/>
              <a:ea typeface="Arial"/>
              <a:cs typeface="Arial"/>
              <a:sym typeface="Arial"/>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311700" y="315925"/>
            <a:ext cx="8520599" cy="831299"/>
          </a:xfrm>
          <a:prstGeom prst="rect">
            <a:avLst/>
          </a:prstGeom>
        </p:spPr>
        <p:txBody>
          <a:bodyPr anchorCtr="0" anchor="b" bIns="91425" lIns="91425" rIns="91425" tIns="91425">
            <a:noAutofit/>
          </a:bodyPr>
          <a:lstStyle/>
          <a:p>
            <a:pPr lvl="0" rtl="0">
              <a:spcBef>
                <a:spcPts val="0"/>
              </a:spcBef>
              <a:buNone/>
            </a:pPr>
            <a:r>
              <a:rPr lang="en"/>
              <a:t>Conclusions</a:t>
            </a:r>
          </a:p>
        </p:txBody>
      </p:sp>
      <p:sp>
        <p:nvSpPr>
          <p:cNvPr id="243" name="Shape 243"/>
          <p:cNvSpPr txBox="1"/>
          <p:nvPr>
            <p:ph idx="1" type="body"/>
          </p:nvPr>
        </p:nvSpPr>
        <p:spPr>
          <a:xfrm>
            <a:off x="311700" y="1225225"/>
            <a:ext cx="8520599" cy="3354000"/>
          </a:xfrm>
          <a:prstGeom prst="rect">
            <a:avLst/>
          </a:prstGeom>
        </p:spPr>
        <p:txBody>
          <a:bodyPr anchorCtr="0" anchor="t" bIns="91425" lIns="91425" rIns="91425" tIns="91425">
            <a:noAutofit/>
          </a:bodyPr>
          <a:lstStyle/>
          <a:p>
            <a:pPr indent="-228600" lvl="0" marL="457200" rtl="0">
              <a:spcBef>
                <a:spcPts val="0"/>
              </a:spcBef>
              <a:spcAft>
                <a:spcPts val="0"/>
              </a:spcAft>
              <a:buSzPct val="100000"/>
              <a:buFont typeface="Economica"/>
            </a:pPr>
            <a:r>
              <a:rPr lang="en" sz="2700">
                <a:latin typeface="Economica"/>
                <a:ea typeface="Economica"/>
                <a:cs typeface="Economica"/>
                <a:sym typeface="Economica"/>
              </a:rPr>
              <a:t>Choices are important - they help people feel in control</a:t>
            </a:r>
          </a:p>
          <a:p>
            <a:pPr indent="-228600" lvl="0" marL="457200" rtl="0">
              <a:spcBef>
                <a:spcPts val="0"/>
              </a:spcBef>
              <a:spcAft>
                <a:spcPts val="0"/>
              </a:spcAft>
              <a:buSzPct val="100000"/>
              <a:buFont typeface="Economica"/>
            </a:pPr>
            <a:r>
              <a:rPr lang="en" sz="2700">
                <a:latin typeface="Economica"/>
                <a:ea typeface="Economica"/>
                <a:cs typeface="Economica"/>
                <a:sym typeface="Economica"/>
              </a:rPr>
              <a:t>Maps are important, especially when there’s no wifi</a:t>
            </a:r>
          </a:p>
          <a:p>
            <a:pPr indent="-228600" lvl="0" marL="457200" rtl="0">
              <a:spcBef>
                <a:spcPts val="0"/>
              </a:spcBef>
              <a:spcAft>
                <a:spcPts val="0"/>
              </a:spcAft>
              <a:buSzPct val="100000"/>
              <a:buFont typeface="Economica"/>
            </a:pPr>
            <a:r>
              <a:rPr lang="en" sz="2700">
                <a:latin typeface="Economica"/>
                <a:ea typeface="Economica"/>
                <a:cs typeface="Economica"/>
                <a:sym typeface="Economica"/>
              </a:rPr>
              <a:t>Authenticity in travel is important</a:t>
            </a:r>
          </a:p>
          <a:p>
            <a:pPr indent="-228600" lvl="1" marL="914400" rtl="0">
              <a:spcBef>
                <a:spcPts val="0"/>
              </a:spcBef>
              <a:spcAft>
                <a:spcPts val="0"/>
              </a:spcAft>
              <a:buSzPct val="100000"/>
              <a:buFont typeface="Economica"/>
            </a:pPr>
            <a:r>
              <a:rPr lang="en" sz="2700">
                <a:latin typeface="Economica"/>
                <a:ea typeface="Economica"/>
                <a:cs typeface="Economica"/>
                <a:sym typeface="Economica"/>
              </a:rPr>
              <a:t>“I’m not a tourist, I’m a traveller”</a:t>
            </a:r>
          </a:p>
          <a:p>
            <a:pPr indent="-228600" lvl="0" marL="457200" rtl="0">
              <a:spcBef>
                <a:spcPts val="0"/>
              </a:spcBef>
              <a:spcAft>
                <a:spcPts val="0"/>
              </a:spcAft>
              <a:buSzPct val="100000"/>
              <a:buFont typeface="Economica"/>
            </a:pPr>
            <a:r>
              <a:rPr lang="en" sz="2700">
                <a:latin typeface="Economica"/>
                <a:ea typeface="Economica"/>
                <a:cs typeface="Economica"/>
                <a:sym typeface="Economica"/>
              </a:rPr>
              <a:t>People want to connect with strangers at a new place but are afraid of inappropriate settings and offending others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311700" y="175525"/>
            <a:ext cx="1325100" cy="401700"/>
          </a:xfrm>
          <a:prstGeom prst="rect">
            <a:avLst/>
          </a:prstGeom>
        </p:spPr>
        <p:txBody>
          <a:bodyPr anchorCtr="0" anchor="b" bIns="91425" lIns="91425" rIns="91425" tIns="91425">
            <a:noAutofit/>
          </a:bodyPr>
          <a:lstStyle/>
          <a:p>
            <a:pPr lvl="0" rtl="0">
              <a:spcBef>
                <a:spcPts val="0"/>
              </a:spcBef>
              <a:buNone/>
            </a:pPr>
            <a:r>
              <a:rPr lang="en" sz="1200"/>
              <a:t>Notes prevous (not in presentation)</a:t>
            </a:r>
          </a:p>
        </p:txBody>
      </p:sp>
      <p:sp>
        <p:nvSpPr>
          <p:cNvPr id="249" name="Shape 249"/>
          <p:cNvSpPr txBox="1"/>
          <p:nvPr>
            <p:ph idx="1" type="body"/>
          </p:nvPr>
        </p:nvSpPr>
        <p:spPr>
          <a:xfrm>
            <a:off x="311700" y="438525"/>
            <a:ext cx="8733299" cy="4617599"/>
          </a:xfrm>
          <a:prstGeom prst="rect">
            <a:avLst/>
          </a:prstGeom>
        </p:spPr>
        <p:txBody>
          <a:bodyPr anchorCtr="0" anchor="t" bIns="91425" lIns="91425" rIns="91425" tIns="91425">
            <a:noAutofit/>
          </a:bodyPr>
          <a:lstStyle/>
          <a:p>
            <a:pPr lvl="0" rtl="0">
              <a:spcBef>
                <a:spcPts val="0"/>
              </a:spcBef>
              <a:spcAft>
                <a:spcPts val="0"/>
              </a:spcAft>
              <a:buClr>
                <a:schemeClr val="dk1"/>
              </a:buClr>
              <a:buSzPct val="100000"/>
              <a:buFont typeface="Arial"/>
              <a:buNone/>
            </a:pPr>
            <a:r>
              <a:rPr b="1" lang="en" sz="1100" u="sng">
                <a:latin typeface="Arial"/>
                <a:ea typeface="Arial"/>
                <a:cs typeface="Arial"/>
                <a:sym typeface="Arial"/>
              </a:rPr>
              <a:t>Inferences</a:t>
            </a:r>
          </a:p>
          <a:p>
            <a:pPr indent="-298450" lvl="0" marL="457200" rtl="0">
              <a:spcBef>
                <a:spcPts val="0"/>
              </a:spcBef>
              <a:spcAft>
                <a:spcPts val="0"/>
              </a:spcAft>
              <a:buSzPct val="100000"/>
              <a:buFont typeface="Arial"/>
              <a:buChar char="●"/>
            </a:pPr>
            <a:r>
              <a:rPr lang="en" sz="1100">
                <a:latin typeface="Arial"/>
                <a:ea typeface="Arial"/>
                <a:cs typeface="Arial"/>
                <a:sym typeface="Arial"/>
              </a:rPr>
              <a:t>People care about having choices and to feel special, like feeling they’re in control</a:t>
            </a:r>
          </a:p>
          <a:p>
            <a:pPr indent="-298450" lvl="0" marL="457200" rtl="0">
              <a:spcBef>
                <a:spcPts val="0"/>
              </a:spcBef>
              <a:spcAft>
                <a:spcPts val="0"/>
              </a:spcAft>
              <a:buSzPct val="100000"/>
              <a:buFont typeface="Arial"/>
              <a:buChar char="●"/>
            </a:pPr>
            <a:r>
              <a:rPr lang="en" sz="1100">
                <a:latin typeface="Arial"/>
                <a:ea typeface="Arial"/>
                <a:cs typeface="Arial"/>
                <a:sym typeface="Arial"/>
              </a:rPr>
              <a:t>It is important to be able to reference a map while traveling, especially when there is no wifi</a:t>
            </a:r>
          </a:p>
          <a:p>
            <a:pPr indent="-298450" lvl="0" marL="457200" rtl="0">
              <a:spcBef>
                <a:spcPts val="0"/>
              </a:spcBef>
              <a:spcAft>
                <a:spcPts val="0"/>
              </a:spcAft>
              <a:buSzPct val="100000"/>
              <a:buFont typeface="Arial"/>
              <a:buChar char="●"/>
            </a:pPr>
            <a:r>
              <a:rPr lang="en" sz="1100">
                <a:latin typeface="Arial"/>
                <a:ea typeface="Arial"/>
                <a:cs typeface="Arial"/>
                <a:sym typeface="Arial"/>
              </a:rPr>
              <a:t>Some people prefer having authenticity when traveling and experiencing a foreign place like locals would</a:t>
            </a:r>
          </a:p>
          <a:p>
            <a:pPr indent="-298450" lvl="1" marL="914400" rtl="0">
              <a:spcBef>
                <a:spcPts val="0"/>
              </a:spcBef>
              <a:spcAft>
                <a:spcPts val="0"/>
              </a:spcAft>
              <a:buSzPct val="100000"/>
              <a:buFont typeface="Arial"/>
              <a:buChar char="○"/>
            </a:pPr>
            <a:r>
              <a:rPr lang="en" sz="1100">
                <a:latin typeface="Arial"/>
                <a:ea typeface="Arial"/>
                <a:cs typeface="Arial"/>
                <a:sym typeface="Arial"/>
              </a:rPr>
              <a:t>“I’m not a tourist, I’m a traveller”</a:t>
            </a:r>
          </a:p>
          <a:p>
            <a:pPr indent="-298450" lvl="0" marL="457200" rtl="0">
              <a:spcBef>
                <a:spcPts val="0"/>
              </a:spcBef>
              <a:spcAft>
                <a:spcPts val="0"/>
              </a:spcAft>
              <a:buSzPct val="100000"/>
              <a:buFont typeface="Arial"/>
              <a:buChar char="●"/>
            </a:pPr>
            <a:r>
              <a:rPr lang="en" sz="1100">
                <a:latin typeface="Arial"/>
                <a:ea typeface="Arial"/>
                <a:cs typeface="Arial"/>
                <a:sym typeface="Arial"/>
              </a:rPr>
              <a:t>People want to connect with strangers at a new place but are afraid of inappropriate settings and offending others</a:t>
            </a:r>
          </a:p>
          <a:p>
            <a:pPr lvl="0" rtl="0">
              <a:spcBef>
                <a:spcPts val="0"/>
              </a:spcBef>
              <a:spcAft>
                <a:spcPts val="0"/>
              </a:spcAft>
              <a:buClr>
                <a:schemeClr val="dk1"/>
              </a:buClr>
              <a:buFont typeface="Arial"/>
              <a:buNone/>
            </a:pPr>
            <a:r>
              <a:t/>
            </a:r>
            <a:endParaRPr b="1" sz="1100" u="sng">
              <a:latin typeface="Arial"/>
              <a:ea typeface="Arial"/>
              <a:cs typeface="Arial"/>
              <a:sym typeface="Arial"/>
            </a:endParaRPr>
          </a:p>
          <a:p>
            <a:pPr lvl="0" rtl="0">
              <a:spcBef>
                <a:spcPts val="0"/>
              </a:spcBef>
              <a:spcAft>
                <a:spcPts val="0"/>
              </a:spcAft>
              <a:buClr>
                <a:schemeClr val="dk1"/>
              </a:buClr>
              <a:buSzPct val="100000"/>
              <a:buFont typeface="Arial"/>
              <a:buNone/>
            </a:pPr>
            <a:r>
              <a:rPr b="1" lang="en" sz="1100" u="sng">
                <a:latin typeface="Arial"/>
                <a:ea typeface="Arial"/>
                <a:cs typeface="Arial"/>
                <a:sym typeface="Arial"/>
              </a:rPr>
              <a:t>Conclusions</a:t>
            </a:r>
          </a:p>
          <a:p>
            <a:pPr indent="-298450" lvl="0" marL="457200" rtl="0">
              <a:spcBef>
                <a:spcPts val="0"/>
              </a:spcBef>
              <a:spcAft>
                <a:spcPts val="0"/>
              </a:spcAft>
              <a:buSzPct val="100000"/>
              <a:buFont typeface="Arial"/>
              <a:buChar char="●"/>
            </a:pPr>
            <a:r>
              <a:rPr lang="en" sz="1100">
                <a:latin typeface="Arial"/>
                <a:ea typeface="Arial"/>
                <a:cs typeface="Arial"/>
                <a:sym typeface="Arial"/>
              </a:rPr>
              <a:t>Traveling can disrupt your lifestyle and health so it is important to have backup supplies of food and water, and also to know the locations of restaurants and restrooms at a new place</a:t>
            </a:r>
          </a:p>
          <a:p>
            <a:pPr indent="-298450" lvl="0" marL="457200" rtl="0">
              <a:spcBef>
                <a:spcPts val="0"/>
              </a:spcBef>
              <a:spcAft>
                <a:spcPts val="0"/>
              </a:spcAft>
              <a:buSzPct val="100000"/>
              <a:buFont typeface="Arial"/>
              <a:buChar char="●"/>
            </a:pPr>
            <a:r>
              <a:rPr lang="en" sz="1100">
                <a:latin typeface="Arial"/>
                <a:ea typeface="Arial"/>
                <a:cs typeface="Arial"/>
                <a:sym typeface="Arial"/>
              </a:rPr>
              <a:t>People feel the need to stay connected to their friends and families and will go out of their ways to find ways to communicate with them</a:t>
            </a:r>
          </a:p>
          <a:p>
            <a:pPr indent="-298450" lvl="0" marL="457200" rtl="0">
              <a:spcBef>
                <a:spcPts val="0"/>
              </a:spcBef>
              <a:spcAft>
                <a:spcPts val="0"/>
              </a:spcAft>
              <a:buSzPct val="100000"/>
              <a:buFont typeface="Arial"/>
              <a:buChar char="●"/>
            </a:pPr>
            <a:r>
              <a:rPr lang="en" sz="1100">
                <a:latin typeface="Arial"/>
                <a:ea typeface="Arial"/>
                <a:cs typeface="Arial"/>
                <a:sym typeface="Arial"/>
              </a:rPr>
              <a:t>People want to be constantly entertained and be up-to-date on current world events</a:t>
            </a:r>
          </a:p>
          <a:p>
            <a:pPr indent="-298450" lvl="0" marL="457200" rtl="0">
              <a:spcBef>
                <a:spcPts val="0"/>
              </a:spcBef>
              <a:spcAft>
                <a:spcPts val="0"/>
              </a:spcAft>
              <a:buSzPct val="100000"/>
              <a:buFont typeface="Arial"/>
              <a:buChar char="●"/>
            </a:pPr>
            <a:r>
              <a:rPr lang="en" sz="1100">
                <a:latin typeface="Arial"/>
                <a:ea typeface="Arial"/>
                <a:cs typeface="Arial"/>
                <a:sym typeface="Arial"/>
              </a:rPr>
              <a:t>Important to feel safe while traveling</a:t>
            </a:r>
          </a:p>
          <a:p>
            <a:pPr indent="-298450" lvl="0" marL="457200" rtl="0">
              <a:spcBef>
                <a:spcPts val="0"/>
              </a:spcBef>
              <a:spcAft>
                <a:spcPts val="0"/>
              </a:spcAft>
              <a:buSzPct val="100000"/>
              <a:buFont typeface="Arial"/>
              <a:buChar char="●"/>
            </a:pPr>
            <a:r>
              <a:rPr lang="en" sz="1100">
                <a:latin typeface="Arial"/>
                <a:ea typeface="Arial"/>
                <a:cs typeface="Arial"/>
                <a:sym typeface="Arial"/>
              </a:rPr>
              <a:t>It is important to be prepared for travel by packing necessities, researching about destinations, and being knowledgeable on required procedures and limitations through the airport</a:t>
            </a:r>
          </a:p>
          <a:p>
            <a:pPr indent="-298450" lvl="1" marL="914400" rtl="0">
              <a:spcBef>
                <a:spcPts val="0"/>
              </a:spcBef>
              <a:spcAft>
                <a:spcPts val="0"/>
              </a:spcAft>
              <a:buSzPct val="100000"/>
              <a:buFont typeface="Arial"/>
              <a:buChar char="○"/>
            </a:pPr>
            <a:r>
              <a:rPr lang="en" sz="1100">
                <a:latin typeface="Arial"/>
                <a:ea typeface="Arial"/>
                <a:cs typeface="Arial"/>
                <a:sym typeface="Arial"/>
              </a:rPr>
              <a:t>“People that aren’t aware will fumble through life”</a:t>
            </a:r>
          </a:p>
          <a:p>
            <a:pPr indent="-298450" lvl="0" marL="457200" rtl="0">
              <a:spcBef>
                <a:spcPts val="0"/>
              </a:spcBef>
              <a:spcAft>
                <a:spcPts val="0"/>
              </a:spcAft>
              <a:buSzPct val="100000"/>
              <a:buFont typeface="Arial"/>
              <a:buChar char="●"/>
            </a:pPr>
            <a:r>
              <a:rPr lang="en" sz="1100">
                <a:latin typeface="Arial"/>
                <a:ea typeface="Arial"/>
                <a:cs typeface="Arial"/>
                <a:sym typeface="Arial"/>
              </a:rPr>
              <a:t>An open mind and having respect for others will enrich one’s travel experiences</a:t>
            </a:r>
          </a:p>
          <a:p>
            <a:pPr lvl="0" rtl="0">
              <a:spcBef>
                <a:spcPts val="0"/>
              </a:spcBef>
              <a:buNone/>
            </a:pPr>
            <a:r>
              <a:t/>
            </a:r>
            <a:endParaRPr sz="1100"/>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311700" y="315925"/>
            <a:ext cx="8520599" cy="831299"/>
          </a:xfrm>
          <a:prstGeom prst="rect">
            <a:avLst/>
          </a:prstGeom>
        </p:spPr>
        <p:txBody>
          <a:bodyPr anchorCtr="0" anchor="b" bIns="91425" lIns="91425" rIns="91425" tIns="91425">
            <a:noAutofit/>
          </a:bodyPr>
          <a:lstStyle/>
          <a:p>
            <a:pPr>
              <a:spcBef>
                <a:spcPts val="0"/>
              </a:spcBef>
              <a:buNone/>
            </a:pPr>
            <a:r>
              <a:rPr lang="en"/>
              <a:t>Questions</a:t>
            </a:r>
          </a:p>
        </p:txBody>
      </p:sp>
      <p:sp>
        <p:nvSpPr>
          <p:cNvPr id="255" name="Shape 255"/>
          <p:cNvSpPr txBox="1"/>
          <p:nvPr>
            <p:ph idx="1" type="body"/>
          </p:nvPr>
        </p:nvSpPr>
        <p:spPr>
          <a:xfrm>
            <a:off x="311700" y="1225225"/>
            <a:ext cx="8520599" cy="3354000"/>
          </a:xfrm>
          <a:prstGeom prst="rect">
            <a:avLst/>
          </a:prstGeom>
        </p:spPr>
        <p:txBody>
          <a:bodyPr anchorCtr="0" anchor="t" bIns="91425" lIns="91425" rIns="91425" tIns="91425">
            <a:noAutofit/>
          </a:bodyPr>
          <a:lstStyle/>
          <a:p>
            <a:pPr indent="-228600" lvl="0" marL="457200" rtl="0">
              <a:spcBef>
                <a:spcPts val="0"/>
              </a:spcBef>
              <a:buSzPct val="100000"/>
              <a:buFont typeface="Economica"/>
            </a:pPr>
            <a:r>
              <a:rPr lang="en" sz="3000">
                <a:latin typeface="Economica"/>
                <a:ea typeface="Economica"/>
                <a:cs typeface="Economica"/>
                <a:sym typeface="Economica"/>
              </a:rPr>
              <a:t>How can we develop a product for “travelers” without excluding or focusing on “tourists”?</a:t>
            </a:r>
          </a:p>
          <a:p>
            <a:pPr indent="-228600" lvl="0" marL="457200" rtl="0">
              <a:spcBef>
                <a:spcPts val="0"/>
              </a:spcBef>
              <a:buSzPct val="100000"/>
              <a:buFont typeface="Economica"/>
            </a:pPr>
            <a:r>
              <a:rPr lang="en" sz="3000">
                <a:latin typeface="Economica"/>
                <a:ea typeface="Economica"/>
                <a:cs typeface="Economica"/>
                <a:sym typeface="Economica"/>
              </a:rPr>
              <a:t>How can we remove both logistical and cultural barriers that limit people’s travel experiences?</a:t>
            </a:r>
          </a:p>
          <a:p>
            <a:pPr indent="-228600" lvl="0" marL="457200">
              <a:spcBef>
                <a:spcPts val="0"/>
              </a:spcBef>
              <a:buSzPct val="100000"/>
              <a:buFont typeface="Economica"/>
            </a:pPr>
            <a:r>
              <a:rPr lang="en" sz="3000">
                <a:latin typeface="Economica"/>
                <a:ea typeface="Economica"/>
                <a:cs typeface="Economica"/>
                <a:sym typeface="Economica"/>
              </a:rPr>
              <a:t>How can we help travelers better prepare so travel feels more natural?</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311700" y="315925"/>
            <a:ext cx="8520599" cy="831299"/>
          </a:xfrm>
          <a:prstGeom prst="rect">
            <a:avLst/>
          </a:prstGeom>
        </p:spPr>
        <p:txBody>
          <a:bodyPr anchorCtr="0" anchor="b" bIns="91425" lIns="91425" rIns="91425" tIns="91425">
            <a:noAutofit/>
          </a:bodyPr>
          <a:lstStyle/>
          <a:p>
            <a:pPr lvl="0" rtl="0">
              <a:spcBef>
                <a:spcPts val="0"/>
              </a:spcBef>
              <a:buNone/>
            </a:pPr>
            <a:r>
              <a:rPr lang="en"/>
              <a:t>Preliminary Needs → Insights</a:t>
            </a:r>
          </a:p>
        </p:txBody>
      </p:sp>
      <p:sp>
        <p:nvSpPr>
          <p:cNvPr id="261" name="Shape 261"/>
          <p:cNvSpPr txBox="1"/>
          <p:nvPr/>
        </p:nvSpPr>
        <p:spPr>
          <a:xfrm>
            <a:off x="377975" y="1319025"/>
            <a:ext cx="2857800" cy="3259799"/>
          </a:xfrm>
          <a:prstGeom prst="rect">
            <a:avLst/>
          </a:prstGeom>
          <a:noFill/>
          <a:ln>
            <a:noFill/>
          </a:ln>
        </p:spPr>
        <p:txBody>
          <a:bodyPr anchorCtr="0" anchor="ctr" bIns="91425" lIns="91425" rIns="91425" tIns="91425">
            <a:noAutofit/>
          </a:bodyPr>
          <a:lstStyle/>
          <a:p>
            <a:pPr lvl="0" rtl="0">
              <a:lnSpc>
                <a:spcPct val="115000"/>
              </a:lnSpc>
              <a:spcBef>
                <a:spcPts val="0"/>
              </a:spcBef>
              <a:spcAft>
                <a:spcPts val="1600"/>
              </a:spcAft>
              <a:buNone/>
            </a:pPr>
            <a:r>
              <a:rPr lang="en" sz="3000">
                <a:solidFill>
                  <a:schemeClr val="dk1"/>
                </a:solidFill>
                <a:latin typeface="Economica"/>
                <a:ea typeface="Economica"/>
                <a:cs typeface="Economica"/>
                <a:sym typeface="Economica"/>
              </a:rPr>
              <a:t>Needs</a:t>
            </a:r>
          </a:p>
          <a:p>
            <a:pPr indent="-228600" lvl="0" marL="457200" rtl="0">
              <a:lnSpc>
                <a:spcPct val="115000"/>
              </a:lnSpc>
              <a:spcBef>
                <a:spcPts val="0"/>
              </a:spcBef>
              <a:spcAft>
                <a:spcPts val="1600"/>
              </a:spcAft>
              <a:buClr>
                <a:schemeClr val="dk1"/>
              </a:buClr>
              <a:buSzPct val="100000"/>
              <a:buFont typeface="Economica"/>
            </a:pPr>
            <a:r>
              <a:rPr lang="en" sz="3000">
                <a:solidFill>
                  <a:schemeClr val="dk1"/>
                </a:solidFill>
                <a:latin typeface="Economica"/>
                <a:ea typeface="Economica"/>
                <a:cs typeface="Economica"/>
                <a:sym typeface="Economica"/>
              </a:rPr>
              <a:t>Connectivity</a:t>
            </a:r>
          </a:p>
          <a:p>
            <a:pPr indent="-228600" lvl="0" marL="457200" rtl="0">
              <a:lnSpc>
                <a:spcPct val="115000"/>
              </a:lnSpc>
              <a:spcBef>
                <a:spcPts val="0"/>
              </a:spcBef>
              <a:spcAft>
                <a:spcPts val="1600"/>
              </a:spcAft>
              <a:buClr>
                <a:schemeClr val="dk1"/>
              </a:buClr>
              <a:buSzPct val="100000"/>
              <a:buFont typeface="Economica"/>
            </a:pPr>
            <a:r>
              <a:rPr lang="en" sz="3000">
                <a:solidFill>
                  <a:schemeClr val="dk1"/>
                </a:solidFill>
                <a:latin typeface="Economica"/>
                <a:ea typeface="Economica"/>
                <a:cs typeface="Economica"/>
                <a:sym typeface="Economica"/>
              </a:rPr>
              <a:t>Lowered barriers</a:t>
            </a:r>
          </a:p>
          <a:p>
            <a:pPr indent="-228600" lvl="0" marL="457200" rtl="0">
              <a:lnSpc>
                <a:spcPct val="115000"/>
              </a:lnSpc>
              <a:spcBef>
                <a:spcPts val="0"/>
              </a:spcBef>
              <a:spcAft>
                <a:spcPts val="1600"/>
              </a:spcAft>
              <a:buClr>
                <a:schemeClr val="dk1"/>
              </a:buClr>
              <a:buSzPct val="100000"/>
              <a:buFont typeface="Economica"/>
            </a:pPr>
            <a:r>
              <a:rPr lang="en" sz="3000">
                <a:solidFill>
                  <a:schemeClr val="dk1"/>
                </a:solidFill>
                <a:latin typeface="Economica"/>
                <a:ea typeface="Economica"/>
                <a:cs typeface="Economica"/>
                <a:sym typeface="Economica"/>
              </a:rPr>
              <a:t>Better preparation</a:t>
            </a:r>
          </a:p>
        </p:txBody>
      </p:sp>
      <p:sp>
        <p:nvSpPr>
          <p:cNvPr id="262" name="Shape 262"/>
          <p:cNvSpPr txBox="1"/>
          <p:nvPr/>
        </p:nvSpPr>
        <p:spPr>
          <a:xfrm>
            <a:off x="3418950" y="1547975"/>
            <a:ext cx="5525099" cy="3259799"/>
          </a:xfrm>
          <a:prstGeom prst="rect">
            <a:avLst/>
          </a:prstGeom>
          <a:noFill/>
          <a:ln>
            <a:noFill/>
          </a:ln>
        </p:spPr>
        <p:txBody>
          <a:bodyPr anchorCtr="0" anchor="ctr" bIns="91425" lIns="91425" rIns="91425" tIns="91425">
            <a:noAutofit/>
          </a:bodyPr>
          <a:lstStyle/>
          <a:p>
            <a:pPr lvl="0" rtl="0">
              <a:lnSpc>
                <a:spcPct val="115000"/>
              </a:lnSpc>
              <a:spcBef>
                <a:spcPts val="0"/>
              </a:spcBef>
              <a:spcAft>
                <a:spcPts val="1600"/>
              </a:spcAft>
              <a:buNone/>
            </a:pPr>
            <a:r>
              <a:rPr lang="en" sz="3000">
                <a:solidFill>
                  <a:schemeClr val="dk1"/>
                </a:solidFill>
                <a:latin typeface="Economica"/>
                <a:ea typeface="Economica"/>
                <a:cs typeface="Economica"/>
                <a:sym typeface="Economica"/>
              </a:rPr>
              <a:t>Insights - We were amazed to realize...</a:t>
            </a:r>
          </a:p>
          <a:p>
            <a:pPr indent="-228600" lvl="0" marL="457200" rtl="0">
              <a:lnSpc>
                <a:spcPct val="115000"/>
              </a:lnSpc>
              <a:spcBef>
                <a:spcPts val="0"/>
              </a:spcBef>
              <a:spcAft>
                <a:spcPts val="1600"/>
              </a:spcAft>
              <a:buClr>
                <a:schemeClr val="dk1"/>
              </a:buClr>
              <a:buSzPct val="100000"/>
              <a:buFont typeface="Economica"/>
            </a:pPr>
            <a:r>
              <a:rPr lang="en" sz="3000">
                <a:solidFill>
                  <a:schemeClr val="dk1"/>
                </a:solidFill>
                <a:latin typeface="Economica"/>
                <a:ea typeface="Economica"/>
                <a:cs typeface="Economica"/>
                <a:sym typeface="Economica"/>
              </a:rPr>
              <a:t>People don’t want to be isolated from their normal lives when traveling</a:t>
            </a:r>
          </a:p>
          <a:p>
            <a:pPr indent="-228600" lvl="0" marL="457200" rtl="0">
              <a:lnSpc>
                <a:spcPct val="115000"/>
              </a:lnSpc>
              <a:spcBef>
                <a:spcPts val="0"/>
              </a:spcBef>
              <a:spcAft>
                <a:spcPts val="1600"/>
              </a:spcAft>
              <a:buClr>
                <a:schemeClr val="dk1"/>
              </a:buClr>
              <a:buSzPct val="100000"/>
              <a:buFont typeface="Economica"/>
            </a:pPr>
            <a:r>
              <a:rPr lang="en" sz="3000">
                <a:solidFill>
                  <a:schemeClr val="dk1"/>
                </a:solidFill>
                <a:latin typeface="Economica"/>
                <a:ea typeface="Economica"/>
                <a:cs typeface="Economica"/>
                <a:sym typeface="Economica"/>
              </a:rPr>
              <a:t>People struggle to overcome cultural, logistical, political barriers</a:t>
            </a:r>
          </a:p>
          <a:p>
            <a:pPr indent="-228600" lvl="0" marL="457200" rtl="0">
              <a:lnSpc>
                <a:spcPct val="115000"/>
              </a:lnSpc>
              <a:spcBef>
                <a:spcPts val="0"/>
              </a:spcBef>
              <a:spcAft>
                <a:spcPts val="1600"/>
              </a:spcAft>
              <a:buClr>
                <a:schemeClr val="dk1"/>
              </a:buClr>
              <a:buSzPct val="100000"/>
              <a:buFont typeface="Economica"/>
            </a:pPr>
            <a:r>
              <a:rPr lang="en" sz="3000">
                <a:solidFill>
                  <a:schemeClr val="dk1"/>
                </a:solidFill>
                <a:latin typeface="Economica"/>
                <a:ea typeface="Economica"/>
                <a:cs typeface="Economica"/>
                <a:sym typeface="Economica"/>
              </a:rPr>
              <a:t>Airport staff find travelers to be very unprepared</a:t>
            </a:r>
          </a:p>
        </p:txBody>
      </p:sp>
      <p:sp>
        <p:nvSpPr>
          <p:cNvPr id="263" name="Shape 263"/>
          <p:cNvSpPr/>
          <p:nvPr/>
        </p:nvSpPr>
        <p:spPr>
          <a:xfrm>
            <a:off x="1629500" y="1257596"/>
            <a:ext cx="1606275" cy="750300"/>
          </a:xfrm>
          <a:custGeom>
            <a:pathLst>
              <a:path extrusionOk="0" h="30012" w="64251">
                <a:moveTo>
                  <a:pt x="0" y="30012"/>
                </a:moveTo>
                <a:cubicBezTo>
                  <a:pt x="6406" y="15595"/>
                  <a:pt x="25192" y="7631"/>
                  <a:pt x="40904" y="6202"/>
                </a:cubicBezTo>
                <a:cubicBezTo>
                  <a:pt x="48446" y="5515"/>
                  <a:pt x="55919" y="8644"/>
                  <a:pt x="63493" y="8644"/>
                </a:cubicBezTo>
                <a:cubicBezTo>
                  <a:pt x="64629" y="8644"/>
                  <a:pt x="56388" y="-97"/>
                  <a:pt x="56777" y="97"/>
                </a:cubicBezTo>
                <a:cubicBezTo>
                  <a:pt x="58597" y="1006"/>
                  <a:pt x="59001" y="3542"/>
                  <a:pt x="60440" y="4981"/>
                </a:cubicBezTo>
                <a:cubicBezTo>
                  <a:pt x="61766" y="6307"/>
                  <a:pt x="64696" y="7474"/>
                  <a:pt x="64103" y="9255"/>
                </a:cubicBezTo>
                <a:cubicBezTo>
                  <a:pt x="62874" y="12943"/>
                  <a:pt x="58307" y="14444"/>
                  <a:pt x="55556" y="17191"/>
                </a:cubicBezTo>
              </a:path>
            </a:pathLst>
          </a:custGeom>
          <a:noFill/>
          <a:ln cap="flat" cmpd="sng" w="38100">
            <a:solidFill>
              <a:srgbClr val="000000"/>
            </a:solidFill>
            <a:prstDash val="solid"/>
            <a:round/>
            <a:headEnd len="lg" w="lg" type="none"/>
            <a:tailEnd len="lg" w="lg" type="none"/>
          </a:ln>
        </p:spPr>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315925"/>
            <a:ext cx="8520599" cy="831299"/>
          </a:xfrm>
          <a:prstGeom prst="rect">
            <a:avLst/>
          </a:prstGeom>
        </p:spPr>
        <p:txBody>
          <a:bodyPr anchorCtr="0" anchor="b" bIns="91425" lIns="91425" rIns="91425" tIns="91425">
            <a:noAutofit/>
          </a:bodyPr>
          <a:lstStyle/>
          <a:p>
            <a:pPr lvl="0" rtl="0">
              <a:spcBef>
                <a:spcPts val="0"/>
              </a:spcBef>
              <a:buNone/>
            </a:pPr>
            <a:r>
              <a:rPr lang="en"/>
              <a:t>Summary</a:t>
            </a:r>
          </a:p>
        </p:txBody>
      </p:sp>
      <p:sp>
        <p:nvSpPr>
          <p:cNvPr id="269" name="Shape 269"/>
          <p:cNvSpPr txBox="1"/>
          <p:nvPr>
            <p:ph idx="1" type="body"/>
          </p:nvPr>
        </p:nvSpPr>
        <p:spPr>
          <a:xfrm>
            <a:off x="311700" y="1225225"/>
            <a:ext cx="8520599" cy="3354000"/>
          </a:xfrm>
          <a:prstGeom prst="rect">
            <a:avLst/>
          </a:prstGeom>
        </p:spPr>
        <p:txBody>
          <a:bodyPr anchorCtr="0" anchor="t" bIns="91425" lIns="91425" rIns="91425" tIns="91425">
            <a:noAutofit/>
          </a:bodyPr>
          <a:lstStyle/>
          <a:p>
            <a:pPr indent="-228600" lvl="0" marL="457200" rtl="0">
              <a:spcBef>
                <a:spcPts val="0"/>
              </a:spcBef>
              <a:buSzPct val="100000"/>
              <a:buFont typeface="Economica"/>
            </a:pPr>
            <a:r>
              <a:rPr lang="en" sz="3000">
                <a:latin typeface="Economica"/>
                <a:ea typeface="Economica"/>
                <a:cs typeface="Economica"/>
                <a:sym typeface="Economica"/>
              </a:rPr>
              <a:t>Airport-centric search</a:t>
            </a:r>
          </a:p>
          <a:p>
            <a:pPr indent="-228600" lvl="0" marL="457200" rtl="0">
              <a:spcBef>
                <a:spcPts val="0"/>
              </a:spcBef>
              <a:buSzPct val="100000"/>
              <a:buFont typeface="Economica"/>
            </a:pPr>
            <a:r>
              <a:rPr lang="en" sz="3000">
                <a:latin typeface="Economica"/>
                <a:ea typeface="Economica"/>
                <a:cs typeface="Economica"/>
                <a:sym typeface="Economica"/>
              </a:rPr>
              <a:t>6 interview subjects with diverse yet overlapping experiences</a:t>
            </a:r>
          </a:p>
          <a:p>
            <a:pPr indent="-228600" lvl="0" marL="457200" rtl="0">
              <a:spcBef>
                <a:spcPts val="0"/>
              </a:spcBef>
              <a:buSzPct val="100000"/>
              <a:buFont typeface="Economica"/>
            </a:pPr>
            <a:r>
              <a:rPr lang="en" sz="3000">
                <a:latin typeface="Economica"/>
                <a:ea typeface="Economica"/>
                <a:cs typeface="Economica"/>
                <a:sym typeface="Economica"/>
              </a:rPr>
              <a:t>Travel connects to: lifestyle, culture, people interactions</a:t>
            </a:r>
          </a:p>
          <a:p>
            <a:pPr indent="-228600" lvl="0" marL="457200" rtl="0">
              <a:spcBef>
                <a:spcPts val="0"/>
              </a:spcBef>
              <a:buSzPct val="100000"/>
              <a:buFont typeface="Economica"/>
            </a:pPr>
            <a:r>
              <a:rPr lang="en" sz="3000">
                <a:latin typeface="Economica"/>
                <a:ea typeface="Economica"/>
                <a:cs typeface="Economica"/>
                <a:sym typeface="Economica"/>
              </a:rPr>
              <a:t>Travel brings exceptional experiences, but people don’t want it feel like a disruption.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315925"/>
            <a:ext cx="8520599" cy="831299"/>
          </a:xfrm>
          <a:prstGeom prst="rect">
            <a:avLst/>
          </a:prstGeom>
        </p:spPr>
        <p:txBody>
          <a:bodyPr anchorCtr="0" anchor="b" bIns="91425" lIns="91425" rIns="91425" tIns="91425">
            <a:noAutofit/>
          </a:bodyPr>
          <a:lstStyle/>
          <a:p>
            <a:pPr lvl="0" rtl="0">
              <a:spcBef>
                <a:spcPts val="0"/>
              </a:spcBef>
              <a:buNone/>
            </a:pPr>
            <a:r>
              <a:rPr lang="en"/>
              <a:t>Needfinding process</a:t>
            </a:r>
          </a:p>
        </p:txBody>
      </p:sp>
      <p:sp>
        <p:nvSpPr>
          <p:cNvPr id="79" name="Shape 79"/>
          <p:cNvSpPr txBox="1"/>
          <p:nvPr>
            <p:ph idx="1" type="body"/>
          </p:nvPr>
        </p:nvSpPr>
        <p:spPr>
          <a:xfrm>
            <a:off x="311700" y="2784225"/>
            <a:ext cx="8520599" cy="1794899"/>
          </a:xfrm>
          <a:prstGeom prst="rect">
            <a:avLst/>
          </a:prstGeom>
        </p:spPr>
        <p:txBody>
          <a:bodyPr anchorCtr="0" anchor="t" bIns="91425" lIns="91425" rIns="91425" tIns="91425">
            <a:noAutofit/>
          </a:bodyPr>
          <a:lstStyle/>
          <a:p>
            <a:pPr lvl="0" rtl="0">
              <a:spcBef>
                <a:spcPts val="0"/>
              </a:spcBef>
              <a:buNone/>
            </a:pPr>
            <a:r>
              <a:t/>
            </a:r>
            <a:endParaRPr/>
          </a:p>
        </p:txBody>
      </p:sp>
      <p:sp>
        <p:nvSpPr>
          <p:cNvPr id="80" name="Shape 80"/>
          <p:cNvSpPr/>
          <p:nvPr/>
        </p:nvSpPr>
        <p:spPr>
          <a:xfrm>
            <a:off x="2820150" y="1203450"/>
            <a:ext cx="3503699" cy="831299"/>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1" name="Shape 81"/>
          <p:cNvSpPr txBox="1"/>
          <p:nvPr/>
        </p:nvSpPr>
        <p:spPr>
          <a:xfrm>
            <a:off x="1112950" y="3945725"/>
            <a:ext cx="6611399" cy="792899"/>
          </a:xfrm>
          <a:prstGeom prst="rect">
            <a:avLst/>
          </a:prstGeom>
          <a:noFill/>
          <a:ln>
            <a:noFill/>
          </a:ln>
        </p:spPr>
        <p:txBody>
          <a:bodyPr anchorCtr="0" anchor="t" bIns="91425" lIns="91425" rIns="91425" tIns="91425">
            <a:noAutofit/>
          </a:bodyPr>
          <a:lstStyle/>
          <a:p>
            <a:pPr algn="ctr">
              <a:spcBef>
                <a:spcPts val="0"/>
              </a:spcBef>
              <a:buNone/>
            </a:pPr>
            <a:r>
              <a:rPr lang="en" sz="2500">
                <a:latin typeface="Economica"/>
                <a:ea typeface="Economica"/>
                <a:cs typeface="Economica"/>
                <a:sym typeface="Economica"/>
              </a:rPr>
              <a:t>Users who care about mobilityW</a:t>
            </a:r>
          </a:p>
        </p:txBody>
      </p:sp>
      <p:sp>
        <p:nvSpPr>
          <p:cNvPr id="82" name="Shape 82"/>
          <p:cNvSpPr/>
          <p:nvPr/>
        </p:nvSpPr>
        <p:spPr>
          <a:xfrm>
            <a:off x="1266300" y="2562875"/>
            <a:ext cx="2395199" cy="792899"/>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3" name="Shape 83"/>
          <p:cNvSpPr/>
          <p:nvPr/>
        </p:nvSpPr>
        <p:spPr>
          <a:xfrm>
            <a:off x="5482500" y="2562875"/>
            <a:ext cx="2395199" cy="792899"/>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84" name="Shape 84"/>
          <p:cNvCxnSpPr/>
          <p:nvPr/>
        </p:nvCxnSpPr>
        <p:spPr>
          <a:xfrm flipH="1">
            <a:off x="3079049" y="2123600"/>
            <a:ext cx="330300" cy="330300"/>
          </a:xfrm>
          <a:prstGeom prst="straightConnector1">
            <a:avLst/>
          </a:prstGeom>
          <a:noFill/>
          <a:ln cap="flat" cmpd="sng" w="38100">
            <a:solidFill>
              <a:srgbClr val="000000"/>
            </a:solidFill>
            <a:prstDash val="solid"/>
            <a:round/>
            <a:headEnd len="lg" w="lg" type="none"/>
            <a:tailEnd len="lg" w="lg" type="triangle"/>
          </a:ln>
        </p:spPr>
      </p:cxnSp>
      <p:cxnSp>
        <p:nvCxnSpPr>
          <p:cNvPr id="85" name="Shape 85"/>
          <p:cNvCxnSpPr/>
          <p:nvPr/>
        </p:nvCxnSpPr>
        <p:spPr>
          <a:xfrm>
            <a:off x="5839500" y="2122412"/>
            <a:ext cx="259499" cy="352800"/>
          </a:xfrm>
          <a:prstGeom prst="straightConnector1">
            <a:avLst/>
          </a:prstGeom>
          <a:noFill/>
          <a:ln cap="flat" cmpd="sng" w="38100">
            <a:solidFill>
              <a:srgbClr val="000000"/>
            </a:solidFill>
            <a:prstDash val="solid"/>
            <a:round/>
            <a:headEnd len="lg" w="lg" type="none"/>
            <a:tailEnd len="lg" w="lg" type="triangle"/>
          </a:ln>
        </p:spPr>
      </p:cxnSp>
      <p:sp>
        <p:nvSpPr>
          <p:cNvPr id="86" name="Shape 86"/>
          <p:cNvSpPr txBox="1"/>
          <p:nvPr/>
        </p:nvSpPr>
        <p:spPr>
          <a:xfrm>
            <a:off x="1167750" y="2637325"/>
            <a:ext cx="2592299" cy="792899"/>
          </a:xfrm>
          <a:prstGeom prst="rect">
            <a:avLst/>
          </a:prstGeom>
          <a:noFill/>
          <a:ln>
            <a:noFill/>
          </a:ln>
        </p:spPr>
        <p:txBody>
          <a:bodyPr anchorCtr="0" anchor="t" bIns="91425" lIns="91425" rIns="91425" tIns="91425">
            <a:noAutofit/>
          </a:bodyPr>
          <a:lstStyle/>
          <a:p>
            <a:pPr lvl="0" rtl="0" algn="ctr">
              <a:spcBef>
                <a:spcPts val="0"/>
              </a:spcBef>
              <a:buNone/>
            </a:pPr>
            <a:r>
              <a:rPr lang="en" sz="2500">
                <a:latin typeface="Economica"/>
                <a:ea typeface="Economica"/>
                <a:cs typeface="Economica"/>
                <a:sym typeface="Economica"/>
              </a:rPr>
              <a:t>travelers</a:t>
            </a:r>
          </a:p>
        </p:txBody>
      </p:sp>
      <p:sp>
        <p:nvSpPr>
          <p:cNvPr id="87" name="Shape 87"/>
          <p:cNvSpPr txBox="1"/>
          <p:nvPr/>
        </p:nvSpPr>
        <p:spPr>
          <a:xfrm>
            <a:off x="5383950" y="2637325"/>
            <a:ext cx="2592299" cy="792899"/>
          </a:xfrm>
          <a:prstGeom prst="rect">
            <a:avLst/>
          </a:prstGeom>
          <a:noFill/>
          <a:ln>
            <a:noFill/>
          </a:ln>
        </p:spPr>
        <p:txBody>
          <a:bodyPr anchorCtr="0" anchor="t" bIns="91425" lIns="91425" rIns="91425" tIns="91425">
            <a:noAutofit/>
          </a:bodyPr>
          <a:lstStyle/>
          <a:p>
            <a:pPr lvl="0" rtl="0" algn="ctr">
              <a:spcBef>
                <a:spcPts val="0"/>
              </a:spcBef>
              <a:buNone/>
            </a:pPr>
            <a:r>
              <a:rPr lang="en" sz="2500">
                <a:latin typeface="Economica"/>
                <a:ea typeface="Economica"/>
                <a:cs typeface="Economica"/>
                <a:sym typeface="Economica"/>
              </a:rPr>
              <a:t>commuters</a:t>
            </a:r>
          </a:p>
        </p:txBody>
      </p:sp>
      <p:cxnSp>
        <p:nvCxnSpPr>
          <p:cNvPr id="88" name="Shape 88"/>
          <p:cNvCxnSpPr/>
          <p:nvPr/>
        </p:nvCxnSpPr>
        <p:spPr>
          <a:xfrm flipH="1">
            <a:off x="5804099" y="3443425"/>
            <a:ext cx="330300" cy="330300"/>
          </a:xfrm>
          <a:prstGeom prst="straightConnector1">
            <a:avLst/>
          </a:prstGeom>
          <a:noFill/>
          <a:ln cap="flat" cmpd="sng" w="38100">
            <a:solidFill>
              <a:srgbClr val="000000"/>
            </a:solidFill>
            <a:prstDash val="solid"/>
            <a:round/>
            <a:headEnd len="lg" w="lg" type="none"/>
            <a:tailEnd len="lg" w="lg" type="triangle"/>
          </a:ln>
        </p:spPr>
      </p:cxnSp>
      <p:cxnSp>
        <p:nvCxnSpPr>
          <p:cNvPr id="89" name="Shape 89"/>
          <p:cNvCxnSpPr/>
          <p:nvPr/>
        </p:nvCxnSpPr>
        <p:spPr>
          <a:xfrm>
            <a:off x="3079050" y="3464737"/>
            <a:ext cx="259499" cy="352800"/>
          </a:xfrm>
          <a:prstGeom prst="straightConnector1">
            <a:avLst/>
          </a:prstGeom>
          <a:noFill/>
          <a:ln cap="flat" cmpd="sng" w="38100">
            <a:solidFill>
              <a:srgbClr val="000000"/>
            </a:solidFill>
            <a:prstDash val="solid"/>
            <a:round/>
            <a:headEnd len="lg" w="lg" type="none"/>
            <a:tailEnd len="lg" w="lg" type="triangle"/>
          </a:ln>
        </p:spPr>
      </p:cxnSp>
      <p:sp>
        <p:nvSpPr>
          <p:cNvPr id="90" name="Shape 90"/>
          <p:cNvSpPr/>
          <p:nvPr/>
        </p:nvSpPr>
        <p:spPr>
          <a:xfrm>
            <a:off x="1593300" y="3926525"/>
            <a:ext cx="5957400" cy="831299"/>
          </a:xfrm>
          <a:prstGeom prst="flowChartAlternate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sz="2500">
                <a:latin typeface="Economica"/>
                <a:ea typeface="Economica"/>
                <a:cs typeface="Economica"/>
                <a:sym typeface="Economica"/>
              </a:rPr>
              <a:t>Where can we observe both travelers and commuters?</a:t>
            </a:r>
          </a:p>
        </p:txBody>
      </p:sp>
      <p:sp>
        <p:nvSpPr>
          <p:cNvPr id="91" name="Shape 91"/>
          <p:cNvSpPr txBox="1"/>
          <p:nvPr/>
        </p:nvSpPr>
        <p:spPr>
          <a:xfrm>
            <a:off x="1266300" y="1348112"/>
            <a:ext cx="6611399" cy="792899"/>
          </a:xfrm>
          <a:prstGeom prst="rect">
            <a:avLst/>
          </a:prstGeom>
          <a:noFill/>
          <a:ln>
            <a:noFill/>
          </a:ln>
        </p:spPr>
        <p:txBody>
          <a:bodyPr anchorCtr="0" anchor="t" bIns="91425" lIns="91425" rIns="91425" tIns="91425">
            <a:noAutofit/>
          </a:bodyPr>
          <a:lstStyle/>
          <a:p>
            <a:pPr lvl="0" rtl="0" algn="ctr">
              <a:spcBef>
                <a:spcPts val="0"/>
              </a:spcBef>
              <a:buNone/>
            </a:pPr>
            <a:r>
              <a:rPr lang="en" sz="2500">
                <a:latin typeface="Economica"/>
                <a:ea typeface="Economica"/>
                <a:cs typeface="Economica"/>
                <a:sym typeface="Economica"/>
              </a:rPr>
              <a:t>Users who care about mobility</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315925"/>
            <a:ext cx="8520599" cy="831299"/>
          </a:xfrm>
          <a:prstGeom prst="rect">
            <a:avLst/>
          </a:prstGeom>
        </p:spPr>
        <p:txBody>
          <a:bodyPr anchorCtr="0" anchor="b" bIns="91425" lIns="91425" rIns="91425" tIns="91425">
            <a:noAutofit/>
          </a:bodyPr>
          <a:lstStyle/>
          <a:p>
            <a:pPr lvl="0" rtl="0">
              <a:spcBef>
                <a:spcPts val="0"/>
              </a:spcBef>
              <a:buNone/>
            </a:pPr>
            <a:r>
              <a:rPr lang="en"/>
              <a:t>Domestic Terminal of Airport</a:t>
            </a:r>
          </a:p>
        </p:txBody>
      </p:sp>
      <p:sp>
        <p:nvSpPr>
          <p:cNvPr id="97" name="Shape 97"/>
          <p:cNvSpPr txBox="1"/>
          <p:nvPr>
            <p:ph idx="1" type="body"/>
          </p:nvPr>
        </p:nvSpPr>
        <p:spPr>
          <a:xfrm>
            <a:off x="4541900" y="1152250"/>
            <a:ext cx="4125300" cy="3354000"/>
          </a:xfrm>
          <a:prstGeom prst="rect">
            <a:avLst/>
          </a:prstGeom>
        </p:spPr>
        <p:txBody>
          <a:bodyPr anchorCtr="0" anchor="t" bIns="91425" lIns="91425" rIns="91425" tIns="91425">
            <a:noAutofit/>
          </a:bodyPr>
          <a:lstStyle/>
          <a:p>
            <a:pPr indent="0" marL="0" rtl="0">
              <a:spcBef>
                <a:spcPts val="0"/>
              </a:spcBef>
              <a:buNone/>
            </a:pPr>
            <a:r>
              <a:rPr lang="en" sz="3000">
                <a:latin typeface="Economica"/>
                <a:ea typeface="Economica"/>
                <a:cs typeface="Economica"/>
                <a:sym typeface="Economica"/>
              </a:rPr>
              <a:t>People who fly in order to travel to new places</a:t>
            </a:r>
          </a:p>
          <a:p>
            <a:pPr rtl="0">
              <a:spcBef>
                <a:spcPts val="0"/>
              </a:spcBef>
              <a:buNone/>
            </a:pPr>
            <a:r>
              <a:rPr lang="en" sz="3000">
                <a:latin typeface="Economica"/>
                <a:ea typeface="Economica"/>
                <a:cs typeface="Economica"/>
                <a:sym typeface="Economica"/>
              </a:rPr>
              <a:t>People who fly in order to commute between city to city</a:t>
            </a:r>
            <a:r>
              <a:rPr lang="en">
                <a:latin typeface="Economica"/>
                <a:ea typeface="Economica"/>
                <a:cs typeface="Economica"/>
                <a:sym typeface="Economica"/>
              </a:rPr>
              <a:t> </a:t>
            </a:r>
          </a:p>
          <a:p>
            <a:pPr lvl="0" rtl="0">
              <a:spcBef>
                <a:spcPts val="0"/>
              </a:spcBef>
              <a:buNone/>
            </a:pPr>
            <a:r>
              <a:t/>
            </a:r>
            <a:endParaRPr/>
          </a:p>
        </p:txBody>
      </p:sp>
      <p:pic>
        <p:nvPicPr>
          <p:cNvPr id="98" name="Shape 98"/>
          <p:cNvPicPr preferRelativeResize="0"/>
          <p:nvPr/>
        </p:nvPicPr>
        <p:blipFill rotWithShape="1">
          <a:blip r:embed="rId3">
            <a:alphaModFix/>
          </a:blip>
          <a:srcRect b="0" l="0" r="0" t="40116"/>
          <a:stretch/>
        </p:blipFill>
        <p:spPr>
          <a:xfrm>
            <a:off x="311700" y="1225225"/>
            <a:ext cx="4017875" cy="320807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315925"/>
            <a:ext cx="8520599" cy="831299"/>
          </a:xfrm>
          <a:prstGeom prst="rect">
            <a:avLst/>
          </a:prstGeom>
        </p:spPr>
        <p:txBody>
          <a:bodyPr anchorCtr="0" anchor="b" bIns="91425" lIns="91425" rIns="91425" tIns="91425">
            <a:noAutofit/>
          </a:bodyPr>
          <a:lstStyle/>
          <a:p>
            <a:pPr lvl="0" rtl="0">
              <a:spcBef>
                <a:spcPts val="0"/>
              </a:spcBef>
              <a:buNone/>
            </a:pPr>
            <a:r>
              <a:rPr lang="en"/>
              <a:t>International Travelers</a:t>
            </a:r>
          </a:p>
        </p:txBody>
      </p:sp>
      <p:pic>
        <p:nvPicPr>
          <p:cNvPr id="104" name="Shape 104"/>
          <p:cNvPicPr preferRelativeResize="0"/>
          <p:nvPr/>
        </p:nvPicPr>
        <p:blipFill rotWithShape="1">
          <a:blip r:embed="rId3">
            <a:alphaModFix/>
          </a:blip>
          <a:srcRect b="226" l="31988" r="27545" t="1183"/>
          <a:stretch/>
        </p:blipFill>
        <p:spPr>
          <a:xfrm>
            <a:off x="571225" y="1042637"/>
            <a:ext cx="2289627" cy="3719174"/>
          </a:xfrm>
          <a:prstGeom prst="rect">
            <a:avLst/>
          </a:prstGeom>
          <a:noFill/>
          <a:ln>
            <a:noFill/>
          </a:ln>
        </p:spPr>
      </p:pic>
      <p:pic>
        <p:nvPicPr>
          <p:cNvPr id="105" name="Shape 105"/>
          <p:cNvPicPr preferRelativeResize="0"/>
          <p:nvPr/>
        </p:nvPicPr>
        <p:blipFill rotWithShape="1">
          <a:blip r:embed="rId4">
            <a:alphaModFix/>
          </a:blip>
          <a:srcRect b="2582" l="29686" r="38968" t="22348"/>
          <a:stretch/>
        </p:blipFill>
        <p:spPr>
          <a:xfrm>
            <a:off x="6280975" y="1042650"/>
            <a:ext cx="2329523" cy="3719150"/>
          </a:xfrm>
          <a:prstGeom prst="rect">
            <a:avLst/>
          </a:prstGeom>
          <a:noFill/>
          <a:ln>
            <a:noFill/>
          </a:ln>
        </p:spPr>
      </p:pic>
      <p:sp>
        <p:nvSpPr>
          <p:cNvPr id="106" name="Shape 106"/>
          <p:cNvSpPr txBox="1"/>
          <p:nvPr>
            <p:ph idx="2" type="title"/>
          </p:nvPr>
        </p:nvSpPr>
        <p:spPr>
          <a:xfrm>
            <a:off x="2860850" y="1042650"/>
            <a:ext cx="3083099" cy="1744199"/>
          </a:xfrm>
          <a:prstGeom prst="rect">
            <a:avLst/>
          </a:prstGeom>
        </p:spPr>
        <p:txBody>
          <a:bodyPr anchorCtr="0" anchor="b" bIns="91425" lIns="91425" rIns="91425" tIns="91425">
            <a:noAutofit/>
          </a:bodyPr>
          <a:lstStyle/>
          <a:p>
            <a:pPr rtl="0">
              <a:spcBef>
                <a:spcPts val="0"/>
              </a:spcBef>
              <a:buNone/>
            </a:pPr>
            <a:r>
              <a:rPr lang="en" sz="3600"/>
              <a:t>Mariko</a:t>
            </a:r>
          </a:p>
          <a:p>
            <a:pPr rtl="0">
              <a:spcBef>
                <a:spcPts val="0"/>
              </a:spcBef>
              <a:buNone/>
            </a:pPr>
            <a:r>
              <a:rPr lang="en" sz="3600"/>
              <a:t>64 years old</a:t>
            </a:r>
          </a:p>
          <a:p>
            <a:pPr lvl="0" rtl="0">
              <a:spcBef>
                <a:spcPts val="0"/>
              </a:spcBef>
              <a:buNone/>
            </a:pPr>
            <a:r>
              <a:rPr lang="en" sz="3600"/>
              <a:t>Japanese-American</a:t>
            </a:r>
          </a:p>
        </p:txBody>
      </p:sp>
      <p:sp>
        <p:nvSpPr>
          <p:cNvPr id="107" name="Shape 107"/>
          <p:cNvSpPr txBox="1"/>
          <p:nvPr>
            <p:ph idx="3" type="title"/>
          </p:nvPr>
        </p:nvSpPr>
        <p:spPr>
          <a:xfrm>
            <a:off x="4560175" y="3017600"/>
            <a:ext cx="1720799" cy="1744199"/>
          </a:xfrm>
          <a:prstGeom prst="rect">
            <a:avLst/>
          </a:prstGeom>
        </p:spPr>
        <p:txBody>
          <a:bodyPr anchorCtr="0" anchor="b" bIns="91425" lIns="91425" rIns="91425" tIns="91425">
            <a:noAutofit/>
          </a:bodyPr>
          <a:lstStyle/>
          <a:p>
            <a:pPr rtl="0" algn="l">
              <a:spcBef>
                <a:spcPts val="0"/>
              </a:spcBef>
              <a:buNone/>
            </a:pPr>
            <a:r>
              <a:rPr lang="en" sz="3600"/>
              <a:t>Maruk</a:t>
            </a:r>
          </a:p>
          <a:p>
            <a:pPr rtl="0" algn="l">
              <a:spcBef>
                <a:spcPts val="0"/>
              </a:spcBef>
              <a:buNone/>
            </a:pPr>
            <a:r>
              <a:rPr lang="en" sz="3600"/>
              <a:t>in his 20s</a:t>
            </a:r>
          </a:p>
          <a:p>
            <a:pPr lvl="0" rtl="0" algn="l">
              <a:spcBef>
                <a:spcPts val="0"/>
              </a:spcBef>
              <a:buNone/>
            </a:pPr>
            <a:r>
              <a:rPr lang="en" sz="3600"/>
              <a:t>Polish</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146300"/>
            <a:ext cx="1325100" cy="401700"/>
          </a:xfrm>
          <a:prstGeom prst="rect">
            <a:avLst/>
          </a:prstGeom>
        </p:spPr>
        <p:txBody>
          <a:bodyPr anchorCtr="0" anchor="b" bIns="91425" lIns="91425" rIns="91425" tIns="91425">
            <a:noAutofit/>
          </a:bodyPr>
          <a:lstStyle/>
          <a:p>
            <a:pPr>
              <a:spcBef>
                <a:spcPts val="0"/>
              </a:spcBef>
              <a:buNone/>
            </a:pPr>
            <a:r>
              <a:rPr lang="en" sz="1200"/>
              <a:t>Notes prevous</a:t>
            </a:r>
          </a:p>
        </p:txBody>
      </p:sp>
      <p:sp>
        <p:nvSpPr>
          <p:cNvPr id="113" name="Shape 113"/>
          <p:cNvSpPr txBox="1"/>
          <p:nvPr>
            <p:ph idx="1" type="body"/>
          </p:nvPr>
        </p:nvSpPr>
        <p:spPr>
          <a:xfrm>
            <a:off x="311700" y="548000"/>
            <a:ext cx="8520599" cy="4031100"/>
          </a:xfrm>
          <a:prstGeom prst="rect">
            <a:avLst/>
          </a:prstGeom>
        </p:spPr>
        <p:txBody>
          <a:bodyPr anchorCtr="0" anchor="t" bIns="91425" lIns="91425" rIns="91425" tIns="91425">
            <a:noAutofit/>
          </a:bodyPr>
          <a:lstStyle/>
          <a:p>
            <a:pPr lvl="0" rtl="0">
              <a:lnSpc>
                <a:spcPct val="100000"/>
              </a:lnSpc>
              <a:spcBef>
                <a:spcPts val="0"/>
              </a:spcBef>
              <a:spcAft>
                <a:spcPts val="0"/>
              </a:spcAft>
              <a:buClr>
                <a:schemeClr val="dk1"/>
              </a:buClr>
              <a:buSzPct val="100000"/>
              <a:buFont typeface="Arial"/>
              <a:buNone/>
            </a:pPr>
            <a:r>
              <a:rPr lang="en" sz="1100">
                <a:latin typeface="Arial"/>
                <a:ea typeface="Arial"/>
                <a:cs typeface="Arial"/>
                <a:sym typeface="Arial"/>
              </a:rPr>
              <a:t>Mariko is a 64 year old traveler from Japan but now living in South Carolina. </a:t>
            </a:r>
          </a:p>
          <a:p>
            <a:pPr lvl="0" rtl="0">
              <a:lnSpc>
                <a:spcPct val="100000"/>
              </a:lnSpc>
              <a:spcBef>
                <a:spcPts val="0"/>
              </a:spcBef>
              <a:spcAft>
                <a:spcPts val="0"/>
              </a:spcAft>
              <a:buClr>
                <a:schemeClr val="dk1"/>
              </a:buClr>
              <a:buFont typeface="Arial"/>
              <a:buNone/>
            </a:pPr>
            <a:r>
              <a:t/>
            </a:r>
            <a:endParaRPr sz="1100">
              <a:latin typeface="Arial"/>
              <a:ea typeface="Arial"/>
              <a:cs typeface="Arial"/>
              <a:sym typeface="Arial"/>
            </a:endParaRPr>
          </a:p>
          <a:p>
            <a:pPr lvl="0" rtl="0">
              <a:lnSpc>
                <a:spcPct val="100000"/>
              </a:lnSpc>
              <a:spcBef>
                <a:spcPts val="0"/>
              </a:spcBef>
              <a:spcAft>
                <a:spcPts val="0"/>
              </a:spcAft>
              <a:buClr>
                <a:schemeClr val="dk1"/>
              </a:buClr>
              <a:buSzPct val="100000"/>
              <a:buFont typeface="Arial"/>
              <a:buNone/>
            </a:pPr>
            <a:r>
              <a:rPr lang="en" sz="1100">
                <a:latin typeface="Arial"/>
                <a:ea typeface="Arial"/>
                <a:cs typeface="Arial"/>
                <a:sym typeface="Arial"/>
              </a:rPr>
              <a:t>Why we chose: We decided to interview her because she was older and traveling alone. </a:t>
            </a:r>
          </a:p>
          <a:p>
            <a:pPr lvl="0" rtl="0">
              <a:lnSpc>
                <a:spcPct val="100000"/>
              </a:lnSpc>
              <a:spcBef>
                <a:spcPts val="0"/>
              </a:spcBef>
              <a:spcAft>
                <a:spcPts val="0"/>
              </a:spcAft>
              <a:buClr>
                <a:schemeClr val="dk1"/>
              </a:buClr>
              <a:buFont typeface="Arial"/>
              <a:buNone/>
            </a:pPr>
            <a:r>
              <a:t/>
            </a:r>
            <a:endParaRPr sz="1100">
              <a:latin typeface="Arial"/>
              <a:ea typeface="Arial"/>
              <a:cs typeface="Arial"/>
              <a:sym typeface="Arial"/>
            </a:endParaRPr>
          </a:p>
          <a:p>
            <a:pPr lvl="0" rtl="0">
              <a:lnSpc>
                <a:spcPct val="100000"/>
              </a:lnSpc>
              <a:spcBef>
                <a:spcPts val="0"/>
              </a:spcBef>
              <a:spcAft>
                <a:spcPts val="0"/>
              </a:spcAft>
              <a:buClr>
                <a:schemeClr val="dk1"/>
              </a:buClr>
              <a:buSzPct val="100000"/>
              <a:buFont typeface="Arial"/>
              <a:buNone/>
            </a:pPr>
            <a:r>
              <a:rPr lang="en" sz="1100">
                <a:latin typeface="Arial"/>
                <a:ea typeface="Arial"/>
                <a:cs typeface="Arial"/>
                <a:sym typeface="Arial"/>
              </a:rPr>
              <a:t>Highlights: She traveled frequently in her youth and shared many recollections with us that highlighted how travel has changed through time.</a:t>
            </a:r>
          </a:p>
          <a:p>
            <a:pPr lvl="0" rtl="0">
              <a:lnSpc>
                <a:spcPct val="100000"/>
              </a:lnSpc>
              <a:spcBef>
                <a:spcPts val="0"/>
              </a:spcBef>
              <a:spcAft>
                <a:spcPts val="0"/>
              </a:spcAft>
              <a:buClr>
                <a:schemeClr val="dk1"/>
              </a:buClr>
              <a:buFont typeface="Arial"/>
              <a:buNone/>
            </a:pPr>
            <a:r>
              <a:t/>
            </a:r>
            <a:endParaRPr sz="1100">
              <a:latin typeface="Arial"/>
              <a:ea typeface="Arial"/>
              <a:cs typeface="Arial"/>
              <a:sym typeface="Arial"/>
            </a:endParaRPr>
          </a:p>
          <a:p>
            <a:pPr lvl="0" rtl="0">
              <a:lnSpc>
                <a:spcPct val="100000"/>
              </a:lnSpc>
              <a:spcBef>
                <a:spcPts val="0"/>
              </a:spcBef>
              <a:spcAft>
                <a:spcPts val="0"/>
              </a:spcAft>
              <a:buClr>
                <a:schemeClr val="dk1"/>
              </a:buClr>
              <a:buSzPct val="100000"/>
              <a:buFont typeface="Arial"/>
              <a:buNone/>
            </a:pPr>
            <a:r>
              <a:rPr lang="en" sz="1100">
                <a:latin typeface="Arial"/>
                <a:ea typeface="Arial"/>
                <a:cs typeface="Arial"/>
                <a:sym typeface="Arial"/>
              </a:rPr>
              <a:t>Maruk is a Polish traveler in his 20s from Poland. </a:t>
            </a:r>
          </a:p>
          <a:p>
            <a:pPr lvl="0" rtl="0">
              <a:lnSpc>
                <a:spcPct val="100000"/>
              </a:lnSpc>
              <a:spcBef>
                <a:spcPts val="0"/>
              </a:spcBef>
              <a:spcAft>
                <a:spcPts val="0"/>
              </a:spcAft>
              <a:buClr>
                <a:schemeClr val="dk1"/>
              </a:buClr>
              <a:buFont typeface="Arial"/>
              <a:buNone/>
            </a:pPr>
            <a:r>
              <a:t/>
            </a:r>
            <a:endParaRPr sz="1100">
              <a:latin typeface="Arial"/>
              <a:ea typeface="Arial"/>
              <a:cs typeface="Arial"/>
              <a:sym typeface="Arial"/>
            </a:endParaRPr>
          </a:p>
          <a:p>
            <a:pPr lvl="0" rtl="0">
              <a:lnSpc>
                <a:spcPct val="100000"/>
              </a:lnSpc>
              <a:spcBef>
                <a:spcPts val="0"/>
              </a:spcBef>
              <a:spcAft>
                <a:spcPts val="0"/>
              </a:spcAft>
              <a:buClr>
                <a:schemeClr val="dk1"/>
              </a:buClr>
              <a:buSzPct val="100000"/>
              <a:buFont typeface="Arial"/>
              <a:buNone/>
            </a:pPr>
            <a:r>
              <a:rPr lang="en" sz="1100">
                <a:latin typeface="Arial"/>
                <a:ea typeface="Arial"/>
                <a:cs typeface="Arial"/>
                <a:sym typeface="Arial"/>
              </a:rPr>
              <a:t>Why we chose: We chose him because we were looking for a white, young male. </a:t>
            </a:r>
          </a:p>
          <a:p>
            <a:pPr lvl="0" rtl="0">
              <a:lnSpc>
                <a:spcPct val="100000"/>
              </a:lnSpc>
              <a:spcBef>
                <a:spcPts val="0"/>
              </a:spcBef>
              <a:spcAft>
                <a:spcPts val="0"/>
              </a:spcAft>
              <a:buClr>
                <a:schemeClr val="dk1"/>
              </a:buClr>
              <a:buFont typeface="Arial"/>
              <a:buNone/>
            </a:pPr>
            <a:r>
              <a:t/>
            </a:r>
            <a:endParaRPr sz="1100">
              <a:latin typeface="Arial"/>
              <a:ea typeface="Arial"/>
              <a:cs typeface="Arial"/>
              <a:sym typeface="Arial"/>
            </a:endParaRPr>
          </a:p>
          <a:p>
            <a:pPr lvl="0" rtl="0">
              <a:lnSpc>
                <a:spcPct val="100000"/>
              </a:lnSpc>
              <a:spcBef>
                <a:spcPts val="0"/>
              </a:spcBef>
              <a:spcAft>
                <a:spcPts val="0"/>
              </a:spcAft>
              <a:buClr>
                <a:schemeClr val="dk1"/>
              </a:buClr>
              <a:buSzPct val="100000"/>
              <a:buFont typeface="Arial"/>
              <a:buNone/>
            </a:pPr>
            <a:r>
              <a:rPr lang="en" sz="1100">
                <a:latin typeface="Arial"/>
                <a:ea typeface="Arial"/>
                <a:cs typeface="Arial"/>
                <a:sym typeface="Arial"/>
              </a:rPr>
              <a:t>Highlights: He frequently travels internationally to explore new places and thus shared many diverse experiences.</a:t>
            </a:r>
          </a:p>
          <a:p>
            <a:pPr lvl="0" rtl="0">
              <a:lnSpc>
                <a:spcPct val="100000"/>
              </a:lnSpc>
              <a:spcBef>
                <a:spcPts val="0"/>
              </a:spcBef>
              <a:spcAft>
                <a:spcPts val="0"/>
              </a:spcAft>
              <a:buClr>
                <a:schemeClr val="dk1"/>
              </a:buClr>
              <a:buFont typeface="Arial"/>
              <a:buNone/>
            </a:pPr>
            <a:r>
              <a:t/>
            </a:r>
            <a:endParaRPr sz="1100">
              <a:latin typeface="Arial"/>
              <a:ea typeface="Arial"/>
              <a:cs typeface="Arial"/>
              <a:sym typeface="Arial"/>
            </a:endParaRPr>
          </a:p>
          <a:p>
            <a:pPr lvl="0" rtl="0">
              <a:lnSpc>
                <a:spcPct val="100000"/>
              </a:lnSpc>
              <a:spcBef>
                <a:spcPts val="0"/>
              </a:spcBef>
              <a:spcAft>
                <a:spcPts val="0"/>
              </a:spcAft>
              <a:buClr>
                <a:schemeClr val="dk1"/>
              </a:buClr>
              <a:buSzPct val="100000"/>
              <a:buFont typeface="Arial"/>
              <a:buNone/>
            </a:pPr>
            <a:r>
              <a:rPr lang="en" sz="1100">
                <a:latin typeface="Arial"/>
                <a:ea typeface="Arial"/>
                <a:cs typeface="Arial"/>
                <a:sym typeface="Arial"/>
              </a:rPr>
              <a:t>Neither of these people were commuters, but they gave us perspectives on traveling for the sake of new experiences.</a:t>
            </a:r>
          </a:p>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315925"/>
            <a:ext cx="8520599" cy="831299"/>
          </a:xfrm>
          <a:prstGeom prst="rect">
            <a:avLst/>
          </a:prstGeom>
        </p:spPr>
        <p:txBody>
          <a:bodyPr anchorCtr="0" anchor="b" bIns="91425" lIns="91425" rIns="91425" tIns="91425">
            <a:noAutofit/>
          </a:bodyPr>
          <a:lstStyle/>
          <a:p>
            <a:pPr lvl="0" rtl="0">
              <a:spcBef>
                <a:spcPts val="0"/>
              </a:spcBef>
              <a:buNone/>
            </a:pPr>
            <a:r>
              <a:rPr lang="en"/>
              <a:t>Family</a:t>
            </a:r>
          </a:p>
        </p:txBody>
      </p:sp>
      <p:sp>
        <p:nvSpPr>
          <p:cNvPr id="119" name="Shape 119"/>
          <p:cNvSpPr txBox="1"/>
          <p:nvPr>
            <p:ph idx="1" type="body"/>
          </p:nvPr>
        </p:nvSpPr>
        <p:spPr>
          <a:xfrm>
            <a:off x="311700" y="1225225"/>
            <a:ext cx="8520599" cy="3354000"/>
          </a:xfrm>
          <a:prstGeom prst="rect">
            <a:avLst/>
          </a:prstGeom>
        </p:spPr>
        <p:txBody>
          <a:bodyPr anchorCtr="0" anchor="t" bIns="91425" lIns="91425" rIns="91425" tIns="91425">
            <a:noAutofit/>
          </a:bodyPr>
          <a:lstStyle/>
          <a:p>
            <a:pPr lvl="0" rtl="0">
              <a:spcBef>
                <a:spcPts val="0"/>
              </a:spcBef>
              <a:buNone/>
            </a:pPr>
            <a:r>
              <a:t/>
            </a:r>
            <a:endParaRPr/>
          </a:p>
        </p:txBody>
      </p:sp>
      <p:pic>
        <p:nvPicPr>
          <p:cNvPr id="120" name="Shape 120"/>
          <p:cNvPicPr preferRelativeResize="0"/>
          <p:nvPr/>
        </p:nvPicPr>
        <p:blipFill rotWithShape="1">
          <a:blip r:embed="rId3">
            <a:alphaModFix/>
          </a:blip>
          <a:srcRect b="0" l="5167" r="8266" t="2276"/>
          <a:stretch/>
        </p:blipFill>
        <p:spPr>
          <a:xfrm>
            <a:off x="311700" y="1225225"/>
            <a:ext cx="4459276" cy="3353999"/>
          </a:xfrm>
          <a:prstGeom prst="rect">
            <a:avLst/>
          </a:prstGeom>
          <a:noFill/>
          <a:ln>
            <a:noFill/>
          </a:ln>
        </p:spPr>
      </p:pic>
      <p:sp>
        <p:nvSpPr>
          <p:cNvPr id="121" name="Shape 121"/>
          <p:cNvSpPr txBox="1"/>
          <p:nvPr>
            <p:ph idx="2" type="title"/>
          </p:nvPr>
        </p:nvSpPr>
        <p:spPr>
          <a:xfrm>
            <a:off x="4864350" y="1225225"/>
            <a:ext cx="3076200" cy="1692000"/>
          </a:xfrm>
          <a:prstGeom prst="rect">
            <a:avLst/>
          </a:prstGeom>
        </p:spPr>
        <p:txBody>
          <a:bodyPr anchorCtr="0" anchor="b" bIns="91425" lIns="91425" rIns="91425" tIns="91425">
            <a:noAutofit/>
          </a:bodyPr>
          <a:lstStyle/>
          <a:p>
            <a:pPr rtl="0">
              <a:spcBef>
                <a:spcPts val="0"/>
              </a:spcBef>
              <a:buNone/>
            </a:pPr>
            <a:r>
              <a:rPr lang="en" sz="3600"/>
              <a:t>The Campos Family</a:t>
            </a:r>
          </a:p>
          <a:p>
            <a:pPr lvl="0" rtl="0">
              <a:spcBef>
                <a:spcPts val="0"/>
              </a:spcBef>
              <a:buNone/>
            </a:pPr>
            <a:r>
              <a:rPr lang="en" sz="3600"/>
              <a:t>Mexican-American</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146300"/>
            <a:ext cx="1325100" cy="401700"/>
          </a:xfrm>
          <a:prstGeom prst="rect">
            <a:avLst/>
          </a:prstGeom>
        </p:spPr>
        <p:txBody>
          <a:bodyPr anchorCtr="0" anchor="b" bIns="91425" lIns="91425" rIns="91425" tIns="91425">
            <a:noAutofit/>
          </a:bodyPr>
          <a:lstStyle/>
          <a:p>
            <a:pPr lvl="0" rtl="0">
              <a:spcBef>
                <a:spcPts val="0"/>
              </a:spcBef>
              <a:buNone/>
            </a:pPr>
            <a:r>
              <a:rPr lang="en" sz="1200"/>
              <a:t>Notes prevous (not in presentation)</a:t>
            </a:r>
          </a:p>
        </p:txBody>
      </p:sp>
      <p:sp>
        <p:nvSpPr>
          <p:cNvPr id="127" name="Shape 127"/>
          <p:cNvSpPr txBox="1"/>
          <p:nvPr>
            <p:ph idx="1" type="body"/>
          </p:nvPr>
        </p:nvSpPr>
        <p:spPr>
          <a:xfrm>
            <a:off x="311700" y="548000"/>
            <a:ext cx="8520599" cy="4031100"/>
          </a:xfrm>
          <a:prstGeom prst="rect">
            <a:avLst/>
          </a:prstGeom>
        </p:spPr>
        <p:txBody>
          <a:bodyPr anchorCtr="0" anchor="t" bIns="91425" lIns="91425" rIns="91425" tIns="91425">
            <a:noAutofit/>
          </a:bodyPr>
          <a:lstStyle/>
          <a:p>
            <a:pPr lvl="0" rtl="0">
              <a:lnSpc>
                <a:spcPct val="100000"/>
              </a:lnSpc>
              <a:spcBef>
                <a:spcPts val="0"/>
              </a:spcBef>
              <a:spcAft>
                <a:spcPts val="0"/>
              </a:spcAft>
              <a:buClr>
                <a:schemeClr val="dk1"/>
              </a:buClr>
              <a:buSzPct val="100000"/>
              <a:buFont typeface="Arial"/>
              <a:buNone/>
            </a:pPr>
            <a:r>
              <a:rPr lang="en" sz="1100">
                <a:latin typeface="Arial"/>
                <a:ea typeface="Arial"/>
                <a:cs typeface="Arial"/>
                <a:sym typeface="Arial"/>
              </a:rPr>
              <a:t>The Campos family is a family of 5 from Hayward.</a:t>
            </a:r>
          </a:p>
          <a:p>
            <a:pPr lvl="0" rtl="0">
              <a:lnSpc>
                <a:spcPct val="100000"/>
              </a:lnSpc>
              <a:spcBef>
                <a:spcPts val="0"/>
              </a:spcBef>
              <a:spcAft>
                <a:spcPts val="0"/>
              </a:spcAft>
              <a:buClr>
                <a:schemeClr val="dk1"/>
              </a:buClr>
              <a:buFont typeface="Arial"/>
              <a:buNone/>
            </a:pPr>
            <a:r>
              <a:t/>
            </a:r>
            <a:endParaRPr sz="1100">
              <a:latin typeface="Arial"/>
              <a:ea typeface="Arial"/>
              <a:cs typeface="Arial"/>
              <a:sym typeface="Arial"/>
            </a:endParaRPr>
          </a:p>
          <a:p>
            <a:pPr lvl="0" rtl="0">
              <a:lnSpc>
                <a:spcPct val="100000"/>
              </a:lnSpc>
              <a:spcBef>
                <a:spcPts val="0"/>
              </a:spcBef>
              <a:spcAft>
                <a:spcPts val="0"/>
              </a:spcAft>
              <a:buClr>
                <a:schemeClr val="dk1"/>
              </a:buClr>
              <a:buSzPct val="100000"/>
              <a:buFont typeface="Arial"/>
              <a:buNone/>
            </a:pPr>
            <a:r>
              <a:rPr lang="en" sz="1100">
                <a:latin typeface="Arial"/>
                <a:ea typeface="Arial"/>
                <a:cs typeface="Arial"/>
                <a:sym typeface="Arial"/>
              </a:rPr>
              <a:t>Why we chose: We were looking for a family to understand the experience of traveling with children.</a:t>
            </a:r>
          </a:p>
          <a:p>
            <a:pPr lvl="0" rtl="0">
              <a:lnSpc>
                <a:spcPct val="100000"/>
              </a:lnSpc>
              <a:spcBef>
                <a:spcPts val="0"/>
              </a:spcBef>
              <a:spcAft>
                <a:spcPts val="0"/>
              </a:spcAft>
              <a:buClr>
                <a:schemeClr val="dk1"/>
              </a:buClr>
              <a:buFont typeface="Arial"/>
              <a:buNone/>
            </a:pPr>
            <a:r>
              <a:t/>
            </a:r>
            <a:endParaRPr sz="1100">
              <a:latin typeface="Arial"/>
              <a:ea typeface="Arial"/>
              <a:cs typeface="Arial"/>
              <a:sym typeface="Arial"/>
            </a:endParaRPr>
          </a:p>
          <a:p>
            <a:pPr lvl="0" rtl="0">
              <a:lnSpc>
                <a:spcPct val="100000"/>
              </a:lnSpc>
              <a:spcBef>
                <a:spcPts val="0"/>
              </a:spcBef>
              <a:spcAft>
                <a:spcPts val="0"/>
              </a:spcAft>
              <a:buClr>
                <a:schemeClr val="dk1"/>
              </a:buClr>
              <a:buSzPct val="100000"/>
              <a:buFont typeface="Arial"/>
              <a:buNone/>
            </a:pPr>
            <a:r>
              <a:rPr lang="en" sz="1100">
                <a:latin typeface="Arial"/>
                <a:ea typeface="Arial"/>
                <a:cs typeface="Arial"/>
                <a:sym typeface="Arial"/>
              </a:rPr>
              <a:t>Highlights: It turned out only one son, Marcos was traveling, but we were able to ask about their past experiences traveling as a family. </a:t>
            </a:r>
          </a:p>
          <a:p>
            <a:pPr lvl="0" rtl="0">
              <a:spcBef>
                <a:spcPts val="0"/>
              </a:spcBef>
              <a:buNone/>
            </a:pPr>
            <a:r>
              <a:t/>
            </a:r>
            <a:endParaRPr sz="1100">
              <a:latin typeface="Arial"/>
              <a:ea typeface="Arial"/>
              <a:cs typeface="Arial"/>
              <a:sym typeface="Aria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315925"/>
            <a:ext cx="8520599" cy="831299"/>
          </a:xfrm>
          <a:prstGeom prst="rect">
            <a:avLst/>
          </a:prstGeom>
        </p:spPr>
        <p:txBody>
          <a:bodyPr anchorCtr="0" anchor="b" bIns="91425" lIns="91425" rIns="91425" tIns="91425">
            <a:noAutofit/>
          </a:bodyPr>
          <a:lstStyle/>
          <a:p>
            <a:pPr lvl="0" rtl="0">
              <a:spcBef>
                <a:spcPts val="0"/>
              </a:spcBef>
              <a:buNone/>
            </a:pPr>
            <a:r>
              <a:rPr lang="en"/>
              <a:t>High Frequency Travelers/Experts</a:t>
            </a:r>
          </a:p>
        </p:txBody>
      </p:sp>
      <p:sp>
        <p:nvSpPr>
          <p:cNvPr id="133" name="Shape 133"/>
          <p:cNvSpPr txBox="1"/>
          <p:nvPr>
            <p:ph idx="1" type="body"/>
          </p:nvPr>
        </p:nvSpPr>
        <p:spPr>
          <a:xfrm>
            <a:off x="311700" y="1225225"/>
            <a:ext cx="8520599" cy="3354000"/>
          </a:xfrm>
          <a:prstGeom prst="rect">
            <a:avLst/>
          </a:prstGeom>
        </p:spPr>
        <p:txBody>
          <a:bodyPr anchorCtr="0" anchor="t" bIns="91425" lIns="91425" rIns="91425" tIns="91425">
            <a:noAutofit/>
          </a:bodyPr>
          <a:lstStyle/>
          <a:p>
            <a:pPr lvl="0" rtl="0">
              <a:spcBef>
                <a:spcPts val="0"/>
              </a:spcBef>
              <a:buNone/>
            </a:pPr>
            <a:r>
              <a:t/>
            </a:r>
            <a:endParaRPr/>
          </a:p>
        </p:txBody>
      </p:sp>
      <p:pic>
        <p:nvPicPr>
          <p:cNvPr id="134" name="Shape 134"/>
          <p:cNvPicPr preferRelativeResize="0"/>
          <p:nvPr/>
        </p:nvPicPr>
        <p:blipFill rotWithShape="1">
          <a:blip r:embed="rId3">
            <a:alphaModFix/>
          </a:blip>
          <a:srcRect b="0" l="10921" r="0" t="0"/>
          <a:stretch/>
        </p:blipFill>
        <p:spPr>
          <a:xfrm>
            <a:off x="311699" y="1147225"/>
            <a:ext cx="4481424" cy="3353999"/>
          </a:xfrm>
          <a:prstGeom prst="rect">
            <a:avLst/>
          </a:prstGeom>
          <a:noFill/>
          <a:ln>
            <a:noFill/>
          </a:ln>
        </p:spPr>
      </p:pic>
      <p:sp>
        <p:nvSpPr>
          <p:cNvPr id="135" name="Shape 135"/>
          <p:cNvSpPr txBox="1"/>
          <p:nvPr>
            <p:ph idx="2" type="title"/>
          </p:nvPr>
        </p:nvSpPr>
        <p:spPr>
          <a:xfrm>
            <a:off x="4793125" y="2302800"/>
            <a:ext cx="4039200" cy="537899"/>
          </a:xfrm>
          <a:prstGeom prst="rect">
            <a:avLst/>
          </a:prstGeom>
        </p:spPr>
        <p:txBody>
          <a:bodyPr anchorCtr="0" anchor="b" bIns="91425" lIns="91425" rIns="91425" tIns="91425">
            <a:noAutofit/>
          </a:bodyPr>
          <a:lstStyle/>
          <a:p>
            <a:pPr rtl="0">
              <a:spcBef>
                <a:spcPts val="0"/>
              </a:spcBef>
              <a:buNone/>
            </a:pPr>
            <a:r>
              <a:rPr lang="en" sz="3600"/>
              <a:t>Ami - Flight Attendant</a:t>
            </a:r>
          </a:p>
          <a:p>
            <a:pPr lvl="0" rtl="0">
              <a:spcBef>
                <a:spcPts val="0"/>
              </a:spcBef>
              <a:buNone/>
            </a:pPr>
            <a:r>
              <a:rPr lang="en" sz="3600"/>
              <a:t>Forman - Airline Agent</a:t>
            </a:r>
          </a:p>
          <a:p>
            <a:pPr lvl="0" rtl="0">
              <a:spcBef>
                <a:spcPts val="0"/>
              </a:spcBef>
              <a:buNone/>
            </a:pPr>
            <a:r>
              <a:rPr lang="en" sz="3600"/>
              <a:t>Mike - Business Traveler</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