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B03AEA3-523F-4584-B96D-D36C3CC11AC9}">
  <a:tblStyle styleId="{EB03AEA3-523F-4584-B96D-D36C3CC11AC9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A6EC061D-8C27-4505-B607-F3C0B725489E}" styleName="Table_1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Average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0" name="Shape 10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Shape 13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5.png"/><Relationship Id="rId4" Type="http://schemas.openxmlformats.org/officeDocument/2006/relationships/image" Target="../media/image00.png"/><Relationship Id="rId5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Relationship Id="rId4" Type="http://schemas.openxmlformats.org/officeDocument/2006/relationships/image" Target="../media/image12.jpg"/><Relationship Id="rId5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jpg"/><Relationship Id="rId4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Relationship Id="rId4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jpg"/><Relationship Id="rId4" Type="http://schemas.openxmlformats.org/officeDocument/2006/relationships/image" Target="../media/image06.jpg"/><Relationship Id="rId5" Type="http://schemas.openxmlformats.org/officeDocument/2006/relationships/image" Target="../media/image17.jpg"/><Relationship Id="rId6" Type="http://schemas.openxmlformats.org/officeDocument/2006/relationships/image" Target="../media/image18.jpg"/><Relationship Id="rId7" Type="http://schemas.openxmlformats.org/officeDocument/2006/relationships/image" Target="../media/image0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671250" y="1159225"/>
            <a:ext cx="7801500" cy="96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Low-fi Prototyping &amp; Testing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00" y="2798475"/>
            <a:ext cx="1545400" cy="15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9772" y="2798475"/>
            <a:ext cx="1545400" cy="15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0650" y="2798475"/>
            <a:ext cx="1545399" cy="154539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1409750" y="4343875"/>
            <a:ext cx="923700" cy="39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Hali M.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4110625" y="4343875"/>
            <a:ext cx="923700" cy="39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Max W.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6637800" y="4343875"/>
            <a:ext cx="1271100" cy="39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Michael D.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3651000" y="2124925"/>
            <a:ext cx="2241900" cy="5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 by </a:t>
            </a: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Trability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Testing in the Field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Target: users who have traveled abroad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912" y="1627225"/>
            <a:ext cx="1850175" cy="24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5337" y="1627225"/>
            <a:ext cx="1850175" cy="24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8499" y="1627225"/>
            <a:ext cx="1850173" cy="246690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1067949" y="4199900"/>
            <a:ext cx="1591199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Participant #1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776399" y="4199900"/>
            <a:ext cx="1591199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Participant #2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6484849" y="4199900"/>
            <a:ext cx="1591199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Participant #3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Testing in the Field (cont.)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325" y="978200"/>
            <a:ext cx="3159424" cy="236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5300" y="2409475"/>
            <a:ext cx="1908000" cy="25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1213525" y="978200"/>
            <a:ext cx="32868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Hali: facilitator/computer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Michael: note-taker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Max: reaction observer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Script: intro + 3 tasks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3163300" y="3612250"/>
            <a:ext cx="4218899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~15 min + discussion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Noted users’ reactions and emotions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Data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1400"/>
              </a:spcBef>
              <a:spcAft>
                <a:spcPts val="400"/>
              </a:spcAft>
              <a:buNone/>
            </a:pPr>
            <a:r>
              <a:rPr lang="en"/>
              <a:t>Satisfaction Summary: 10 being super excited and 1 being annoyed, 5 being indifferent.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41" name="Shape 141"/>
          <p:cNvGraphicFramePr/>
          <p:nvPr/>
        </p:nvGraphicFramePr>
        <p:xfrm>
          <a:off x="952500" y="209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{EB03AEA3-523F-4584-B96D-D36C3CC11AC9}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Participant #1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</a:rPr>
                        <a:t>Participant #2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</a:rPr>
                        <a:t>Participant #3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</a:rPr>
                        <a:t>Task 1 Find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</a:rPr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</a:rPr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</a:rPr>
                        <a:t>8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</a:rPr>
                        <a:t>Task 2 Navigate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</a:rPr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</a:rPr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</a:rPr>
                        <a:t>7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</a:rPr>
                        <a:t>Task 3 Share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</a:rPr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</a:rPr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</a:rPr>
                        <a:t>6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Data (cont.)</a:t>
            </a:r>
          </a:p>
        </p:txBody>
      </p:sp>
      <p:graphicFrame>
        <p:nvGraphicFramePr>
          <p:cNvPr id="147" name="Shape 147"/>
          <p:cNvGraphicFramePr/>
          <p:nvPr/>
        </p:nvGraphicFramePr>
        <p:xfrm>
          <a:off x="869237" y="133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{A6EC061D-8C27-4505-B607-F3C0B725489E}</a:tableStyleId>
              </a:tblPr>
              <a:tblGrid>
                <a:gridCol w="3619500"/>
                <a:gridCol w="3786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accent3"/>
                          </a:solidFill>
                        </a:rPr>
                        <a:t>Event Description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accent3"/>
                          </a:solidFill>
                        </a:rPr>
                        <a:t>Severity:  No problem (0 - 4) usability catastrophe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Can’t share from navigation page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accent3"/>
                          </a:solidFill>
                        </a:rPr>
                        <a:t>4</a:t>
                      </a: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 - All three users cannot intuitively complete the third task. Participant #2 told us that he would have “given up” at that point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Can’t run navigation in background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accent3"/>
                          </a:solidFill>
                        </a:rPr>
                        <a:t>3</a:t>
                      </a: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 - User wants to view other events while navigating to a selected event. The current implementation would require leaving the navigation screen altogether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Pop-up notification is annoying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accent3"/>
                          </a:solidFill>
                        </a:rPr>
                        <a:t>2</a:t>
                      </a: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 - Participant #2 felt it disrupted his completion of the first task. Participant #3 was confused when the pop up appeared and had to take some time to decide what to do.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Emojis are not necessarily the best rating system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accent3"/>
                          </a:solidFill>
                        </a:rPr>
                        <a:t>1</a:t>
                      </a: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 - Participant #1 thought there would be better ways to provide a quick overview of an event. Participant #2 finds emojis to be annoying in general.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8" name="Shape 148"/>
          <p:cNvSpPr txBox="1"/>
          <p:nvPr/>
        </p:nvSpPr>
        <p:spPr>
          <a:xfrm>
            <a:off x="3693150" y="823325"/>
            <a:ext cx="1757700" cy="45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Critical Events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There’s Always Room for Improvement 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Observations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Spontaneity didn’t stand out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Plan ahead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Banners annoying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Users wanted to use Google Maps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Familiar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Travel info + options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Indifferent towards sharing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 excitement or complaints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Emotion rating system unuseful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300" y="1660300"/>
            <a:ext cx="1730200" cy="229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4">
            <a:alphaModFix/>
          </a:blip>
          <a:srcRect b="22249" l="0" r="0" t="12021"/>
          <a:stretch/>
        </p:blipFill>
        <p:spPr>
          <a:xfrm>
            <a:off x="6327150" y="1660300"/>
            <a:ext cx="2636474" cy="22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There’s Always Room for Improvement (cont.)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Suggestions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Show future events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Supplement to itinerary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More filtering options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Event categories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More navigation information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Travel time, alternate routes, modes of transportation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Better rating system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Population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Goal: allow tourists be travelers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 interface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Smartphones ubiquitous and versatile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Prototype and test w/ users who have traveled abroad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Users found app to be cool and would use 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Wide range of bugs/improvements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Improve interface for untraditional features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Testing results do not reflect actual foreign location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Team mission statement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Interface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Low-fi prototype 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Task flows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Experimental method/results 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Suggested UI changes</a:t>
            </a:r>
          </a:p>
          <a:p>
            <a:pPr indent="-381000" lvl="0" marL="457200"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Summary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Mission Statement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“Don’t be a tourist; be a traveler.”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Battle of Interfaces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</a:rPr>
              <a:t>App</a:t>
            </a:r>
            <a:r>
              <a:rPr lang="en" sz="2400">
                <a:solidFill>
                  <a:srgbClr val="FFFFFF"/>
                </a:solidFill>
              </a:rPr>
              <a:t> vs. Smartwatch vs. Virtual Reality Website vs. Drone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Drones require more maintenance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Lack of wifi while abroad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Smartwatches are less common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Travelers depend heavily on their phones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Travel should feel natural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Interface complexity and flexibility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Low-fi Prototype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43050"/>
            <a:ext cx="15621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6637" y="1533512"/>
            <a:ext cx="1552575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9900" y="1543000"/>
            <a:ext cx="1533524" cy="2057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9525" y="1546120"/>
            <a:ext cx="1533524" cy="2051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72825" y="1547800"/>
            <a:ext cx="153352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22603" l="0" r="2562" t="18548"/>
          <a:stretch/>
        </p:blipFill>
        <p:spPr>
          <a:xfrm>
            <a:off x="0" y="494175"/>
            <a:ext cx="9144000" cy="4155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Task #1 - Finding an Event</a:t>
            </a:r>
          </a:p>
        </p:txBody>
      </p:sp>
      <p:sp>
        <p:nvSpPr>
          <p:cNvPr id="101" name="Shape 101">
            <a:hlinkClick/>
          </p:cNvPr>
          <p:cNvSpPr/>
          <p:nvPr/>
        </p:nvSpPr>
        <p:spPr>
          <a:xfrm>
            <a:off x="2286000" y="1264275"/>
            <a:ext cx="4572000" cy="3429000"/>
          </a:xfrm>
          <a:prstGeom prst="rect">
            <a:avLst/>
          </a:prstGeom>
          <a:blipFill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Task #2 - Navigating to an Event </a:t>
            </a:r>
          </a:p>
        </p:txBody>
      </p:sp>
      <p:sp>
        <p:nvSpPr>
          <p:cNvPr id="107" name="Shape 107">
            <a:hlinkClick/>
          </p:cNvPr>
          <p:cNvSpPr/>
          <p:nvPr/>
        </p:nvSpPr>
        <p:spPr>
          <a:xfrm>
            <a:off x="2286000" y="1273550"/>
            <a:ext cx="4572000" cy="3429000"/>
          </a:xfrm>
          <a:prstGeom prst="rect">
            <a:avLst/>
          </a:prstGeom>
          <a:blipFill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Task #3 - Sharing an Event</a:t>
            </a:r>
          </a:p>
        </p:txBody>
      </p:sp>
      <p:sp>
        <p:nvSpPr>
          <p:cNvPr id="113" name="Shape 113">
            <a:hlinkClick/>
          </p:cNvPr>
          <p:cNvSpPr/>
          <p:nvPr/>
        </p:nvSpPr>
        <p:spPr>
          <a:xfrm>
            <a:off x="2286000" y="1245775"/>
            <a:ext cx="4572000" cy="3429000"/>
          </a:xfrm>
          <a:prstGeom prst="rect">
            <a:avLst/>
          </a:prstGeom>
          <a:blipFill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