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Source Sans Pro"/>
      <p:regular r:id="rId35"/>
      <p:bold r:id="rId36"/>
      <p:italic r:id="rId37"/>
      <p:boldItalic r:id="rId38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00C5B9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1692000" y="3265350"/>
            <a:ext cx="57599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rt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rt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rt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rt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rt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rt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rt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rt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3855150" y="1840275"/>
            <a:ext cx="1433699" cy="955799"/>
          </a:xfrm>
          <a:prstGeom prst="wedgeRectCallout">
            <a:avLst>
              <a:gd fmla="val 8366" name="adj1"/>
              <a:gd fmla="val 80819" name="adj2"/>
            </a:avLst>
          </a:prstGeom>
          <a:noFill/>
          <a:ln cap="flat" cmpd="sng" w="114300">
            <a:solidFill>
              <a:srgbClr val="F0576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pink">
    <p:bg>
      <p:bgPr>
        <a:solidFill>
          <a:srgbClr val="FD8E8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teal">
    <p:bg>
      <p:bgPr>
        <a:solidFill>
          <a:srgbClr val="6CF3CE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dark">
    <p:bg>
      <p:bgPr>
        <a:solidFill>
          <a:srgbClr val="00C5B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teal">
    <p:bg>
      <p:bgPr>
        <a:solidFill>
          <a:srgbClr val="6CF3CE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00C5B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 pink">
    <p:bg>
      <p:bgPr>
        <a:solidFill>
          <a:srgbClr val="FD8E8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rtl="0" algn="l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  <a:ln cap="flat" cmpd="sng" w="1143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Shape 20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F0576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3855150" y="1459275"/>
            <a:ext cx="1433699" cy="955799"/>
          </a:xfrm>
          <a:prstGeom prst="wedgeRectCallout">
            <a:avLst>
              <a:gd fmla="val 8366" name="adj1"/>
              <a:gd fmla="val 80819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810450" y="2790325"/>
            <a:ext cx="7523099" cy="804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 i="1"/>
            </a:lvl1pPr>
            <a:lvl2pPr rtl="0" algn="ctr">
              <a:spcBef>
                <a:spcPts val="0"/>
              </a:spcBef>
              <a:defRPr i="1"/>
            </a:lvl2pPr>
            <a:lvl3pPr rtl="0" algn="ctr">
              <a:spcBef>
                <a:spcPts val="0"/>
              </a:spcBef>
              <a:defRPr i="1"/>
            </a:lvl3pPr>
            <a:lvl4pPr rtl="0" algn="ctr">
              <a:spcBef>
                <a:spcPts val="0"/>
              </a:spcBef>
              <a:defRPr i="1"/>
            </a:lvl4pPr>
            <a:lvl5pPr rtl="0" algn="ctr">
              <a:spcBef>
                <a:spcPts val="0"/>
              </a:spcBef>
              <a:defRPr i="1"/>
            </a:lvl5pPr>
            <a:lvl6pPr rtl="0" algn="ctr">
              <a:spcBef>
                <a:spcPts val="0"/>
              </a:spcBef>
              <a:defRPr i="1"/>
            </a:lvl6pPr>
            <a:lvl7pPr rtl="0" algn="ctr">
              <a:spcBef>
                <a:spcPts val="0"/>
              </a:spcBef>
              <a:defRPr i="1"/>
            </a:lvl7pPr>
            <a:lvl8pPr rtl="0" algn="ctr">
              <a:spcBef>
                <a:spcPts val="0"/>
              </a:spcBef>
              <a:defRPr i="1"/>
            </a:lvl8pPr>
            <a:lvl9pPr rtl="0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3593400" y="14990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" name="Shape 28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29" name="Shape 29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6" name="Shape 36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37" name="Shape 37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Shape 40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3994500" cy="468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4" y="1600200"/>
            <a:ext cx="3994500" cy="468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1050" y="1331950"/>
            <a:ext cx="87818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" name="Shape 45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46" name="Shape 46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Shape 49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89283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3" type="body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180850" y="168450"/>
            <a:ext cx="8781899" cy="1296663"/>
            <a:chOff x="180850" y="168450"/>
            <a:chExt cx="8781899" cy="1296663"/>
          </a:xfrm>
        </p:grpSpPr>
        <p:sp>
          <p:nvSpPr>
            <p:cNvPr id="55" name="Shape 55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rtl="0" algn="l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81050" y="168450"/>
            <a:ext cx="8781899" cy="652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70050" y="6049300"/>
            <a:ext cx="8403900" cy="51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b="1" sz="14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880050" y="274650"/>
            <a:ext cx="73838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rtl="0" algn="ctr">
              <a:spcBef>
                <a:spcPts val="0"/>
              </a:spcBef>
              <a:buClr>
                <a:srgbClr val="00C5B9"/>
              </a:buClr>
              <a:buSzPct val="100000"/>
              <a:buFont typeface="Source Sans Pro"/>
              <a:buNone/>
              <a:defRPr b="1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880050" y="1600209"/>
            <a:ext cx="7383899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rgbClr val="2F3848"/>
              </a:buClr>
              <a:buSzPct val="1000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480"/>
              </a:spcBef>
              <a:buClr>
                <a:srgbClr val="2F3848"/>
              </a:buClr>
              <a:buSzPct val="100000"/>
              <a:buFont typeface="Source Sans Pro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rtl="0">
              <a:spcBef>
                <a:spcPts val="360"/>
              </a:spcBef>
              <a:buClr>
                <a:srgbClr val="2F3848"/>
              </a:buClr>
              <a:buSzPct val="100000"/>
              <a:buFont typeface="Source Sans Pro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Relationship Id="rId5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jpg"/><Relationship Id="rId4" Type="http://schemas.openxmlformats.org/officeDocument/2006/relationships/image" Target="../media/image0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9.jpg"/><Relationship Id="rId4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jpg"/><Relationship Id="rId4" Type="http://schemas.openxmlformats.org/officeDocument/2006/relationships/image" Target="../media/image0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marvelapp.com/d4454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1692000" y="3265350"/>
            <a:ext cx="57599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7200">
                <a:solidFill>
                  <a:schemeClr val="lt1"/>
                </a:solidFill>
              </a:rPr>
              <a:t>O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Medium Fidelity Prototype</a:t>
            </a:r>
          </a:p>
        </p:txBody>
      </p:sp>
      <p:sp>
        <p:nvSpPr>
          <p:cNvPr id="72" name="Shape 72"/>
          <p:cNvSpPr/>
          <p:nvPr/>
        </p:nvSpPr>
        <p:spPr>
          <a:xfrm>
            <a:off x="3859300" y="1828800"/>
            <a:ext cx="1425599" cy="954900"/>
          </a:xfrm>
          <a:prstGeom prst="wedgeRectCallout">
            <a:avLst>
              <a:gd fmla="val 9503" name="adj1"/>
              <a:gd fmla="val 86598" name="adj2"/>
            </a:avLst>
          </a:prstGeom>
          <a:noFill/>
          <a:ln cap="flat" cmpd="sng" w="152400">
            <a:solidFill>
              <a:srgbClr val="4A90E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300" y="1443174"/>
            <a:ext cx="2758137" cy="467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75" y="1451000"/>
            <a:ext cx="2815150" cy="467977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5450250" y="5507375"/>
            <a:ext cx="2896499" cy="5577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32450" y="5507375"/>
            <a:ext cx="2758199" cy="5577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785850" y="5548475"/>
            <a:ext cx="812999" cy="475500"/>
          </a:xfrm>
          <a:prstGeom prst="rect">
            <a:avLst/>
          </a:prstGeom>
          <a:noFill/>
          <a:ln cap="flat" cmpd="sng" w="76200">
            <a:solidFill>
              <a:srgbClr val="4A90E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5485300" y="5582200"/>
            <a:ext cx="812999" cy="475500"/>
          </a:xfrm>
          <a:prstGeom prst="rect">
            <a:avLst/>
          </a:prstGeom>
          <a:noFill/>
          <a:ln cap="flat" cmpd="sng" w="76200">
            <a:solidFill>
              <a:srgbClr val="4A90E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Homescreen Resketch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425475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801150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300" y="1443174"/>
            <a:ext cx="2758137" cy="467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75" y="1451000"/>
            <a:ext cx="2815150" cy="467977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5450250" y="5507375"/>
            <a:ext cx="2896499" cy="5577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832450" y="5507375"/>
            <a:ext cx="2758199" cy="5577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694675" y="5589575"/>
            <a:ext cx="812999" cy="475500"/>
          </a:xfrm>
          <a:prstGeom prst="rect">
            <a:avLst/>
          </a:prstGeom>
          <a:noFill/>
          <a:ln cap="flat" cmpd="sng" w="76200">
            <a:solidFill>
              <a:srgbClr val="4A90E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7532450" y="5548475"/>
            <a:ext cx="812999" cy="475500"/>
          </a:xfrm>
          <a:prstGeom prst="rect">
            <a:avLst/>
          </a:prstGeom>
          <a:noFill/>
          <a:ln cap="flat" cmpd="sng" w="76200">
            <a:solidFill>
              <a:srgbClr val="4A90E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Homescreen Resketch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6425475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801150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300" y="1443174"/>
            <a:ext cx="2758137" cy="467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75" y="1451000"/>
            <a:ext cx="2815150" cy="467977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832450" y="1859937"/>
            <a:ext cx="2815199" cy="614399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3976225" y="1555150"/>
            <a:ext cx="1180500" cy="22154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600"/>
              </a:spcBef>
              <a:buNone/>
            </a:pPr>
            <a:r>
              <a:rPr b="1" lang="en" sz="32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Sort + Filter</a:t>
            </a:r>
          </a:p>
        </p:txBody>
      </p:sp>
      <p:sp>
        <p:nvSpPr>
          <p:cNvPr id="199" name="Shape 199"/>
          <p:cNvSpPr/>
          <p:nvPr/>
        </p:nvSpPr>
        <p:spPr>
          <a:xfrm>
            <a:off x="5472200" y="1834425"/>
            <a:ext cx="2815199" cy="614399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Homescreen Resketch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425475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801150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300" y="1443174"/>
            <a:ext cx="2758137" cy="467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75" y="1451000"/>
            <a:ext cx="2815150" cy="467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 b="57666" l="0" r="0" t="11683"/>
          <a:stretch/>
        </p:blipFill>
        <p:spPr>
          <a:xfrm>
            <a:off x="5516150" y="1816300"/>
            <a:ext cx="2727300" cy="104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/>
          <p:nvPr/>
        </p:nvSpPr>
        <p:spPr>
          <a:xfrm>
            <a:off x="832450" y="1859937"/>
            <a:ext cx="2815199" cy="614399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5354750" y="1829900"/>
            <a:ext cx="2888699" cy="973499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Homescreen Resketch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425475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801150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727550" y="2803400"/>
            <a:ext cx="1515899" cy="1088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Sort is a dropdown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562" y="1443175"/>
            <a:ext cx="2896470" cy="46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75" y="1451000"/>
            <a:ext cx="2815150" cy="467977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832450" y="1859937"/>
            <a:ext cx="2815199" cy="614399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Homescreen Resketch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425475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801150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852375" y="1859950"/>
            <a:ext cx="1579200" cy="1088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menu for filter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ctrTitle"/>
          </p:nvPr>
        </p:nvSpPr>
        <p:spPr>
          <a:xfrm>
            <a:off x="665225" y="2018025"/>
            <a:ext cx="51074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F3848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/>
              <a:t>Transform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‘Share’</a:t>
            </a:r>
          </a:p>
        </p:txBody>
      </p:sp>
      <p:sp>
        <p:nvSpPr>
          <p:cNvPr id="232" name="Shape 232"/>
          <p:cNvSpPr txBox="1"/>
          <p:nvPr>
            <p:ph idx="1" type="subTitle"/>
          </p:nvPr>
        </p:nvSpPr>
        <p:spPr>
          <a:xfrm>
            <a:off x="854251" y="3922275"/>
            <a:ext cx="3815400" cy="993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Users can check in more easily after navigating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299000" y="2545650"/>
            <a:ext cx="3111599" cy="2252099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6CF3C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Adding a picture is fun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Locals can create “authentic” events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2827500" y="2545650"/>
            <a:ext cx="3403800" cy="2252099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C5B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Hard to share from navigation screen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Separate sharing and creating </a:t>
            </a:r>
          </a:p>
        </p:txBody>
      </p:sp>
      <p:sp>
        <p:nvSpPr>
          <p:cNvPr id="239" name="Shape 239"/>
          <p:cNvSpPr/>
          <p:nvPr/>
        </p:nvSpPr>
        <p:spPr>
          <a:xfrm>
            <a:off x="5631250" y="2545650"/>
            <a:ext cx="3291000" cy="2252099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2F384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Check-in on map screen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Separate “check-in” and “create”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can we encourage users to share their experience?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2827500" y="1665900"/>
            <a:ext cx="1463099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Critiques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79675" y="1665900"/>
            <a:ext cx="1463099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Likes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709200" y="1665900"/>
            <a:ext cx="1463099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Transform Share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675" y="1428739"/>
            <a:ext cx="2558649" cy="4327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4219650" y="5872200"/>
            <a:ext cx="704699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  <p:sp>
        <p:nvSpPr>
          <p:cNvPr id="251" name="Shape 251"/>
          <p:cNvSpPr/>
          <p:nvPr/>
        </p:nvSpPr>
        <p:spPr>
          <a:xfrm>
            <a:off x="3616350" y="2383719"/>
            <a:ext cx="1911299" cy="1743299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3788100" y="4019500"/>
            <a:ext cx="1567799" cy="9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32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Deleted</a:t>
            </a:r>
          </a:p>
        </p:txBody>
      </p:sp>
      <p:cxnSp>
        <p:nvCxnSpPr>
          <p:cNvPr id="253" name="Shape 253"/>
          <p:cNvCxnSpPr/>
          <p:nvPr/>
        </p:nvCxnSpPr>
        <p:spPr>
          <a:xfrm>
            <a:off x="5448300" y="1752600"/>
            <a:ext cx="8952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/>
          <p:nvPr/>
        </p:nvCxnSpPr>
        <p:spPr>
          <a:xfrm flipH="1" rot="10800000">
            <a:off x="5448300" y="2438399"/>
            <a:ext cx="895200" cy="381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5" name="Shape 255"/>
          <p:cNvSpPr txBox="1"/>
          <p:nvPr/>
        </p:nvSpPr>
        <p:spPr>
          <a:xfrm>
            <a:off x="6292625" y="1821650"/>
            <a:ext cx="2146499" cy="9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32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Confusing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Transform Share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150" y="1530056"/>
            <a:ext cx="2745950" cy="465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900" y="1530050"/>
            <a:ext cx="2892499" cy="465907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4152900" y="6189125"/>
            <a:ext cx="838199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  <p:sp>
        <p:nvSpPr>
          <p:cNvPr id="264" name="Shape 264"/>
          <p:cNvSpPr/>
          <p:nvPr/>
        </p:nvSpPr>
        <p:spPr>
          <a:xfrm>
            <a:off x="3066275" y="5741975"/>
            <a:ext cx="704699" cy="4755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/>
        </p:nvSpPr>
        <p:spPr>
          <a:xfrm>
            <a:off x="2258675" y="4961075"/>
            <a:ext cx="2319899" cy="6143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Post new event</a:t>
            </a:r>
          </a:p>
        </p:txBody>
      </p:sp>
      <p:sp>
        <p:nvSpPr>
          <p:cNvPr id="266" name="Shape 266"/>
          <p:cNvSpPr/>
          <p:nvPr/>
        </p:nvSpPr>
        <p:spPr>
          <a:xfrm>
            <a:off x="7104875" y="2617775"/>
            <a:ext cx="934199" cy="4755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6437175" y="1940675"/>
            <a:ext cx="2453100" cy="6143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 in on map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Transform Share - Check In Page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23" y="1377642"/>
            <a:ext cx="2745951" cy="468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050" y="1468275"/>
            <a:ext cx="2745950" cy="4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924650" y="6192500"/>
            <a:ext cx="704699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244925" y="6192500"/>
            <a:ext cx="838199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D8E8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4294967295" type="ctrTitle"/>
          </p:nvPr>
        </p:nvSpPr>
        <p:spPr>
          <a:xfrm>
            <a:off x="3853700" y="1000275"/>
            <a:ext cx="4608899" cy="179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Don’t be a tourist.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</a:rPr>
              <a:t>Be a traveler.</a:t>
            </a:r>
          </a:p>
        </p:txBody>
      </p:sp>
      <p:sp>
        <p:nvSpPr>
          <p:cNvPr id="78" name="Shape 78"/>
          <p:cNvSpPr txBox="1"/>
          <p:nvPr>
            <p:ph idx="4294967295" type="subTitle"/>
          </p:nvPr>
        </p:nvSpPr>
        <p:spPr>
          <a:xfrm>
            <a:off x="670050" y="3373925"/>
            <a:ext cx="7965300" cy="365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Problem: </a:t>
            </a:r>
            <a:r>
              <a:rPr lang="en" sz="3000">
                <a:solidFill>
                  <a:schemeClr val="lt1"/>
                </a:solidFill>
              </a:rPr>
              <a:t>Tourists plan too much</a:t>
            </a:r>
            <a:r>
              <a:rPr lang="en" sz="3000"/>
              <a:t> on hitting the big attractions and </a:t>
            </a:r>
            <a:r>
              <a:rPr lang="en" sz="3000">
                <a:solidFill>
                  <a:schemeClr val="lt1"/>
                </a:solidFill>
              </a:rPr>
              <a:t>end up with a generic experience</a:t>
            </a:r>
            <a:r>
              <a:rPr lang="en" sz="30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Solution: </a:t>
            </a:r>
            <a:r>
              <a:rPr lang="en" sz="3000">
                <a:solidFill>
                  <a:schemeClr val="lt1"/>
                </a:solidFill>
              </a:rPr>
              <a:t>Allow tourists to become travelers</a:t>
            </a:r>
            <a:r>
              <a:rPr lang="en" sz="3000"/>
              <a:t> by leading them to </a:t>
            </a:r>
            <a:r>
              <a:rPr lang="en" sz="3000">
                <a:solidFill>
                  <a:schemeClr val="lt1"/>
                </a:solidFill>
              </a:rPr>
              <a:t>spontaneous, local events</a:t>
            </a:r>
            <a:r>
              <a:rPr lang="en" sz="3000"/>
              <a:t> they may not have experienced otherwise.</a:t>
            </a:r>
          </a:p>
        </p:txBody>
      </p:sp>
      <p:sp>
        <p:nvSpPr>
          <p:cNvPr id="79" name="Shape 79"/>
          <p:cNvSpPr/>
          <p:nvPr/>
        </p:nvSpPr>
        <p:spPr>
          <a:xfrm>
            <a:off x="927337" y="935475"/>
            <a:ext cx="2399399" cy="1921199"/>
          </a:xfrm>
          <a:prstGeom prst="wedgeRectCallout">
            <a:avLst>
              <a:gd fmla="val -32904" name="adj1"/>
              <a:gd fmla="val 66457" name="adj2"/>
            </a:avLst>
          </a:prstGeom>
          <a:noFill/>
          <a:ln cap="flat" cmpd="sng" w="1524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16700" y="1303537"/>
            <a:ext cx="1220676" cy="1185067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Transform Share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023" y="1377642"/>
            <a:ext cx="2745951" cy="468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050" y="1468275"/>
            <a:ext cx="2745950" cy="4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1924650" y="6192500"/>
            <a:ext cx="704699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244925" y="6192500"/>
            <a:ext cx="838199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  <p:sp>
        <p:nvSpPr>
          <p:cNvPr id="286" name="Shape 286"/>
          <p:cNvSpPr/>
          <p:nvPr/>
        </p:nvSpPr>
        <p:spPr>
          <a:xfrm>
            <a:off x="904025" y="4042300"/>
            <a:ext cx="2745900" cy="12120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5291075" y="4651900"/>
            <a:ext cx="2745900" cy="12120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/>
        </p:nvSpPr>
        <p:spPr>
          <a:xfrm>
            <a:off x="3898250" y="3370337"/>
            <a:ext cx="3651600" cy="833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Replaced emotion ratings with comments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F3848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/>
              <a:t>Add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Livestream</a:t>
            </a:r>
          </a:p>
        </p:txBody>
      </p:sp>
      <p:sp>
        <p:nvSpPr>
          <p:cNvPr id="294" name="Shape 294"/>
          <p:cNvSpPr txBox="1"/>
          <p:nvPr>
            <p:ph idx="1" type="subTitle"/>
          </p:nvPr>
        </p:nvSpPr>
        <p:spPr>
          <a:xfrm>
            <a:off x="854250" y="3922275"/>
            <a:ext cx="3911700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Highlight real time, spontaneous nature of event while giving users more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299000" y="2545650"/>
            <a:ext cx="3111599" cy="2252099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6CF3C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Pictures from actual users are great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827500" y="2545650"/>
            <a:ext cx="3403800" cy="2252099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C5B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Swiping through pictures feels clunky and static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Emotion rating</a:t>
            </a:r>
          </a:p>
        </p:txBody>
      </p:sp>
      <p:sp>
        <p:nvSpPr>
          <p:cNvPr id="301" name="Shape 301"/>
          <p:cNvSpPr/>
          <p:nvPr/>
        </p:nvSpPr>
        <p:spPr>
          <a:xfrm>
            <a:off x="5631250" y="2545650"/>
            <a:ext cx="3403800" cy="2252099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2F384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Real time live feed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Comments + pictures</a:t>
            </a:r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can users better gain information about an event?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/>
        </p:nvSpPr>
        <p:spPr>
          <a:xfrm>
            <a:off x="3004100" y="1665900"/>
            <a:ext cx="1463099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Critiques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299000" y="1665900"/>
            <a:ext cx="1463099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Likes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5709200" y="1665900"/>
            <a:ext cx="1463099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livestream</a:t>
            </a: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512" y="1446675"/>
            <a:ext cx="2826085" cy="46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62" y="1446662"/>
            <a:ext cx="2748674" cy="466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1854437" y="6164325"/>
            <a:ext cx="704699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745437" y="6164325"/>
            <a:ext cx="838199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livestream</a:t>
            </a:r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512" y="1446675"/>
            <a:ext cx="2826085" cy="46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62" y="1446662"/>
            <a:ext cx="2748674" cy="4663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1854437" y="6164325"/>
            <a:ext cx="704699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6745437" y="6164325"/>
            <a:ext cx="838199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  <p:sp>
        <p:nvSpPr>
          <p:cNvPr id="324" name="Shape 324"/>
          <p:cNvSpPr/>
          <p:nvPr/>
        </p:nvSpPr>
        <p:spPr>
          <a:xfrm>
            <a:off x="833850" y="4262725"/>
            <a:ext cx="2745900" cy="1129799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5791600" y="3393150"/>
            <a:ext cx="2745900" cy="21738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4036325" y="3393150"/>
            <a:ext cx="1544099" cy="9734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Live Feed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4294967295" type="ctrTitle"/>
          </p:nvPr>
        </p:nvSpPr>
        <p:spPr>
          <a:xfrm>
            <a:off x="1206150" y="2655750"/>
            <a:ext cx="67317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 u="sng">
                <a:solidFill>
                  <a:schemeClr val="hlink"/>
                </a:solidFill>
                <a:hlinkClick r:id="rId3"/>
              </a:rPr>
              <a:t>Live Demo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Used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Sketch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Existing template symbols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symbols for universal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Gentle learning curve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Marvel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Accessible from laptop / mobile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Sketch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animations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Marvel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Required too many photos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variables/objects = WoZ slides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Unable to properly use the “back” button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Unable to show a true map with GPS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Unable to use phone features like slide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753150" y="1600200"/>
            <a:ext cx="76377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Goals: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Undisruptive spontaneity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intuitive control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Real time updates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Resketch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Sketch + Marvel = 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4294967295" type="subTitle"/>
          </p:nvPr>
        </p:nvSpPr>
        <p:spPr>
          <a:xfrm>
            <a:off x="2874000" y="2905800"/>
            <a:ext cx="3395999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41675" y="2785350"/>
            <a:ext cx="2631900" cy="41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Find - Simple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Discover spontaneity through unplanned events.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3429050" y="2785350"/>
            <a:ext cx="2763599" cy="41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Navigate - Medium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Navigate comfortably in unfamiliar areas.</a:t>
            </a:r>
          </a:p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6348125" y="2785200"/>
            <a:ext cx="2436299" cy="41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Share - Complex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Share spontaneity with others.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Three Event Tasks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3571432" y="1971515"/>
            <a:ext cx="1153055" cy="813827"/>
            <a:chOff x="3918650" y="293075"/>
            <a:chExt cx="488500" cy="412775"/>
          </a:xfrm>
        </p:grpSpPr>
        <p:sp>
          <p:nvSpPr>
            <p:cNvPr id="90" name="Shape 90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641673" y="1943532"/>
            <a:ext cx="854495" cy="869809"/>
            <a:chOff x="3955900" y="2984500"/>
            <a:chExt cx="414000" cy="422525"/>
          </a:xfrm>
        </p:grpSpPr>
        <p:sp>
          <p:nvSpPr>
            <p:cNvPr id="94" name="Shape 94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496418" y="1971507"/>
            <a:ext cx="1027987" cy="813845"/>
            <a:chOff x="6625350" y="1613750"/>
            <a:chExt cx="480525" cy="438400"/>
          </a:xfrm>
        </p:grpSpPr>
        <p:sp>
          <p:nvSpPr>
            <p:cNvPr id="98" name="Shape 98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C5B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F3848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/>
              <a:t>Reorganize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homescreen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854250" y="3922275"/>
            <a:ext cx="4116299" cy="1362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Users have more control filters while spontaneity remains in a more subtle way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299000" y="2545650"/>
            <a:ext cx="3111599" cy="2252099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6CF3CE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Time/distance sort option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Random option is “cool”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200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827500" y="2545650"/>
            <a:ext cx="3403800" cy="2252099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00C5B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Pop ups are annoying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Want more planning options</a:t>
            </a:r>
          </a:p>
        </p:txBody>
      </p:sp>
      <p:sp>
        <p:nvSpPr>
          <p:cNvPr id="115" name="Shape 115"/>
          <p:cNvSpPr/>
          <p:nvPr/>
        </p:nvSpPr>
        <p:spPr>
          <a:xfrm>
            <a:off x="5631250" y="2545650"/>
            <a:ext cx="3291000" cy="2252099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2F384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Promote spontaneity without using pop ups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Allow more filtering and sorting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299000" y="168450"/>
            <a:ext cx="8623199" cy="973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can we give users control along with spontaneity?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827500" y="1665900"/>
            <a:ext cx="1463099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Critiques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99000" y="1665900"/>
            <a:ext cx="1463099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Likes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709200" y="1665900"/>
            <a:ext cx="1463099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Solution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75" y="1451000"/>
            <a:ext cx="2815150" cy="467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587" y="2733680"/>
            <a:ext cx="3293871" cy="9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6104025" y="2882625"/>
            <a:ext cx="812999" cy="675599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726625" y="3491337"/>
            <a:ext cx="1567799" cy="97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32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Deleted pop up</a:t>
            </a: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Homescreen Resketch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801150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300" y="1443174"/>
            <a:ext cx="2758137" cy="467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75" y="1451000"/>
            <a:ext cx="2815150" cy="4679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Homescreen Resketch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25475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801150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300" y="1443174"/>
            <a:ext cx="2758137" cy="467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75" y="1451000"/>
            <a:ext cx="2815150" cy="467977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832450" y="5507375"/>
            <a:ext cx="2758199" cy="5577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1924625" y="4623500"/>
            <a:ext cx="5767500" cy="805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32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Reorganized bottom menu bar</a:t>
            </a:r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Homescreen Resketch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425475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801150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  <p:sp>
        <p:nvSpPr>
          <p:cNvPr id="150" name="Shape 150"/>
          <p:cNvSpPr/>
          <p:nvPr/>
        </p:nvSpPr>
        <p:spPr>
          <a:xfrm>
            <a:off x="5450250" y="5507375"/>
            <a:ext cx="2896499" cy="5577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300" y="1443174"/>
            <a:ext cx="2758137" cy="467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475" y="1451000"/>
            <a:ext cx="2815150" cy="4679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2688325" y="1857400"/>
            <a:ext cx="764100" cy="475500"/>
          </a:xfrm>
          <a:prstGeom prst="rect">
            <a:avLst/>
          </a:prstGeom>
          <a:noFill/>
          <a:ln cap="flat" cmpd="sng" w="76200">
            <a:solidFill>
              <a:srgbClr val="4A90E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450250" y="5507375"/>
            <a:ext cx="2896499" cy="5577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 rot="2792514">
            <a:off x="2956969" y="3840944"/>
            <a:ext cx="3989102" cy="199480"/>
          </a:xfrm>
          <a:prstGeom prst="rightArrow">
            <a:avLst>
              <a:gd fmla="val 50000" name="adj1"/>
              <a:gd fmla="val 55839" name="adj2"/>
            </a:avLst>
          </a:prstGeom>
          <a:solidFill>
            <a:srgbClr val="4A90E2"/>
          </a:solidFill>
          <a:ln cap="flat" cmpd="sng" w="9525">
            <a:solidFill>
              <a:srgbClr val="4A90E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345675" y="5589575"/>
            <a:ext cx="1015200" cy="475500"/>
          </a:xfrm>
          <a:prstGeom prst="rect">
            <a:avLst/>
          </a:prstGeom>
          <a:noFill/>
          <a:ln cap="flat" cmpd="sng" w="76200">
            <a:solidFill>
              <a:srgbClr val="4A90E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832450" y="5507375"/>
            <a:ext cx="2758199" cy="5577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832475" y="168450"/>
            <a:ext cx="7951799" cy="973499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Homescreen Resketch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425475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801150" y="6172200"/>
            <a:ext cx="877800" cy="61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