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66" y="-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4A89-169D-4BF7-854D-E68301413952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E7A5-9DA8-4A11-8D48-4602ABF10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43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4A89-169D-4BF7-854D-E68301413952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E7A5-9DA8-4A11-8D48-4602ABF10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01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4A89-169D-4BF7-854D-E68301413952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E7A5-9DA8-4A11-8D48-4602ABF10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63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4A89-169D-4BF7-854D-E68301413952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E7A5-9DA8-4A11-8D48-4602ABF10F9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7204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4A89-169D-4BF7-854D-E68301413952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E7A5-9DA8-4A11-8D48-4602ABF10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6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4A89-169D-4BF7-854D-E68301413952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E7A5-9DA8-4A11-8D48-4602ABF10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882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4A89-169D-4BF7-854D-E68301413952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E7A5-9DA8-4A11-8D48-4602ABF10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455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4A89-169D-4BF7-854D-E68301413952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E7A5-9DA8-4A11-8D48-4602ABF10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553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4A89-169D-4BF7-854D-E68301413952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E7A5-9DA8-4A11-8D48-4602ABF10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90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4A89-169D-4BF7-854D-E68301413952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E7A5-9DA8-4A11-8D48-4602ABF10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03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4A89-169D-4BF7-854D-E68301413952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E7A5-9DA8-4A11-8D48-4602ABF10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1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4A89-169D-4BF7-854D-E68301413952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E7A5-9DA8-4A11-8D48-4602ABF10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18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4A89-169D-4BF7-854D-E68301413952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E7A5-9DA8-4A11-8D48-4602ABF10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4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4A89-169D-4BF7-854D-E68301413952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E7A5-9DA8-4A11-8D48-4602ABF10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4A89-169D-4BF7-854D-E68301413952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E7A5-9DA8-4A11-8D48-4602ABF10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12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4A89-169D-4BF7-854D-E68301413952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E7A5-9DA8-4A11-8D48-4602ABF10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8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4A89-169D-4BF7-854D-E68301413952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E7A5-9DA8-4A11-8D48-4602ABF10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12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A84A89-169D-4BF7-854D-E68301413952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337E7A5-9DA8-4A11-8D48-4602ABF10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195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Sociological </a:t>
            </a:r>
            <a:r>
              <a:rPr lang="en-US" u="sng" dirty="0" smtClean="0"/>
              <a:t>Imagination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4101" y="3928055"/>
            <a:ext cx="9226625" cy="720151"/>
          </a:xfrm>
        </p:spPr>
        <p:txBody>
          <a:bodyPr/>
          <a:lstStyle/>
          <a:p>
            <a:r>
              <a:rPr lang="en-US" sz="3200" dirty="0" smtClean="0"/>
              <a:t>C. Wright Mills (1959)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56355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d)  Society consists of </a:t>
            </a:r>
            <a:r>
              <a:rPr lang="en-US" sz="3200" u="sng" dirty="0" smtClean="0"/>
              <a:t>social structures</a:t>
            </a:r>
            <a:endParaRPr lang="en-US" sz="3200" dirty="0" smtClean="0"/>
          </a:p>
          <a:p>
            <a:pPr lvl="1"/>
            <a:r>
              <a:rPr lang="en-US" sz="3000" dirty="0" smtClean="0"/>
              <a:t>We create but they take on an objective shape, constraining, mapping, directing: not just law, police but also norms (e.g., what we wear)</a:t>
            </a:r>
          </a:p>
          <a:p>
            <a:pPr lvl="1"/>
            <a:r>
              <a:rPr lang="en-US" sz="3000" dirty="0" smtClean="0"/>
              <a:t>Marx (difference between ‘class in itself’ and ‘class for itself’)</a:t>
            </a:r>
          </a:p>
          <a:p>
            <a:pPr lvl="1"/>
            <a:r>
              <a:rPr lang="en-US" sz="3000" u="sng" dirty="0" smtClean="0"/>
              <a:t>Norm/al/</a:t>
            </a:r>
            <a:r>
              <a:rPr lang="en-US" sz="3000" u="sng" dirty="0" err="1" smtClean="0"/>
              <a:t>ative</a:t>
            </a:r>
            <a:r>
              <a:rPr lang="en-US" sz="3000" dirty="0" smtClean="0"/>
              <a:t>: to be/come ab-normal and the costs to bear</a:t>
            </a:r>
          </a:p>
          <a:p>
            <a:pPr lvl="1"/>
            <a:r>
              <a:rPr lang="en-US" sz="3000" u="sng" dirty="0" smtClean="0"/>
              <a:t>Constraining</a:t>
            </a:r>
            <a:r>
              <a:rPr lang="en-US" sz="3000" dirty="0" smtClean="0"/>
              <a:t> but also </a:t>
            </a:r>
            <a:r>
              <a:rPr lang="en-US" sz="3000" u="sng" dirty="0" smtClean="0"/>
              <a:t>enabling</a:t>
            </a:r>
            <a:r>
              <a:rPr lang="en-US" sz="3000" dirty="0" smtClean="0"/>
              <a:t> without which we will be forced to ‘start from scratch’</a:t>
            </a:r>
            <a:endParaRPr lang="en-GB" sz="3000" u="sng" dirty="0"/>
          </a:p>
        </p:txBody>
      </p:sp>
    </p:spTree>
    <p:extLst>
      <p:ext uri="{BB962C8B-B14F-4D97-AF65-F5344CB8AC3E}">
        <p14:creationId xmlns:p14="http://schemas.microsoft.com/office/powerpoint/2010/main" val="19953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smtClean="0"/>
              <a:t>e) society consists of </a:t>
            </a:r>
            <a:r>
              <a:rPr lang="en-US" sz="3200" u="sng" dirty="0" smtClean="0"/>
              <a:t>reflexive actors</a:t>
            </a:r>
            <a:endParaRPr lang="en-US" sz="3200" dirty="0" smtClean="0"/>
          </a:p>
          <a:p>
            <a:pPr lvl="1"/>
            <a:r>
              <a:rPr lang="en-IN" sz="2600" dirty="0" smtClean="0">
                <a:effectLst/>
              </a:rPr>
              <a:t>Agency denotes </a:t>
            </a:r>
            <a:r>
              <a:rPr lang="en-IN" sz="2600" dirty="0">
                <a:effectLst/>
              </a:rPr>
              <a:t>individual capacity for free </a:t>
            </a:r>
            <a:r>
              <a:rPr lang="en-IN" sz="2600" dirty="0" smtClean="0">
                <a:effectLst/>
              </a:rPr>
              <a:t>thought and </a:t>
            </a:r>
            <a:r>
              <a:rPr lang="en-IN" sz="2600" dirty="0">
                <a:effectLst/>
              </a:rPr>
              <a:t>action</a:t>
            </a:r>
            <a:endParaRPr lang="en-IN" sz="2600" dirty="0" smtClean="0">
              <a:effectLst/>
            </a:endParaRPr>
          </a:p>
          <a:p>
            <a:pPr lvl="1"/>
            <a:r>
              <a:rPr lang="en-IN" sz="2600" dirty="0" smtClean="0">
                <a:effectLst/>
              </a:rPr>
              <a:t>A central question for sociology: relative freedom </a:t>
            </a:r>
            <a:r>
              <a:rPr lang="en-IN" sz="2600" dirty="0">
                <a:effectLst/>
              </a:rPr>
              <a:t>of individuals</a:t>
            </a:r>
            <a:endParaRPr lang="en-IN" sz="2600" dirty="0" smtClean="0">
              <a:effectLst/>
            </a:endParaRPr>
          </a:p>
          <a:p>
            <a:pPr lvl="1"/>
            <a:r>
              <a:rPr lang="en-IN" sz="2600" dirty="0" smtClean="0">
                <a:effectLst/>
              </a:rPr>
              <a:t>When </a:t>
            </a:r>
            <a:r>
              <a:rPr lang="en-IN" sz="2600" dirty="0">
                <a:effectLst/>
              </a:rPr>
              <a:t>we act, we are </a:t>
            </a:r>
            <a:r>
              <a:rPr lang="en-IN" sz="2600" dirty="0" smtClean="0">
                <a:effectLst/>
              </a:rPr>
              <a:t>conscious of our action</a:t>
            </a:r>
            <a:r>
              <a:rPr lang="en-IN" sz="2600" dirty="0">
                <a:effectLst/>
              </a:rPr>
              <a:t>, </a:t>
            </a:r>
            <a:r>
              <a:rPr lang="en-IN" sz="2600" dirty="0" smtClean="0">
                <a:effectLst/>
              </a:rPr>
              <a:t>monitor </a:t>
            </a:r>
            <a:r>
              <a:rPr lang="en-IN" sz="2600" dirty="0">
                <a:effectLst/>
              </a:rPr>
              <a:t>its </a:t>
            </a:r>
            <a:r>
              <a:rPr lang="en-IN" sz="2600" dirty="0" smtClean="0">
                <a:effectLst/>
              </a:rPr>
              <a:t>course and adjust accordingly</a:t>
            </a:r>
          </a:p>
          <a:p>
            <a:pPr lvl="1"/>
            <a:r>
              <a:rPr lang="en-IN" sz="2600" dirty="0" smtClean="0">
                <a:effectLst/>
              </a:rPr>
              <a:t>E.g., Erving Goffman: stage, background/foreground, persuading others, to be able to see not only others but also ourselves through others</a:t>
            </a:r>
          </a:p>
          <a:p>
            <a:pPr lvl="1"/>
            <a:r>
              <a:rPr lang="en-IN" sz="2600" dirty="0" smtClean="0">
                <a:effectLst/>
              </a:rPr>
              <a:t>Acquire a </a:t>
            </a:r>
            <a:r>
              <a:rPr lang="en-IN" sz="2600" u="sng" dirty="0" smtClean="0">
                <a:effectLst/>
              </a:rPr>
              <a:t>self</a:t>
            </a:r>
            <a:r>
              <a:rPr lang="en-IN" sz="2600" dirty="0" smtClean="0">
                <a:effectLst/>
              </a:rPr>
              <a:t> is by </a:t>
            </a:r>
            <a:r>
              <a:rPr lang="en-IN" sz="2600" u="sng" dirty="0" smtClean="0">
                <a:effectLst/>
              </a:rPr>
              <a:t>associating</a:t>
            </a:r>
            <a:r>
              <a:rPr lang="en-IN" sz="2600" dirty="0" smtClean="0">
                <a:effectLst/>
              </a:rPr>
              <a:t> with others; via </a:t>
            </a:r>
            <a:r>
              <a:rPr lang="en-IN" sz="2600" u="sng" dirty="0" smtClean="0">
                <a:effectLst/>
              </a:rPr>
              <a:t>socialisation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71735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f) Society is an </a:t>
            </a:r>
            <a:r>
              <a:rPr lang="en-US" sz="3200" u="sng" dirty="0" smtClean="0"/>
              <a:t>interaction of agency and structure</a:t>
            </a:r>
            <a:endParaRPr lang="en-US" sz="3200" dirty="0" smtClean="0"/>
          </a:p>
          <a:p>
            <a:pPr lvl="1"/>
            <a:r>
              <a:rPr lang="en-US" sz="3000" dirty="0" smtClean="0"/>
              <a:t>Karl Marx</a:t>
            </a:r>
            <a:r>
              <a:rPr lang="en-US" sz="3000" dirty="0"/>
              <a:t> </a:t>
            </a:r>
            <a:r>
              <a:rPr lang="en-US" sz="3000" dirty="0" smtClean="0"/>
              <a:t>(‘humans make history but under circumstances they do not choose’) </a:t>
            </a:r>
          </a:p>
          <a:p>
            <a:pPr lvl="1"/>
            <a:r>
              <a:rPr lang="en-US" sz="3000" dirty="0" smtClean="0"/>
              <a:t>Dialectical relationship</a:t>
            </a:r>
          </a:p>
          <a:p>
            <a:pPr lvl="1"/>
            <a:r>
              <a:rPr lang="en-US" sz="3000" dirty="0" smtClean="0"/>
              <a:t>Remember Bourdieu?: “prompting people to freely choose what they are in fact forced to choose”</a:t>
            </a:r>
          </a:p>
          <a:p>
            <a:pPr lvl="1"/>
            <a:r>
              <a:rPr lang="en-US" sz="3000" dirty="0" smtClean="0"/>
              <a:t>Yet, </a:t>
            </a:r>
            <a:r>
              <a:rPr lang="en-US" sz="3000" u="sng" dirty="0" smtClean="0"/>
              <a:t>simultaneously reproducing and transforming</a:t>
            </a:r>
            <a:r>
              <a:rPr lang="en-US" sz="3000" dirty="0" smtClean="0"/>
              <a:t> 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11042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g) Society has </a:t>
            </a:r>
            <a:r>
              <a:rPr lang="en-US" sz="3200" u="sng" dirty="0" smtClean="0"/>
              <a:t>multiple levels</a:t>
            </a:r>
            <a:endParaRPr lang="en-US" sz="3200" dirty="0" smtClean="0"/>
          </a:p>
          <a:p>
            <a:pPr lvl="1"/>
            <a:r>
              <a:rPr lang="en-US" sz="3000" dirty="0" smtClean="0"/>
              <a:t>Micro, miso and macro (zoom in and out: digital maps)</a:t>
            </a:r>
          </a:p>
          <a:p>
            <a:pPr lvl="1"/>
            <a:r>
              <a:rPr lang="en-US" sz="3000" dirty="0" smtClean="0"/>
              <a:t>Interacting and co-producing one another</a:t>
            </a:r>
          </a:p>
          <a:p>
            <a:pPr lvl="1"/>
            <a:r>
              <a:rPr lang="en-US" sz="3000" dirty="0" smtClean="0"/>
              <a:t>Some sociological thinking chooses one over the other (e.g., Marx’s disinterest in ‘motivations’ or </a:t>
            </a:r>
            <a:r>
              <a:rPr lang="en-US" sz="3000" dirty="0" err="1" smtClean="0"/>
              <a:t>Garfinkel’s</a:t>
            </a:r>
            <a:r>
              <a:rPr lang="en-US" sz="3000" dirty="0" smtClean="0"/>
              <a:t> inattention to class, power) but sociological perspective can handle their simultaneity</a:t>
            </a:r>
          </a:p>
          <a:p>
            <a:pPr lvl="1"/>
            <a:r>
              <a:rPr lang="en-US" sz="3000" dirty="0"/>
              <a:t>S</a:t>
            </a:r>
            <a:r>
              <a:rPr lang="en-US" sz="3000" dirty="0" smtClean="0"/>
              <a:t>ociology: understand the social as at once micro-</a:t>
            </a:r>
            <a:r>
              <a:rPr lang="en-US" sz="3000" dirty="0" err="1" smtClean="0"/>
              <a:t>meso</a:t>
            </a:r>
            <a:r>
              <a:rPr lang="en-US" sz="3000" dirty="0" smtClean="0"/>
              <a:t>-macro </a:t>
            </a:r>
            <a:r>
              <a:rPr lang="en-US" sz="3000" u="sng" dirty="0" smtClean="0"/>
              <a:t>and</a:t>
            </a:r>
            <a:r>
              <a:rPr lang="en-US" sz="3000" dirty="0" smtClean="0"/>
              <a:t> agency-structure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08610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h) Society involves </a:t>
            </a:r>
            <a:r>
              <a:rPr lang="en-US" sz="3200" u="sng" dirty="0" smtClean="0"/>
              <a:t>unintended consequences</a:t>
            </a:r>
            <a:endParaRPr lang="en-US" sz="3200" dirty="0" smtClean="0"/>
          </a:p>
          <a:p>
            <a:pPr lvl="1"/>
            <a:r>
              <a:rPr lang="en-US" sz="3000" dirty="0" smtClean="0"/>
              <a:t>Complexity of the social world and our (not only the of the less powerful but also the most) inability to control, predict and manage</a:t>
            </a:r>
          </a:p>
          <a:p>
            <a:pPr lvl="1"/>
            <a:r>
              <a:rPr lang="en-US" sz="3000" dirty="0" smtClean="0"/>
              <a:t>Manifest and latent ‘functions’ of human action: what our action does?</a:t>
            </a:r>
          </a:p>
          <a:p>
            <a:pPr lvl="1"/>
            <a:r>
              <a:rPr lang="en-US" sz="3000" dirty="0" smtClean="0"/>
              <a:t>Bivalent analysis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55473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Against (natural) scientism (numbers, statistics, law-making)</a:t>
            </a:r>
          </a:p>
          <a:p>
            <a:r>
              <a:rPr lang="en-US" sz="3200" dirty="0" smtClean="0"/>
              <a:t>Critiquing a) system theory, b) </a:t>
            </a:r>
            <a:r>
              <a:rPr lang="en-US" sz="3200" dirty="0" err="1" smtClean="0"/>
              <a:t>psychologisation</a:t>
            </a:r>
            <a:r>
              <a:rPr lang="en-US" sz="3200" dirty="0" smtClean="0"/>
              <a:t>, </a:t>
            </a:r>
            <a:r>
              <a:rPr lang="en-US" sz="3200" dirty="0" err="1" smtClean="0"/>
              <a:t>individualisation</a:t>
            </a:r>
            <a:r>
              <a:rPr lang="en-US" sz="3200" dirty="0" smtClean="0"/>
              <a:t> (motives, drives, lacks: e.g., ‘merit’, the suicide of a student in IITB), c) machine number-crunching sociology, an d) historical determinism</a:t>
            </a:r>
          </a:p>
          <a:p>
            <a:r>
              <a:rPr lang="en-US" sz="3200" dirty="0" smtClean="0"/>
              <a:t>SI, not only for sociologists but as a requirement of being modern individuals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3779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To understand the social </a:t>
            </a:r>
            <a:r>
              <a:rPr lang="en-US" sz="3200" u="sng" dirty="0" smtClean="0"/>
              <a:t>at the intersection</a:t>
            </a:r>
            <a:r>
              <a:rPr lang="en-US" sz="3200" dirty="0" smtClean="0"/>
              <a:t> of biography (individual), sociality and history</a:t>
            </a:r>
          </a:p>
          <a:p>
            <a:r>
              <a:rPr lang="en-US" sz="3200" dirty="0" smtClean="0"/>
              <a:t>Distinction between “personal troubles” and “public issues”</a:t>
            </a:r>
          </a:p>
          <a:p>
            <a:r>
              <a:rPr lang="en-US" sz="3200" u="sng" dirty="0" smtClean="0"/>
              <a:t>Three</a:t>
            </a:r>
            <a:r>
              <a:rPr lang="en-US" sz="3200" dirty="0" smtClean="0"/>
              <a:t> questions: a) structure of a society; b) its specificity in history; and c) specificity of ‘being human’</a:t>
            </a:r>
          </a:p>
          <a:p>
            <a:r>
              <a:rPr lang="en-US" sz="3200" dirty="0" smtClean="0"/>
              <a:t>Examples: unemployment, divorce, urban degradation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6460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 Weber (1864-1920)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ea"/>
              </a:rPr>
              <a:t>Classic demonstration of asking the three </a:t>
            </a:r>
            <a:r>
              <a:rPr lang="en-US" sz="36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ea"/>
              </a:rPr>
              <a:t>questions: ‘Protestant ethic and the spirit of capitalism’ (1903-04)</a:t>
            </a:r>
          </a:p>
          <a:p>
            <a:r>
              <a:rPr lang="en-US" sz="36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ea"/>
              </a:rPr>
              <a:t>The importance of such an approach and the impossibility of doing sociology in terms of [slide two]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1868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ea"/>
                <a:cs typeface="+mn-cs"/>
              </a:rPr>
              <a:t>Protestant ethic and the spirit of capitalism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What is the ‘spirit’ of capitalism?</a:t>
            </a:r>
          </a:p>
          <a:p>
            <a:r>
              <a:rPr lang="en-US" sz="3200" dirty="0" err="1" smtClean="0"/>
              <a:t>Secularisation</a:t>
            </a:r>
            <a:r>
              <a:rPr lang="en-US" sz="3200" dirty="0" smtClean="0"/>
              <a:t> of economic activity</a:t>
            </a:r>
          </a:p>
          <a:p>
            <a:r>
              <a:rPr lang="en-US" sz="3200" dirty="0" smtClean="0"/>
              <a:t>But its beginnings have a different </a:t>
            </a:r>
            <a:r>
              <a:rPr lang="en-US" sz="3200" dirty="0" err="1" smtClean="0"/>
              <a:t>storty</a:t>
            </a:r>
            <a:r>
              <a:rPr lang="en-US" sz="3200" dirty="0" smtClean="0"/>
              <a:t> to tell</a:t>
            </a:r>
          </a:p>
          <a:p>
            <a:r>
              <a:rPr lang="en-US" sz="3200" dirty="0" smtClean="0"/>
              <a:t>16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Century Western Europe: </a:t>
            </a:r>
            <a:r>
              <a:rPr lang="en-US" sz="3200" u="sng" dirty="0" smtClean="0"/>
              <a:t>Before</a:t>
            </a:r>
            <a:r>
              <a:rPr lang="en-US" sz="3200" dirty="0" smtClean="0"/>
              <a:t> the time of modern capitalism—the rise of Protestantism</a:t>
            </a:r>
          </a:p>
          <a:p>
            <a:r>
              <a:rPr lang="en-US" sz="3200" dirty="0" smtClean="0"/>
              <a:t>Making a </a:t>
            </a:r>
            <a:r>
              <a:rPr lang="en-US" sz="3200" u="sng" dirty="0" smtClean="0"/>
              <a:t>new</a:t>
            </a:r>
            <a:r>
              <a:rPr lang="en-US" sz="3200" dirty="0" smtClean="0"/>
              <a:t> kind of human via a new </a:t>
            </a:r>
            <a:r>
              <a:rPr lang="en-US" sz="3200" u="sng" dirty="0" smtClean="0"/>
              <a:t>ethic</a:t>
            </a:r>
            <a:endParaRPr lang="en-US" sz="3200" dirty="0" smtClean="0"/>
          </a:p>
          <a:p>
            <a:r>
              <a:rPr lang="en-US" sz="3200" dirty="0" smtClean="0"/>
              <a:t>Not causal but </a:t>
            </a:r>
            <a:r>
              <a:rPr lang="en-US" sz="3200" u="sng" dirty="0" smtClean="0"/>
              <a:t>elective affinities</a:t>
            </a:r>
            <a:r>
              <a:rPr lang="en-US" sz="3200" dirty="0" smtClean="0"/>
              <a:t> and </a:t>
            </a:r>
            <a:r>
              <a:rPr lang="en-US" sz="3200" u="sng" dirty="0" smtClean="0"/>
              <a:t>unintended consequences</a:t>
            </a:r>
            <a:r>
              <a:rPr lang="en-US" sz="3200" dirty="0" smtClean="0"/>
              <a:t>; Unlike Karl Marx, and thus the </a:t>
            </a:r>
            <a:r>
              <a:rPr lang="en-US" sz="3200" u="sng" dirty="0" smtClean="0"/>
              <a:t>necessarily argumentative</a:t>
            </a:r>
            <a:r>
              <a:rPr lang="en-US" sz="3200" dirty="0" smtClean="0"/>
              <a:t> nature of sociology</a:t>
            </a:r>
          </a:p>
          <a:p>
            <a:endParaRPr lang="en-US" sz="3200" dirty="0" smtClean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5981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Sociologically (Steven </a:t>
            </a:r>
            <a:r>
              <a:rPr lang="en-US" dirty="0" err="1" smtClean="0"/>
              <a:t>Beuchler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Another unpacking of the sociological method</a:t>
            </a:r>
          </a:p>
          <a:p>
            <a:r>
              <a:rPr lang="en-US" sz="3600" dirty="0" smtClean="0"/>
              <a:t>What does it mean to </a:t>
            </a:r>
            <a:r>
              <a:rPr lang="en-US" sz="3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understand the social </a:t>
            </a:r>
            <a:r>
              <a:rPr lang="en-US" sz="3600" u="sng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at the intersection</a:t>
            </a:r>
            <a:r>
              <a:rPr lang="en-US" sz="3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of biography (individual), sociality and </a:t>
            </a:r>
            <a:r>
              <a:rPr lang="en-US" sz="36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history?</a:t>
            </a:r>
          </a:p>
          <a:p>
            <a:r>
              <a:rPr lang="en-US" sz="36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Breaking it down to its ingredients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0949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Sociological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72137"/>
          </a:xfrm>
        </p:spPr>
        <p:txBody>
          <a:bodyPr>
            <a:noAutofit/>
          </a:bodyPr>
          <a:lstStyle/>
          <a:p>
            <a:r>
              <a:rPr lang="en-US" sz="2700" dirty="0" smtClean="0"/>
              <a:t>a) Society is a </a:t>
            </a:r>
            <a:r>
              <a:rPr lang="en-US" sz="2700" u="sng" dirty="0" smtClean="0"/>
              <a:t>social construction</a:t>
            </a:r>
          </a:p>
          <a:p>
            <a:pPr lvl="1"/>
            <a:r>
              <a:rPr lang="en-US" sz="2700" dirty="0" smtClean="0"/>
              <a:t>society is not </a:t>
            </a:r>
            <a:r>
              <a:rPr lang="en-US" sz="2700" dirty="0" err="1" smtClean="0"/>
              <a:t>god-given</a:t>
            </a:r>
            <a:r>
              <a:rPr lang="en-US" sz="2700" dirty="0" smtClean="0"/>
              <a:t>, naturally occurring, biologically predetermined</a:t>
            </a:r>
          </a:p>
          <a:p>
            <a:pPr lvl="1"/>
            <a:r>
              <a:rPr lang="en-US" sz="2700" dirty="0" smtClean="0"/>
              <a:t>Humans are goal-driven (instrumental or value-based) but goals are </a:t>
            </a:r>
            <a:r>
              <a:rPr lang="en-US" sz="2700" dirty="0" err="1" smtClean="0"/>
              <a:t>realised</a:t>
            </a:r>
            <a:r>
              <a:rPr lang="en-US" sz="2700" dirty="0" smtClean="0"/>
              <a:t> not through instincts, urges but routed via social norms and practices</a:t>
            </a:r>
          </a:p>
          <a:p>
            <a:pPr lvl="1"/>
            <a:r>
              <a:rPr lang="en-US" sz="2700" dirty="0" smtClean="0"/>
              <a:t>Humans make, but then experience as a powerful external force</a:t>
            </a:r>
          </a:p>
          <a:p>
            <a:pPr lvl="1"/>
            <a:r>
              <a:rPr lang="en-US" sz="2700" dirty="0" smtClean="0"/>
              <a:t>‘Society as social construction’ useful because of this dual recognition</a:t>
            </a:r>
            <a:endParaRPr lang="en-GB" sz="2700" dirty="0"/>
          </a:p>
        </p:txBody>
      </p:sp>
    </p:spTree>
    <p:extLst>
      <p:ext uri="{BB962C8B-B14F-4D97-AF65-F5344CB8AC3E}">
        <p14:creationId xmlns:p14="http://schemas.microsoft.com/office/powerpoint/2010/main" val="16007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b) Society as an </a:t>
            </a:r>
            <a:r>
              <a:rPr lang="en-US" sz="3200" u="sng" dirty="0" smtClean="0"/>
              <a:t>emergent reality</a:t>
            </a:r>
          </a:p>
          <a:p>
            <a:pPr lvl="1"/>
            <a:r>
              <a:rPr lang="en-US" sz="3000" dirty="0" smtClean="0"/>
              <a:t>examine “</a:t>
            </a:r>
            <a:r>
              <a:rPr lang="en-IN" sz="3000" dirty="0" smtClean="0">
                <a:effectLst/>
              </a:rPr>
              <a:t>social </a:t>
            </a:r>
            <a:r>
              <a:rPr lang="en-IN" sz="3000" dirty="0">
                <a:effectLst/>
              </a:rPr>
              <a:t>ties and emergent </a:t>
            </a:r>
            <a:r>
              <a:rPr lang="en-IN" sz="3000" dirty="0" smtClean="0">
                <a:effectLst/>
              </a:rPr>
              <a:t>processes rather </a:t>
            </a:r>
            <a:r>
              <a:rPr lang="en-IN" sz="3000" dirty="0">
                <a:effectLst/>
              </a:rPr>
              <a:t>than individual </a:t>
            </a:r>
            <a:r>
              <a:rPr lang="en-IN" sz="3000" dirty="0" smtClean="0">
                <a:effectLst/>
              </a:rPr>
              <a:t>elements”</a:t>
            </a:r>
          </a:p>
          <a:p>
            <a:pPr lvl="1"/>
            <a:r>
              <a:rPr lang="en-IN" sz="3000" dirty="0" smtClean="0">
                <a:effectLst/>
              </a:rPr>
              <a:t>That is, </a:t>
            </a:r>
            <a:r>
              <a:rPr lang="en-IN" sz="3000" u="sng" dirty="0" smtClean="0">
                <a:effectLst/>
              </a:rPr>
              <a:t>inside</a:t>
            </a:r>
            <a:r>
              <a:rPr lang="en-IN" sz="3000" dirty="0" smtClean="0">
                <a:effectLst/>
              </a:rPr>
              <a:t> contexts the interplay of goals, intentions and norms take place: at once, determined and open</a:t>
            </a:r>
          </a:p>
          <a:p>
            <a:pPr lvl="1"/>
            <a:r>
              <a:rPr lang="en-IN" sz="3000" dirty="0" smtClean="0">
                <a:effectLst/>
              </a:rPr>
              <a:t>This level of analysis is </a:t>
            </a:r>
            <a:r>
              <a:rPr lang="en-IN" sz="3000" u="sng" dirty="0" smtClean="0">
                <a:effectLst/>
              </a:rPr>
              <a:t>distinctive</a:t>
            </a:r>
            <a:r>
              <a:rPr lang="en-IN" sz="3000" dirty="0" smtClean="0">
                <a:effectLst/>
              </a:rPr>
              <a:t> to sociology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67965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c) Society is a </a:t>
            </a:r>
            <a:r>
              <a:rPr lang="en-US" sz="3200" u="sng" dirty="0" smtClean="0"/>
              <a:t>historical</a:t>
            </a:r>
            <a:r>
              <a:rPr lang="en-US" sz="3200" dirty="0" smtClean="0"/>
              <a:t> product: synchronic v. diachronic</a:t>
            </a:r>
          </a:p>
          <a:p>
            <a:pPr lvl="1"/>
            <a:r>
              <a:rPr lang="en-US" sz="3000" dirty="0" smtClean="0"/>
              <a:t>How did we come here?</a:t>
            </a:r>
          </a:p>
          <a:p>
            <a:pPr lvl="1"/>
            <a:r>
              <a:rPr lang="en-US" sz="3000" dirty="0" smtClean="0"/>
              <a:t>What is new?</a:t>
            </a:r>
          </a:p>
          <a:p>
            <a:pPr lvl="1"/>
            <a:r>
              <a:rPr lang="en-US" sz="3000" dirty="0" smtClean="0"/>
              <a:t>How did social change happen?</a:t>
            </a:r>
          </a:p>
          <a:p>
            <a:pPr lvl="1"/>
            <a:r>
              <a:rPr lang="en-US" sz="3000" dirty="0" smtClean="0"/>
              <a:t>Whose interests are served?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3339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6984</TotalTime>
  <Words>772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Calisto MT</vt:lpstr>
      <vt:lpstr>Trebuchet MS</vt:lpstr>
      <vt:lpstr>Wingdings 2</vt:lpstr>
      <vt:lpstr>Slate</vt:lpstr>
      <vt:lpstr>Sociological Imagination</vt:lpstr>
      <vt:lpstr>Imagination</vt:lpstr>
      <vt:lpstr>What is it?</vt:lpstr>
      <vt:lpstr>Max Weber (1864-1920)</vt:lpstr>
      <vt:lpstr>Protestant ethic and the spirit of capitalism</vt:lpstr>
      <vt:lpstr>Thinking Sociologically (Steven Beuchler)</vt:lpstr>
      <vt:lpstr>Sociological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Sociological Imagination</dc:title>
  <dc:creator>maithreyi</dc:creator>
  <cp:lastModifiedBy>maithreyi</cp:lastModifiedBy>
  <cp:revision>32</cp:revision>
  <dcterms:created xsi:type="dcterms:W3CDTF">2022-09-26T03:34:45Z</dcterms:created>
  <dcterms:modified xsi:type="dcterms:W3CDTF">2022-10-03T04:22:25Z</dcterms:modified>
</cp:coreProperties>
</file>