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887A-6BA2-4223-A246-0CD7C6EE15D9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5DDE7-E365-4B4B-A06E-A94D834A50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8465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887A-6BA2-4223-A246-0CD7C6EE15D9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5DDE7-E365-4B4B-A06E-A94D834A50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9419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887A-6BA2-4223-A246-0CD7C6EE15D9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5DDE7-E365-4B4B-A06E-A94D834A50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153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887A-6BA2-4223-A246-0CD7C6EE15D9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5DDE7-E365-4B4B-A06E-A94D834A5013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9406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887A-6BA2-4223-A246-0CD7C6EE15D9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5DDE7-E365-4B4B-A06E-A94D834A50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2078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887A-6BA2-4223-A246-0CD7C6EE15D9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5DDE7-E365-4B4B-A06E-A94D834A50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8002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887A-6BA2-4223-A246-0CD7C6EE15D9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5DDE7-E365-4B4B-A06E-A94D834A50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1318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887A-6BA2-4223-A246-0CD7C6EE15D9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5DDE7-E365-4B4B-A06E-A94D834A50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0266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887A-6BA2-4223-A246-0CD7C6EE15D9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5DDE7-E365-4B4B-A06E-A94D834A50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945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887A-6BA2-4223-A246-0CD7C6EE15D9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5DDE7-E365-4B4B-A06E-A94D834A50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8115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887A-6BA2-4223-A246-0CD7C6EE15D9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5DDE7-E365-4B4B-A06E-A94D834A50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44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887A-6BA2-4223-A246-0CD7C6EE15D9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5DDE7-E365-4B4B-A06E-A94D834A50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1927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887A-6BA2-4223-A246-0CD7C6EE15D9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5DDE7-E365-4B4B-A06E-A94D834A50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399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887A-6BA2-4223-A246-0CD7C6EE15D9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5DDE7-E365-4B4B-A06E-A94D834A50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1011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887A-6BA2-4223-A246-0CD7C6EE15D9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5DDE7-E365-4B4B-A06E-A94D834A50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674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887A-6BA2-4223-A246-0CD7C6EE15D9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5DDE7-E365-4B4B-A06E-A94D834A50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2533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887A-6BA2-4223-A246-0CD7C6EE15D9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5DDE7-E365-4B4B-A06E-A94D834A50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624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D28887A-6BA2-4223-A246-0CD7C6EE15D9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C05DDE7-E365-4B4B-A06E-A94D834A50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661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Module Three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One: </a:t>
            </a:r>
            <a:r>
              <a:rPr lang="en-US" sz="4000" u="sng" dirty="0" smtClean="0"/>
              <a:t>Food</a:t>
            </a:r>
            <a:endParaRPr lang="en-GB" sz="4000" u="sng" dirty="0"/>
          </a:p>
        </p:txBody>
      </p:sp>
    </p:spTree>
    <p:extLst>
      <p:ext uri="{BB962C8B-B14F-4D97-AF65-F5344CB8AC3E}">
        <p14:creationId xmlns:p14="http://schemas.microsoft.com/office/powerpoint/2010/main" val="229297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600" dirty="0" smtClean="0"/>
              <a:t>Materiality of food (e.g., track your cup of tea)</a:t>
            </a:r>
          </a:p>
          <a:p>
            <a:r>
              <a:rPr lang="en-US" sz="3600" dirty="0" smtClean="0"/>
              <a:t>But, food is more than that: its symbolic order (examples: “pure veg.”, disgust about meat/meat eaters), legal order, Bourdieu’s ‘</a:t>
            </a:r>
            <a:r>
              <a:rPr lang="en-US" sz="3600" u="sng" dirty="0" smtClean="0"/>
              <a:t>capitals</a:t>
            </a:r>
            <a:r>
              <a:rPr lang="en-US" sz="3600" dirty="0" smtClean="0"/>
              <a:t>’</a:t>
            </a:r>
          </a:p>
          <a:p>
            <a:r>
              <a:rPr lang="en-US" sz="3600" dirty="0" smtClean="0"/>
              <a:t>Many ways sociological perspective used to understand ‘food’: but only three here</a:t>
            </a:r>
          </a:p>
          <a:p>
            <a:pPr lvl="1"/>
            <a:r>
              <a:rPr lang="en-US" sz="3000" dirty="0" smtClean="0"/>
              <a:t>a</a:t>
            </a:r>
            <a:r>
              <a:rPr lang="en-US" sz="3100" dirty="0" smtClean="0"/>
              <a:t>) Greta </a:t>
            </a:r>
            <a:r>
              <a:rPr lang="en-US" sz="3100" dirty="0" err="1" smtClean="0"/>
              <a:t>Foff</a:t>
            </a:r>
            <a:r>
              <a:rPr lang="en-US" sz="3100" dirty="0" smtClean="0"/>
              <a:t> </a:t>
            </a:r>
            <a:r>
              <a:rPr lang="en-US" sz="3100" dirty="0" err="1" smtClean="0"/>
              <a:t>Paules</a:t>
            </a:r>
            <a:r>
              <a:rPr lang="en-US" sz="3100" dirty="0" smtClean="0"/>
              <a:t>: waiter-</a:t>
            </a:r>
            <a:r>
              <a:rPr lang="en-US" sz="3100" dirty="0" err="1" smtClean="0"/>
              <a:t>ing</a:t>
            </a:r>
            <a:r>
              <a:rPr lang="en-US" sz="3100" dirty="0" smtClean="0"/>
              <a:t> at ‘Route’</a:t>
            </a:r>
          </a:p>
          <a:p>
            <a:pPr lvl="1"/>
            <a:r>
              <a:rPr lang="en-US" sz="3100" dirty="0" smtClean="0"/>
              <a:t>b) R. S. </a:t>
            </a:r>
            <a:r>
              <a:rPr lang="en-US" sz="3100" dirty="0" err="1" smtClean="0"/>
              <a:t>Khare</a:t>
            </a:r>
            <a:r>
              <a:rPr lang="en-US" sz="3100" dirty="0" smtClean="0"/>
              <a:t>: food order in </a:t>
            </a:r>
            <a:r>
              <a:rPr lang="en-US" sz="3100" dirty="0" err="1" smtClean="0"/>
              <a:t>Brahminical</a:t>
            </a:r>
            <a:r>
              <a:rPr lang="en-US" sz="3100" dirty="0" smtClean="0"/>
              <a:t> Hinduism</a:t>
            </a:r>
          </a:p>
          <a:p>
            <a:pPr lvl="1"/>
            <a:r>
              <a:rPr lang="en-US" sz="3100" dirty="0" smtClean="0"/>
              <a:t>c) </a:t>
            </a:r>
            <a:r>
              <a:rPr lang="en-US" sz="3100" dirty="0" err="1" smtClean="0"/>
              <a:t>Aravind</a:t>
            </a:r>
            <a:r>
              <a:rPr lang="en-US" sz="3100" dirty="0" smtClean="0"/>
              <a:t> </a:t>
            </a:r>
            <a:r>
              <a:rPr lang="en-US" sz="3100" dirty="0" err="1" smtClean="0"/>
              <a:t>Malagatti</a:t>
            </a:r>
            <a:r>
              <a:rPr lang="en-US" sz="3100" dirty="0" smtClean="0"/>
              <a:t>: Dalit </a:t>
            </a:r>
            <a:r>
              <a:rPr lang="en-US" sz="3100" dirty="0" err="1" smtClean="0"/>
              <a:t>luching</a:t>
            </a:r>
            <a:r>
              <a:rPr lang="en-US" sz="3100" dirty="0" smtClean="0"/>
              <a:t> at the Brahmin colleague’s home</a:t>
            </a:r>
            <a:endParaRPr lang="en-GB" sz="3100" dirty="0"/>
          </a:p>
        </p:txBody>
      </p:sp>
    </p:spTree>
    <p:extLst>
      <p:ext uri="{BB962C8B-B14F-4D97-AF65-F5344CB8AC3E}">
        <p14:creationId xmlns:p14="http://schemas.microsoft.com/office/powerpoint/2010/main" val="178523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Greta F. </a:t>
            </a:r>
            <a:r>
              <a:rPr lang="en-US" sz="2400" dirty="0" err="1"/>
              <a:t>Paules</a:t>
            </a:r>
            <a:r>
              <a:rPr lang="en-US" sz="2400" dirty="0"/>
              <a:t> (1991)</a:t>
            </a:r>
            <a:r>
              <a:rPr lang="en-US" sz="2400" u="sng" dirty="0" smtClean="0"/>
              <a:t>“Getting” and “making a tip”</a:t>
            </a:r>
            <a:r>
              <a:rPr lang="en-US" sz="2400" dirty="0" smtClean="0"/>
              <a:t> in her </a:t>
            </a:r>
            <a:r>
              <a:rPr lang="en-US" sz="2400" i="1" dirty="0" smtClean="0"/>
              <a:t>Dishing it out: Power and resistance among waitresses in a New Jersey </a:t>
            </a:r>
            <a:r>
              <a:rPr lang="en-US" sz="2400" i="1" dirty="0" err="1" smtClean="0"/>
              <a:t>Resturant</a:t>
            </a:r>
            <a:r>
              <a:rPr lang="en-US" sz="2400" dirty="0" smtClean="0"/>
              <a:t>, </a:t>
            </a:r>
            <a:r>
              <a:rPr lang="en-US" sz="2400" dirty="0" err="1" smtClean="0"/>
              <a:t>Phildelphia</a:t>
            </a:r>
            <a:r>
              <a:rPr lang="en-US" sz="2400" dirty="0" smtClean="0"/>
              <a:t>: Temple University Press.</a:t>
            </a:r>
          </a:p>
          <a:p>
            <a:r>
              <a:rPr lang="en-US" sz="2400" dirty="0" smtClean="0"/>
              <a:t>R. S. </a:t>
            </a:r>
            <a:r>
              <a:rPr lang="en-US" sz="2400" dirty="0" err="1" smtClean="0"/>
              <a:t>Khare</a:t>
            </a:r>
            <a:r>
              <a:rPr lang="en-US" sz="2400" dirty="0" smtClean="0"/>
              <a:t> (1992) Excerpts from </a:t>
            </a:r>
            <a:r>
              <a:rPr lang="en-US" sz="2400" u="sng" dirty="0" smtClean="0"/>
              <a:t>Introduction</a:t>
            </a:r>
            <a:r>
              <a:rPr lang="en-US" sz="2400" dirty="0" smtClean="0"/>
              <a:t> to his (ed.) </a:t>
            </a:r>
            <a:r>
              <a:rPr lang="en-US" sz="2400" i="1" dirty="0" smtClean="0"/>
              <a:t>The eternal food: Gastronomic ideas and experiences of Hindus and Buddhists</a:t>
            </a:r>
            <a:r>
              <a:rPr lang="en-US" sz="2400" dirty="0" smtClean="0"/>
              <a:t>, New York: New York University Press.</a:t>
            </a:r>
          </a:p>
          <a:p>
            <a:r>
              <a:rPr lang="en-US" sz="2400" dirty="0" err="1" smtClean="0"/>
              <a:t>Aravind</a:t>
            </a:r>
            <a:r>
              <a:rPr lang="en-US" sz="2400" dirty="0" smtClean="0"/>
              <a:t> </a:t>
            </a:r>
            <a:r>
              <a:rPr lang="en-US" sz="2400" dirty="0" err="1" smtClean="0"/>
              <a:t>Malagatti</a:t>
            </a:r>
            <a:r>
              <a:rPr lang="en-US" sz="2400" dirty="0" smtClean="0"/>
              <a:t> (1994/2007) A chapter from his autobiography </a:t>
            </a:r>
            <a:r>
              <a:rPr lang="en-US" sz="2400" i="1" dirty="0" smtClean="0"/>
              <a:t>Government Brahmana</a:t>
            </a:r>
            <a:r>
              <a:rPr lang="en-US" sz="2400" dirty="0" smtClean="0"/>
              <a:t>, Hyderabad: Orient </a:t>
            </a:r>
            <a:r>
              <a:rPr lang="en-US" sz="2400" dirty="0" err="1" smtClean="0"/>
              <a:t>Blackswan</a:t>
            </a:r>
            <a:r>
              <a:rPr lang="en-US" sz="2400" dirty="0" smtClean="0"/>
              <a:t>.</a:t>
            </a:r>
          </a:p>
          <a:p>
            <a:endParaRPr lang="en-GB" sz="2400" u="sng" dirty="0"/>
          </a:p>
        </p:txBody>
      </p:sp>
    </p:spTree>
    <p:extLst>
      <p:ext uri="{BB962C8B-B14F-4D97-AF65-F5344CB8AC3E}">
        <p14:creationId xmlns:p14="http://schemas.microsoft.com/office/powerpoint/2010/main" val="142346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Greta </a:t>
            </a:r>
            <a:r>
              <a:rPr lang="en-US" dirty="0" err="1" smtClean="0"/>
              <a:t>Paules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‘</a:t>
            </a:r>
            <a:r>
              <a:rPr lang="en-US" sz="2800" dirty="0" smtClean="0"/>
              <a:t>going out to eat’ in the US: Structural questions, cultural questions</a:t>
            </a:r>
          </a:p>
          <a:p>
            <a:r>
              <a:rPr lang="en-US" sz="2800" dirty="0" smtClean="0"/>
              <a:t>Ethnography as method</a:t>
            </a:r>
          </a:p>
          <a:p>
            <a:r>
              <a:rPr lang="en-US" sz="2800" dirty="0" smtClean="0"/>
              <a:t>Tipping practice</a:t>
            </a:r>
          </a:p>
          <a:p>
            <a:r>
              <a:rPr lang="en-US" sz="2800" dirty="0" smtClean="0"/>
              <a:t>Her starting point: what does the already existing scholarship say?</a:t>
            </a:r>
          </a:p>
          <a:p>
            <a:pPr lvl="1"/>
            <a:r>
              <a:rPr lang="en-US" sz="2800" dirty="0" smtClean="0"/>
              <a:t>a) ‘tipping’ as one among the many practices of ‘gratuity’.</a:t>
            </a:r>
          </a:p>
          <a:p>
            <a:pPr lvl="1"/>
            <a:r>
              <a:rPr lang="en-US" sz="2800" dirty="0" smtClean="0"/>
              <a:t>b) workers who </a:t>
            </a:r>
            <a:r>
              <a:rPr lang="en-US" sz="2800" dirty="0" err="1" smtClean="0"/>
              <a:t>recive</a:t>
            </a:r>
            <a:r>
              <a:rPr lang="en-US" sz="2800" dirty="0" smtClean="0"/>
              <a:t> gratuity exercise little control over </a:t>
            </a:r>
            <a:r>
              <a:rPr lang="en-US" sz="2800" u="sng" dirty="0" smtClean="0"/>
              <a:t>material outcome of their strategies</a:t>
            </a:r>
            <a:r>
              <a:rPr lang="en-US" sz="2800" dirty="0" smtClean="0"/>
              <a:t> and </a:t>
            </a:r>
            <a:r>
              <a:rPr lang="en-US" sz="2800" u="sng" dirty="0" smtClean="0"/>
              <a:t>symbolic implications</a:t>
            </a:r>
            <a:r>
              <a:rPr lang="en-US" sz="2800" dirty="0" smtClean="0"/>
              <a:t>.</a:t>
            </a:r>
            <a:endParaRPr lang="en-US" sz="2800" dirty="0"/>
          </a:p>
          <a:p>
            <a:pPr lvl="1"/>
            <a:r>
              <a:rPr lang="en-US" sz="2800" dirty="0" smtClean="0"/>
              <a:t>c) what and how do such workers go about their work?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924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 study of the restaurant, ‘Route’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What do these studies overlook?: The organizational context</a:t>
            </a:r>
          </a:p>
          <a:p>
            <a:r>
              <a:rPr lang="en-US" sz="3200" dirty="0" smtClean="0"/>
              <a:t>The waiters seek to please but much more centrally they employ strategies to increase the number of customers</a:t>
            </a:r>
          </a:p>
          <a:p>
            <a:r>
              <a:rPr lang="en-US" sz="3200" dirty="0" smtClean="0"/>
              <a:t>Amazing variety of strategies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09667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very interesting, but 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Anyone with an eye for detail (and enough time) could say all this; what about ‘sociological imagination’?</a:t>
            </a:r>
          </a:p>
          <a:p>
            <a:r>
              <a:rPr lang="en-US" sz="2800" dirty="0" smtClean="0"/>
              <a:t>‘Inverting the symbolism of tipping’</a:t>
            </a:r>
          </a:p>
          <a:p>
            <a:pPr lvl="1"/>
            <a:r>
              <a:rPr lang="en-US" sz="2600" dirty="0" smtClean="0"/>
              <a:t>a) customer </a:t>
            </a:r>
            <a:r>
              <a:rPr lang="en-US" sz="2600" u="sng" dirty="0" smtClean="0"/>
              <a:t>not</a:t>
            </a:r>
            <a:r>
              <a:rPr lang="en-US" sz="2600" dirty="0" smtClean="0"/>
              <a:t> the ‘master to please’ but </a:t>
            </a:r>
            <a:r>
              <a:rPr lang="en-US" sz="2600" u="sng" dirty="0" smtClean="0"/>
              <a:t>material</a:t>
            </a:r>
            <a:r>
              <a:rPr lang="en-US" sz="2600" dirty="0" smtClean="0"/>
              <a:t> to be processed</a:t>
            </a:r>
          </a:p>
          <a:p>
            <a:pPr lvl="1"/>
            <a:r>
              <a:rPr lang="en-US" sz="2600" dirty="0" smtClean="0"/>
              <a:t>b) (good/bad) tip then to </a:t>
            </a:r>
            <a:r>
              <a:rPr lang="en-US" sz="2600" u="sng" dirty="0" smtClean="0"/>
              <a:t>be extracted</a:t>
            </a:r>
            <a:r>
              <a:rPr lang="en-US" sz="2600" dirty="0" smtClean="0"/>
              <a:t> out of the material</a:t>
            </a:r>
          </a:p>
          <a:p>
            <a:pPr lvl="1"/>
            <a:r>
              <a:rPr lang="en-US" sz="2600" dirty="0" smtClean="0"/>
              <a:t>c) </a:t>
            </a:r>
            <a:r>
              <a:rPr lang="en-US" sz="2600" u="sng" dirty="0" smtClean="0"/>
              <a:t>collective </a:t>
            </a:r>
            <a:r>
              <a:rPr lang="en-US" sz="2600" u="sng" dirty="0" err="1" smtClean="0"/>
              <a:t>typologising</a:t>
            </a:r>
            <a:r>
              <a:rPr lang="en-US" sz="2600" dirty="0" smtClean="0"/>
              <a:t> in order to shift blame</a:t>
            </a:r>
          </a:p>
          <a:p>
            <a:pPr lvl="1"/>
            <a:r>
              <a:rPr lang="en-US" sz="2600" dirty="0" smtClean="0"/>
              <a:t>d) </a:t>
            </a:r>
            <a:r>
              <a:rPr lang="en-US" sz="2600" u="sng" dirty="0" smtClean="0"/>
              <a:t>but</a:t>
            </a:r>
            <a:r>
              <a:rPr lang="en-US" sz="2600" dirty="0" smtClean="0"/>
              <a:t> aware of how they too are stereotyped; they retaliate</a:t>
            </a: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288571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Symbolic dimensions of tipping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a) tip as </a:t>
            </a:r>
            <a:r>
              <a:rPr lang="en-US" sz="3200" u="sng" dirty="0" smtClean="0"/>
              <a:t>evaluative</a:t>
            </a:r>
            <a:r>
              <a:rPr lang="en-US" sz="3200" dirty="0" smtClean="0"/>
              <a:t> device</a:t>
            </a:r>
          </a:p>
          <a:p>
            <a:r>
              <a:rPr lang="en-US" sz="3200" dirty="0" smtClean="0"/>
              <a:t>b) tip as </a:t>
            </a:r>
            <a:r>
              <a:rPr lang="en-US" sz="3200" u="sng" dirty="0" smtClean="0"/>
              <a:t>gift</a:t>
            </a:r>
            <a:r>
              <a:rPr lang="en-US" sz="3200" dirty="0" smtClean="0"/>
              <a:t>: similarity and difference</a:t>
            </a:r>
          </a:p>
          <a:p>
            <a:r>
              <a:rPr lang="en-US" sz="3200" dirty="0" smtClean="0"/>
              <a:t>c) tip as </a:t>
            </a:r>
            <a:r>
              <a:rPr lang="en-US" sz="3200" u="sng" dirty="0" smtClean="0"/>
              <a:t>occasion</a:t>
            </a:r>
            <a:r>
              <a:rPr lang="en-US" sz="3200" dirty="0" smtClean="0"/>
              <a:t> to invert status differences</a:t>
            </a:r>
          </a:p>
          <a:p>
            <a:endParaRPr lang="en-US" sz="3200" dirty="0"/>
          </a:p>
          <a:p>
            <a:r>
              <a:rPr lang="en-US" sz="3200" u="sng" dirty="0" smtClean="0"/>
              <a:t>Conclusion</a:t>
            </a:r>
            <a:endParaRPr lang="en-GB" sz="3200" u="sng" dirty="0"/>
          </a:p>
        </p:txBody>
      </p:sp>
    </p:spTree>
    <p:extLst>
      <p:ext uri="{BB962C8B-B14F-4D97-AF65-F5344CB8AC3E}">
        <p14:creationId xmlns:p14="http://schemas.microsoft.com/office/powerpoint/2010/main" val="1656609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Food in the </a:t>
            </a:r>
            <a:r>
              <a:rPr lang="en-US" dirty="0" err="1" smtClean="0"/>
              <a:t>brahminical</a:t>
            </a:r>
            <a:r>
              <a:rPr lang="en-US" dirty="0" smtClean="0"/>
              <a:t> Hindu order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Food in firmly grounded in moral ideals and practice</a:t>
            </a:r>
          </a:p>
          <a:p>
            <a:pPr lvl="1"/>
            <a:r>
              <a:rPr lang="en-US" sz="2800" dirty="0" smtClean="0"/>
              <a:t>Never merely material, transactional</a:t>
            </a:r>
          </a:p>
          <a:p>
            <a:pPr lvl="1"/>
            <a:r>
              <a:rPr lang="en-US" sz="2800" dirty="0" smtClean="0"/>
              <a:t>Comprehensive semiotics and semantics</a:t>
            </a:r>
          </a:p>
          <a:p>
            <a:pPr lvl="1"/>
            <a:r>
              <a:rPr lang="en-US" sz="2800" dirty="0" smtClean="0"/>
              <a:t>A ‘cultural lens’ to decode the whole system: triangulation</a:t>
            </a:r>
          </a:p>
          <a:p>
            <a:r>
              <a:rPr lang="en-US" sz="3000" dirty="0" smtClean="0"/>
              <a:t>Some illustrations to indicate the range</a:t>
            </a:r>
          </a:p>
          <a:p>
            <a:r>
              <a:rPr lang="en-US" sz="3000" dirty="0" smtClean="0"/>
              <a:t>Food as ‘self-evident’ truth</a:t>
            </a:r>
          </a:p>
          <a:p>
            <a:pPr lvl="1"/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1427701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Three major discourses</a:t>
            </a:r>
          </a:p>
          <a:p>
            <a:r>
              <a:rPr lang="en-US" sz="4000" dirty="0" smtClean="0"/>
              <a:t>Resistance, critique</a:t>
            </a:r>
          </a:p>
          <a:p>
            <a:pPr lvl="1"/>
            <a:r>
              <a:rPr lang="en-US" sz="3600" dirty="0" smtClean="0"/>
              <a:t>Renouncer: e.g., </a:t>
            </a:r>
            <a:r>
              <a:rPr lang="en-US" sz="3600" dirty="0" err="1" smtClean="0"/>
              <a:t>Visvamitra</a:t>
            </a:r>
            <a:endParaRPr lang="en-US" sz="3600" dirty="0" smtClean="0"/>
          </a:p>
          <a:p>
            <a:pPr lvl="1"/>
            <a:r>
              <a:rPr lang="en-US" sz="3600" dirty="0" smtClean="0"/>
              <a:t>Modern denouncement: BR Ambedkar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8212606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4223</TotalTime>
  <Words>492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Calisto MT</vt:lpstr>
      <vt:lpstr>Trebuchet MS</vt:lpstr>
      <vt:lpstr>Wingdings 2</vt:lpstr>
      <vt:lpstr>Slate</vt:lpstr>
      <vt:lpstr>Module Three</vt:lpstr>
      <vt:lpstr>Introduction</vt:lpstr>
      <vt:lpstr>Readings</vt:lpstr>
      <vt:lpstr>Greta Paules</vt:lpstr>
      <vt:lpstr>Her study of the restaurant, ‘Route’</vt:lpstr>
      <vt:lpstr>All very interesting, but …</vt:lpstr>
      <vt:lpstr>Symbolic dimensions of tipping</vt:lpstr>
      <vt:lpstr>Food in the brahminical Hindu order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Three</dc:title>
  <dc:creator>maithreyi</dc:creator>
  <cp:lastModifiedBy>maithreyi</cp:lastModifiedBy>
  <cp:revision>21</cp:revision>
  <dcterms:created xsi:type="dcterms:W3CDTF">2022-10-10T02:23:47Z</dcterms:created>
  <dcterms:modified xsi:type="dcterms:W3CDTF">2022-10-17T03:18:36Z</dcterms:modified>
</cp:coreProperties>
</file>