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0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85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8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3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3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8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8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111C55-5196-444E-A690-16E865890812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5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HS-307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Module One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53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Commonsense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is </a:t>
            </a:r>
            <a:r>
              <a:rPr lang="en-US" sz="28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not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sociology, because sociology is its 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critique</a:t>
            </a:r>
          </a:p>
          <a:p>
            <a:pPr lvl="1"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Peculiar complication: </a:t>
            </a:r>
            <a:r>
              <a:rPr lang="en-US" sz="28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unilike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geology/rock, CS is </a:t>
            </a:r>
            <a:r>
              <a:rPr lang="en-US" sz="2800" u="sng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not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lack of wisdom</a:t>
            </a:r>
          </a:p>
          <a:p>
            <a:pPr lvl="1"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8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</a:t>
            </a:r>
            <a:r>
              <a:rPr lang="en-US" sz="2800" u="sng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 </a:t>
            </a:r>
            <a:r>
              <a:rPr lang="en-US" sz="2800" u="sng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Archemedian</a:t>
            </a:r>
            <a:r>
              <a:rPr lang="en-US" sz="2800" u="sng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outside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nothing, including the sociologist, is outside CS</a:t>
            </a:r>
          </a:p>
          <a:p>
            <a:pPr lvl="1"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800" u="sng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Therefore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how to cultivate greater objectivity? </a:t>
            </a:r>
            <a:r>
              <a:rPr lang="en-US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anose="05000000000000000000" pitchFamily="2" charset="2"/>
              </a:rPr>
              <a:t> foreground all ‘backstage’ details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then to study 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a) CS is </a:t>
            </a:r>
            <a:r>
              <a:rPr lang="en-US" sz="3200" u="sng" dirty="0" smtClean="0"/>
              <a:t>not</a:t>
            </a:r>
            <a:r>
              <a:rPr lang="en-US" sz="3200" dirty="0" smtClean="0"/>
              <a:t> a seamless single monolith </a:t>
            </a:r>
            <a:r>
              <a:rPr lang="en-US" sz="3200" dirty="0" smtClean="0">
                <a:sym typeface="Wingdings" panose="05000000000000000000" pitchFamily="2" charset="2"/>
              </a:rPr>
              <a:t> switching perspectives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b) CS is </a:t>
            </a:r>
            <a:r>
              <a:rPr lang="en-US" sz="3200" u="sng" dirty="0" smtClean="0">
                <a:sym typeface="Wingdings" panose="05000000000000000000" pitchFamily="2" charset="2"/>
              </a:rPr>
              <a:t>always</a:t>
            </a:r>
            <a:r>
              <a:rPr lang="en-US" sz="3200" dirty="0" smtClean="0">
                <a:sym typeface="Wingdings" panose="05000000000000000000" pitchFamily="2" charset="2"/>
              </a:rPr>
              <a:t> implicated in power relations, </a:t>
            </a:r>
            <a:r>
              <a:rPr lang="en-US" sz="3200" u="sng" dirty="0" smtClean="0">
                <a:sym typeface="Wingdings" panose="05000000000000000000" pitchFamily="2" charset="2"/>
              </a:rPr>
              <a:t>yet</a:t>
            </a:r>
            <a:r>
              <a:rPr lang="en-US" sz="3200" dirty="0" smtClean="0">
                <a:sym typeface="Wingdings" panose="05000000000000000000" pitchFamily="2" charset="2"/>
              </a:rPr>
              <a:t> never complete</a:t>
            </a:r>
          </a:p>
          <a:p>
            <a:r>
              <a:rPr lang="en-US" sz="3200" u="sng" dirty="0" smtClean="0">
                <a:sym typeface="Wingdings" panose="05000000000000000000" pitchFamily="2" charset="2"/>
              </a:rPr>
              <a:t>But</a:t>
            </a:r>
            <a:r>
              <a:rPr lang="en-US" sz="3200" dirty="0" smtClean="0">
                <a:sym typeface="Wingdings" panose="05000000000000000000" pitchFamily="2" charset="2"/>
              </a:rPr>
              <a:t>, CS is necessarily false/wrong that needs correction which sociologists do  what remains </a:t>
            </a:r>
            <a:r>
              <a:rPr lang="en-US" sz="3200" u="sng" dirty="0" smtClean="0">
                <a:sym typeface="Wingdings" panose="05000000000000000000" pitchFamily="2" charset="2"/>
              </a:rPr>
              <a:t>unexamined</a:t>
            </a:r>
            <a:r>
              <a:rPr lang="en-US" sz="3200" dirty="0" smtClean="0">
                <a:sym typeface="Wingdings" panose="05000000000000000000" pitchFamily="2" charset="2"/>
              </a:rPr>
              <a:t> is </a:t>
            </a:r>
            <a:r>
              <a:rPr lang="en-US" sz="3200" smtClean="0">
                <a:sym typeface="Wingdings" panose="05000000000000000000" pitchFamily="2" charset="2"/>
              </a:rPr>
              <a:t>both vital (cement) </a:t>
            </a:r>
            <a:r>
              <a:rPr lang="en-US" sz="3200" dirty="0" smtClean="0">
                <a:sym typeface="Wingdings" panose="05000000000000000000" pitchFamily="2" charset="2"/>
              </a:rPr>
              <a:t>and could contain things that we seek to preserve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83041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Then?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Sociolgy’s</a:t>
            </a:r>
            <a:r>
              <a:rPr lang="en-US" sz="3200" dirty="0" smtClean="0"/>
              <a:t> aim is to </a:t>
            </a:r>
            <a:r>
              <a:rPr lang="en-US" sz="3200" u="sng" dirty="0" smtClean="0"/>
              <a:t>convert what is pre-</a:t>
            </a:r>
            <a:r>
              <a:rPr lang="en-US" sz="3200" u="sng" dirty="0" err="1" smtClean="0"/>
              <a:t>judice</a:t>
            </a:r>
            <a:r>
              <a:rPr lang="en-US" sz="3200" u="sng" dirty="0" smtClean="0"/>
              <a:t> into post-</a:t>
            </a:r>
            <a:r>
              <a:rPr lang="en-US" sz="3200" u="sng" dirty="0" err="1" smtClean="0"/>
              <a:t>judice</a:t>
            </a:r>
            <a:endParaRPr lang="en-US" sz="3200" u="sng" dirty="0" smtClean="0"/>
          </a:p>
          <a:p>
            <a:r>
              <a:rPr lang="en-US" sz="3200" dirty="0" smtClean="0"/>
              <a:t>After that, values and practices that we wish to defend/preserve, challenge/abandon, or both or confusing: sociology </a:t>
            </a:r>
            <a:r>
              <a:rPr lang="en-US" sz="3200" u="sng" dirty="0" smtClean="0"/>
              <a:t>may or may not</a:t>
            </a:r>
            <a:r>
              <a:rPr lang="en-US" sz="3200" dirty="0" smtClean="0"/>
              <a:t> help in this post-</a:t>
            </a:r>
            <a:r>
              <a:rPr lang="en-US" sz="3200" dirty="0" err="1" smtClean="0"/>
              <a:t>judice</a:t>
            </a:r>
            <a:r>
              <a:rPr lang="en-US" sz="3200" dirty="0" smtClean="0"/>
              <a:t> phase</a:t>
            </a:r>
          </a:p>
          <a:p>
            <a:r>
              <a:rPr lang="en-US" sz="3200" dirty="0" smtClean="0"/>
              <a:t>Doing sociology is to </a:t>
            </a:r>
            <a:r>
              <a:rPr lang="en-US" sz="3200" dirty="0" err="1" smtClean="0"/>
              <a:t>practise</a:t>
            </a:r>
            <a:r>
              <a:rPr lang="en-US" sz="3200" dirty="0" smtClean="0"/>
              <a:t> squint-eyed view: </a:t>
            </a:r>
            <a:r>
              <a:rPr lang="en-US" sz="3200" u="sng" dirty="0" smtClean="0"/>
              <a:t>to see double</a:t>
            </a:r>
            <a:r>
              <a:rPr lang="en-US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394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then?!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Thomas Kuhn: normal science and revolutionary science; paradigm</a:t>
            </a:r>
          </a:p>
          <a:p>
            <a:r>
              <a:rPr lang="en-US" sz="3200" dirty="0" smtClean="0"/>
              <a:t>Universality of hermeneutics; but…</a:t>
            </a:r>
          </a:p>
          <a:p>
            <a:r>
              <a:rPr lang="en-US" sz="3200" dirty="0" smtClean="0"/>
              <a:t>Rethinking what science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C</a:t>
            </a:r>
            <a:r>
              <a:rPr lang="en-US" sz="3000" dirty="0" smtClean="0"/>
              <a:t>ommunity, training, consensus building, anxiety to belong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Yet, competitive, critical; rule-bound and systematic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Four critical steps: research question, method, evidence, 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Usable, cumulative, engineering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8309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69106"/>
          </a:xfrm>
        </p:spPr>
        <p:txBody>
          <a:bodyPr>
            <a:normAutofit lnSpcReduction="10000"/>
          </a:bodyPr>
          <a:lstStyle/>
          <a:p>
            <a:pPr lvl="0" indent="-342900" defTabSz="914400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Status of sociology as science: a history of </a:t>
            </a: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challenges</a:t>
            </a:r>
            <a:endParaRPr lang="en-US" sz="320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Two sides of the challenge:</a:t>
            </a:r>
          </a:p>
          <a:p>
            <a:pPr marL="1220400" lvl="2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3000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Difficulty One</a:t>
            </a:r>
            <a:r>
              <a:rPr lang="en-US" sz="3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: Not </a:t>
            </a:r>
            <a:r>
              <a:rPr lang="en-US" sz="30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a science; not a science </a:t>
            </a:r>
            <a:r>
              <a:rPr lang="en-US" sz="3000" i="1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yet</a:t>
            </a:r>
          </a:p>
          <a:p>
            <a:pPr marL="1220400" lvl="2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3000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Difficulty Two</a:t>
            </a:r>
            <a:r>
              <a:rPr lang="en-US" sz="3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: Commonsense but in jargon</a:t>
            </a:r>
          </a:p>
          <a:p>
            <a:pPr marL="1123200" lvl="3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	(Communist propagandist; do-gooder; problem-solver)</a:t>
            </a:r>
            <a:endParaRPr lang="en-US" sz="280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But then, what is science? And, can there be </a:t>
            </a:r>
            <a:r>
              <a:rPr lang="en-US" sz="3200" i="1" u="sng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diverse</a:t>
            </a: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ways of scientific practice?</a:t>
            </a: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What kind of a </a:t>
            </a: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scientific practice </a:t>
            </a: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is sociology?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4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‘Science Wars’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Alan </a:t>
            </a:r>
            <a:r>
              <a:rPr lang="en-US" sz="3200" dirty="0" err="1" smtClean="0"/>
              <a:t>Sokal’s</a:t>
            </a:r>
            <a:r>
              <a:rPr lang="en-US" sz="3200" dirty="0" smtClean="0"/>
              <a:t> article in the journal </a:t>
            </a:r>
            <a:r>
              <a:rPr lang="en-US" sz="3200" i="1" dirty="0" smtClean="0"/>
              <a:t>Social Text</a:t>
            </a:r>
            <a:r>
              <a:rPr lang="en-US" sz="3200" dirty="0" smtClean="0"/>
              <a:t> (1996)</a:t>
            </a:r>
          </a:p>
          <a:p>
            <a:r>
              <a:rPr lang="en-US" sz="3200" dirty="0" smtClean="0"/>
              <a:t>Steven Weinberg’s identification of a “fundamental opposition” </a:t>
            </a:r>
            <a:r>
              <a:rPr lang="en-US" sz="3200" dirty="0" smtClean="0">
                <a:sym typeface="Wingdings" panose="05000000000000000000" pitchFamily="2" charset="2"/>
              </a:rPr>
              <a:t> dangerous anti-rationalism and relativism</a:t>
            </a:r>
          </a:p>
          <a:p>
            <a:r>
              <a:rPr lang="en-US" sz="3200" dirty="0" smtClean="0"/>
              <a:t>US NORC’s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‘definitive survey’’ of sexual practices in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effectLst/>
                <a:latin typeface="Times New Roman" panose="02020603050405020304" pitchFamily="18" charset="0"/>
              </a:rPr>
              <a:t>the United </a:t>
            </a:r>
            <a:r>
              <a:rPr lang="en-IN" sz="3200" dirty="0" smtClean="0">
                <a:effectLst/>
                <a:latin typeface="Times New Roman" panose="02020603050405020304" pitchFamily="18" charset="0"/>
              </a:rPr>
              <a:t>States </a:t>
            </a:r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 criticism of </a:t>
            </a:r>
            <a:r>
              <a:rPr lang="en-IN" sz="3200" i="1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The Economist</a:t>
            </a:r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and RC </a:t>
            </a:r>
            <a:r>
              <a:rPr lang="en-IN" sz="3200" dirty="0" err="1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Lewontin</a:t>
            </a:r>
            <a:endParaRPr lang="en-IN" sz="3200" dirty="0" smtClean="0">
              <a:effectLst/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Response of social scientists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03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Understanding the ‘science wars’: why and what is at stake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Why: older, prior, definitional</a:t>
            </a:r>
          </a:p>
          <a:p>
            <a:pPr lvl="1"/>
            <a:r>
              <a:rPr lang="en-US" sz="2800" dirty="0" smtClean="0"/>
              <a:t>Objectivity, rationalism and empiricism, ‘knowledge’, correspondence, inching towards truth</a:t>
            </a:r>
          </a:p>
          <a:p>
            <a:pPr lvl="1"/>
            <a:r>
              <a:rPr lang="en-US" sz="2800" dirty="0" err="1" smtClean="0"/>
              <a:t>Falsificationism</a:t>
            </a:r>
            <a:r>
              <a:rPr lang="en-US" sz="2800" dirty="0" smtClean="0"/>
              <a:t> as against </a:t>
            </a:r>
            <a:r>
              <a:rPr lang="en-US" sz="2800" dirty="0" err="1" smtClean="0"/>
              <a:t>verificationism</a:t>
            </a:r>
            <a:r>
              <a:rPr lang="en-US" sz="2800" dirty="0" smtClean="0"/>
              <a:t>; not induction, truth is the best we know now</a:t>
            </a:r>
          </a:p>
          <a:p>
            <a:pPr lvl="1"/>
            <a:r>
              <a:rPr lang="en-US" sz="2800" dirty="0" smtClean="0"/>
              <a:t>Explanatory scope, predictive, cumulative, transformative</a:t>
            </a:r>
          </a:p>
          <a:p>
            <a:pPr lvl="1"/>
            <a:r>
              <a:rPr lang="en-US" sz="2800" dirty="0" smtClean="0"/>
              <a:t>Status, prestige, power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4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one: </a:t>
            </a:r>
            <a:r>
              <a:rPr lang="en-US" u="sng" dirty="0" smtClean="0"/>
              <a:t>Matching up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model set by natural sciences:</a:t>
            </a:r>
          </a:p>
          <a:p>
            <a:pPr lvl="1"/>
            <a:r>
              <a:rPr lang="en-US" sz="3000" dirty="0" smtClean="0"/>
              <a:t>‘Knowledge’ that is rational, empirical; causal explanation; predictive, cumulative and thus transformative</a:t>
            </a:r>
          </a:p>
          <a:p>
            <a:pPr lvl="1"/>
            <a:r>
              <a:rPr lang="en-US" sz="3000" dirty="0" smtClean="0"/>
              <a:t>Such knowledge is ‘objective’</a:t>
            </a:r>
          </a:p>
          <a:p>
            <a:pPr lvl="1"/>
            <a:r>
              <a:rPr lang="en-US" sz="3000" u="sng" dirty="0"/>
              <a:t>S</a:t>
            </a:r>
            <a:r>
              <a:rPr lang="en-US" sz="3000" u="sng" dirty="0" smtClean="0"/>
              <a:t>ix criteria</a:t>
            </a:r>
            <a:r>
              <a:rPr lang="en-US" sz="3000" dirty="0" smtClean="0"/>
              <a:t>: </a:t>
            </a:r>
            <a:r>
              <a:rPr lang="en-IN" sz="3000" dirty="0" smtClean="0"/>
              <a:t>explicit</a:t>
            </a:r>
            <a:r>
              <a:rPr lang="en-IN" sz="3000" dirty="0"/>
              <a:t>; universal; abstract; discrete; systematic; complete and </a:t>
            </a:r>
            <a:r>
              <a:rPr lang="en-IN" sz="3000" dirty="0" smtClean="0"/>
              <a:t>predictive</a:t>
            </a:r>
          </a:p>
          <a:p>
            <a:pPr marL="450000" lvl="1" indent="0">
              <a:buNone/>
            </a:pPr>
            <a:r>
              <a:rPr lang="en-IN" sz="3000" dirty="0" smtClean="0">
                <a:sym typeface="Wingdings" panose="05000000000000000000" pitchFamily="2" charset="2"/>
              </a:rPr>
              <a:t>		</a:t>
            </a:r>
            <a:r>
              <a:rPr lang="en-IN" sz="3000" dirty="0" smtClean="0"/>
              <a:t> </a:t>
            </a:r>
            <a:r>
              <a:rPr lang="en-IN" sz="3000" dirty="0"/>
              <a:t>context </a:t>
            </a:r>
            <a:r>
              <a:rPr lang="en-IN" sz="3000" dirty="0" smtClean="0"/>
              <a:t>independence (of object and subject)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614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Matching up</a:t>
            </a:r>
            <a:r>
              <a:rPr lang="en-US" dirty="0" smtClean="0"/>
              <a:t>: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theoretical </a:t>
            </a:r>
            <a:r>
              <a:rPr lang="en-US" sz="3200" dirty="0" smtClean="0"/>
              <a:t>ambition</a:t>
            </a:r>
          </a:p>
          <a:p>
            <a:pPr lvl="1"/>
            <a:r>
              <a:rPr lang="en-US" sz="3000" dirty="0" smtClean="0"/>
              <a:t>‘Unity’ of sciences: as long the scientific method is adhered to, the ‘laws’ will be understood</a:t>
            </a:r>
          </a:p>
          <a:p>
            <a:pPr lvl="1"/>
            <a:r>
              <a:rPr lang="en-US" sz="3000" dirty="0" smtClean="0"/>
              <a:t>Two (founding) examples: Karl Marx and Sigmund Freud</a:t>
            </a:r>
          </a:p>
          <a:p>
            <a:pPr lvl="1"/>
            <a:r>
              <a:rPr lang="en-US" sz="3000" dirty="0" smtClean="0"/>
              <a:t>And hence the confidence of natural scientists to examine and evaluate social sciences: </a:t>
            </a:r>
            <a:r>
              <a:rPr lang="en-US" sz="3000" dirty="0" err="1" smtClean="0"/>
              <a:t>Wienberg</a:t>
            </a:r>
            <a:r>
              <a:rPr lang="en-US" sz="3000" dirty="0" smtClean="0"/>
              <a:t>, </a:t>
            </a:r>
            <a:r>
              <a:rPr lang="en-US" sz="3000" dirty="0" err="1" smtClean="0"/>
              <a:t>Lewontin</a:t>
            </a:r>
            <a:r>
              <a:rPr lang="en-US" sz="3000" dirty="0" smtClean="0"/>
              <a:t> etc.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8638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Matching up</a:t>
            </a:r>
            <a:r>
              <a:rPr lang="en-US" dirty="0"/>
              <a:t>: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Why has ‘matching up’ been difficult?</a:t>
            </a:r>
          </a:p>
          <a:p>
            <a:pPr lvl="1"/>
            <a:r>
              <a:rPr lang="en-US" sz="3200" dirty="0" smtClean="0"/>
              <a:t>Dead </a:t>
            </a:r>
            <a:r>
              <a:rPr lang="en-US" sz="3200" dirty="0"/>
              <a:t>objects, self-reflecting </a:t>
            </a:r>
            <a:r>
              <a:rPr lang="en-US" sz="3200" dirty="0" smtClean="0"/>
              <a:t>humans/subject</a:t>
            </a:r>
          </a:p>
          <a:p>
            <a:pPr lvl="2"/>
            <a:r>
              <a:rPr lang="en-US" sz="3000" dirty="0" smtClean="0"/>
              <a:t>Hermeneutics; Double Hermeneutics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deadly paradox of social </a:t>
            </a:r>
            <a:r>
              <a:rPr lang="en-US" sz="3200" dirty="0" smtClean="0"/>
              <a:t>theory</a:t>
            </a:r>
          </a:p>
          <a:p>
            <a:pPr lvl="2"/>
            <a:r>
              <a:rPr lang="en-US" sz="3000" dirty="0" smtClean="0"/>
              <a:t>‘science’ is context-independent but the ‘social’ is context-dependent; not accounting for context is not </a:t>
            </a:r>
            <a:r>
              <a:rPr lang="en-US" sz="3000" smtClean="0"/>
              <a:t>useful knowledge</a:t>
            </a:r>
            <a:endParaRPr lang="en-US" sz="3000" dirty="0" smtClean="0"/>
          </a:p>
          <a:p>
            <a:pPr lvl="1"/>
            <a:r>
              <a:rPr lang="en-US" sz="3200" dirty="0" smtClean="0"/>
              <a:t>Focusing on ‘ends’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two: Reduced to commonsense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Everyone is in society, so is everyone a sociologist?</a:t>
            </a:r>
          </a:p>
          <a:p>
            <a:r>
              <a:rPr lang="en-US" sz="3200" dirty="0" smtClean="0"/>
              <a:t>The double-irony of 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u="sng" dirty="0" smtClean="0"/>
              <a:t>Irony </a:t>
            </a:r>
            <a:r>
              <a:rPr lang="en-US" sz="3000" dirty="0" smtClean="0"/>
              <a:t>1: Commonsense is </a:t>
            </a:r>
            <a:r>
              <a:rPr lang="en-US" sz="3000" u="sng" dirty="0" smtClean="0"/>
              <a:t>not</a:t>
            </a:r>
            <a:r>
              <a:rPr lang="en-US" sz="3000" dirty="0" smtClean="0"/>
              <a:t> simple and/or self-evident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u="sng" dirty="0" smtClean="0"/>
              <a:t>Not</a:t>
            </a:r>
            <a:r>
              <a:rPr lang="en-US" sz="2800" dirty="0" smtClean="0"/>
              <a:t> ‘natural’ and therefore </a:t>
            </a:r>
            <a:r>
              <a:rPr lang="en-US" sz="2800" u="sng" dirty="0" smtClean="0"/>
              <a:t>not</a:t>
            </a:r>
            <a:r>
              <a:rPr lang="en-US" sz="2800" dirty="0" smtClean="0"/>
              <a:t> untaught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u="sng" dirty="0" smtClean="0"/>
              <a:t>Cement</a:t>
            </a:r>
            <a:r>
              <a:rPr lang="en-US" sz="2800" dirty="0" smtClean="0"/>
              <a:t>, </a:t>
            </a:r>
            <a:r>
              <a:rPr lang="en-US" sz="2800" u="sng" dirty="0" smtClean="0"/>
              <a:t>pre-</a:t>
            </a:r>
            <a:r>
              <a:rPr lang="en-US" sz="2800" u="sng" dirty="0" err="1" smtClean="0"/>
              <a:t>judice</a:t>
            </a:r>
            <a:r>
              <a:rPr lang="en-US" sz="2800" dirty="0" smtClean="0"/>
              <a:t>, </a:t>
            </a:r>
            <a:r>
              <a:rPr lang="en-US" sz="2800" u="sng" dirty="0" smtClean="0"/>
              <a:t>tip of the iceberg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social life impossible </a:t>
            </a:r>
            <a:r>
              <a:rPr lang="en-US" sz="2800" dirty="0" err="1" smtClean="0">
                <a:sym typeface="Wingdings" panose="05000000000000000000" pitchFamily="2" charset="2"/>
              </a:rPr>
              <a:t>witout</a:t>
            </a:r>
            <a:endParaRPr lang="en-US" sz="2800" u="sng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Three frameworks on commonsense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2591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sociological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) </a:t>
            </a:r>
            <a:r>
              <a:rPr lang="en-US" sz="3200" u="sng" dirty="0" smtClean="0"/>
              <a:t>Phenomenology</a:t>
            </a:r>
            <a:r>
              <a:rPr lang="en-US" sz="3200" dirty="0" smtClean="0"/>
              <a:t>: social world is a human construct; infinite possible meanings that </a:t>
            </a:r>
            <a:r>
              <a:rPr lang="en-US" sz="3200" u="sng" dirty="0" smtClean="0"/>
              <a:t>cannot</a:t>
            </a:r>
            <a:r>
              <a:rPr lang="en-US" sz="3200" dirty="0" smtClean="0"/>
              <a:t> be exhaustively described; </a:t>
            </a:r>
            <a:r>
              <a:rPr lang="en-US" sz="3200" u="sng" dirty="0" smtClean="0"/>
              <a:t>background understandings</a:t>
            </a:r>
            <a:r>
              <a:rPr lang="en-US" sz="3200" dirty="0" smtClean="0"/>
              <a:t>, </a:t>
            </a:r>
            <a:r>
              <a:rPr lang="en-US" sz="3200" u="sng" dirty="0" err="1" smtClean="0"/>
              <a:t>indexicality</a:t>
            </a:r>
            <a:endParaRPr lang="en-US" sz="3200" u="sng" dirty="0" smtClean="0"/>
          </a:p>
          <a:p>
            <a:pPr lvl="1"/>
            <a:r>
              <a:rPr lang="en-US" sz="3000" dirty="0" smtClean="0"/>
              <a:t>Example: </a:t>
            </a:r>
            <a:r>
              <a:rPr lang="en-US" sz="3000" u="sng" dirty="0" smtClean="0"/>
              <a:t>breaching experiments</a:t>
            </a:r>
            <a:endParaRPr lang="en-GB" sz="30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) </a:t>
            </a:r>
            <a:r>
              <a:rPr lang="en-US" sz="3200" u="sng" dirty="0" smtClean="0"/>
              <a:t>Antonio Gramsci</a:t>
            </a:r>
            <a:r>
              <a:rPr lang="en-US" sz="3200" dirty="0" smtClean="0"/>
              <a:t>: Marxism’s difficulty; chaotic collection, contradictory; imposed partial coherence, securing passive/active consent; </a:t>
            </a:r>
            <a:r>
              <a:rPr lang="en-US" sz="3200" u="sng" dirty="0" smtClean="0"/>
              <a:t>but</a:t>
            </a:r>
            <a:r>
              <a:rPr lang="en-US" sz="3200" dirty="0" smtClean="0"/>
              <a:t> …; war of position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) </a:t>
            </a:r>
            <a:r>
              <a:rPr lang="en-US" sz="3200" u="sng" dirty="0" smtClean="0"/>
              <a:t>Pierre Bourdieu</a:t>
            </a:r>
            <a:r>
              <a:rPr lang="en-US" sz="3200" dirty="0" smtClean="0"/>
              <a:t>: </a:t>
            </a:r>
            <a:r>
              <a:rPr lang="en-US" sz="3200" u="sng" dirty="0" err="1" smtClean="0"/>
              <a:t>doxa</a:t>
            </a:r>
            <a:r>
              <a:rPr lang="en-US" sz="3200" dirty="0" smtClean="0"/>
              <a:t> (“goes without saying”); reconciling </a:t>
            </a:r>
            <a:r>
              <a:rPr lang="en-US" sz="3200" u="sng" dirty="0" smtClean="0"/>
              <a:t>structure</a:t>
            </a:r>
            <a:r>
              <a:rPr lang="en-US" sz="3200" dirty="0" smtClean="0"/>
              <a:t> and </a:t>
            </a:r>
            <a:r>
              <a:rPr lang="en-US" sz="3200" u="sng" dirty="0" smtClean="0"/>
              <a:t>free will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82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6310</TotalTime>
  <Words>661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HS-307</vt:lpstr>
      <vt:lpstr>An Overview</vt:lpstr>
      <vt:lpstr>‘Science Wars’</vt:lpstr>
      <vt:lpstr>Understanding the ‘science wars’: why and what is at stake</vt:lpstr>
      <vt:lpstr>Difficulty one: Matching up</vt:lpstr>
      <vt:lpstr>Matching up: Continued</vt:lpstr>
      <vt:lpstr>Matching up: Continued</vt:lpstr>
      <vt:lpstr>Difficulty two: Reduced to commonsense</vt:lpstr>
      <vt:lpstr>Three sociological frameworks</vt:lpstr>
      <vt:lpstr>Irony 2</vt:lpstr>
      <vt:lpstr>How then to study CS?</vt:lpstr>
      <vt:lpstr>Then?</vt:lpstr>
      <vt:lpstr>Where are we then?!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maithreyi</dc:creator>
  <cp:lastModifiedBy>maithreyi</cp:lastModifiedBy>
  <cp:revision>47</cp:revision>
  <dcterms:created xsi:type="dcterms:W3CDTF">2022-08-21T10:48:52Z</dcterms:created>
  <dcterms:modified xsi:type="dcterms:W3CDTF">2022-09-10T07:21:20Z</dcterms:modified>
</cp:coreProperties>
</file>