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0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20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85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84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3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3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1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81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8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07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8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8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111C55-5196-444E-A690-16E865890812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2E13F9-62F0-4599-BD58-A08909E06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25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HS-307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Module One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653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69106"/>
          </a:xfrm>
        </p:spPr>
        <p:txBody>
          <a:bodyPr>
            <a:normAutofit lnSpcReduction="10000"/>
          </a:bodyPr>
          <a:lstStyle/>
          <a:p>
            <a:pPr lvl="0" indent="-342900" defTabSz="914400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Status of sociology as science: a history of </a:t>
            </a:r>
            <a:r>
              <a:rPr lang="en-US" sz="32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challenges</a:t>
            </a:r>
            <a:endParaRPr lang="en-US" sz="320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914400" lvl="1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32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Two sides of the challenge:</a:t>
            </a:r>
          </a:p>
          <a:p>
            <a:pPr marL="1220400" lvl="2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3000" u="sng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Difficulty One</a:t>
            </a:r>
            <a:r>
              <a:rPr lang="en-US" sz="3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: Not </a:t>
            </a:r>
            <a:r>
              <a:rPr lang="en-US" sz="30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a science; not a science </a:t>
            </a:r>
            <a:r>
              <a:rPr lang="en-US" sz="3000" i="1" u="sng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yet</a:t>
            </a:r>
          </a:p>
          <a:p>
            <a:pPr marL="1220400" lvl="2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3000" u="sng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Difficulty Two</a:t>
            </a:r>
            <a:r>
              <a:rPr lang="en-US" sz="3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: Commonsense but in jargon</a:t>
            </a:r>
          </a:p>
          <a:p>
            <a:pPr marL="1123200" lvl="3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	(Communist propagandist; do-gooder; problem-solver)</a:t>
            </a:r>
            <a:endParaRPr lang="en-US" sz="280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914400" lvl="1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But then, what is science? And, can there be </a:t>
            </a:r>
            <a:r>
              <a:rPr lang="en-US" sz="3200" i="1" u="sng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diverse</a:t>
            </a: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ways of scientific practice?</a:t>
            </a:r>
          </a:p>
          <a:p>
            <a:pPr marL="914400" lvl="1" indent="-457200" defTabSz="914400"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What kind of a </a:t>
            </a:r>
            <a:r>
              <a:rPr lang="en-US" sz="32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scientific practice </a:t>
            </a: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is sociology?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4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‘Science Wars’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Alan </a:t>
            </a:r>
            <a:r>
              <a:rPr lang="en-US" sz="3200" dirty="0" err="1" smtClean="0"/>
              <a:t>Sokal’s</a:t>
            </a:r>
            <a:r>
              <a:rPr lang="en-US" sz="3200" dirty="0" smtClean="0"/>
              <a:t> article in the journal </a:t>
            </a:r>
            <a:r>
              <a:rPr lang="en-US" sz="3200" i="1" dirty="0" smtClean="0"/>
              <a:t>Social Text</a:t>
            </a:r>
            <a:r>
              <a:rPr lang="en-US" sz="3200" dirty="0" smtClean="0"/>
              <a:t> (1996)</a:t>
            </a:r>
          </a:p>
          <a:p>
            <a:r>
              <a:rPr lang="en-US" sz="3200" dirty="0" smtClean="0"/>
              <a:t>Steven Weinberg’s identification of a “fundamental opposition” </a:t>
            </a:r>
            <a:r>
              <a:rPr lang="en-US" sz="3200" dirty="0" smtClean="0">
                <a:sym typeface="Wingdings" panose="05000000000000000000" pitchFamily="2" charset="2"/>
              </a:rPr>
              <a:t> dangerous anti-rationalism and relativism</a:t>
            </a:r>
          </a:p>
          <a:p>
            <a:r>
              <a:rPr lang="en-US" sz="3200" dirty="0" smtClean="0"/>
              <a:t>US NORC’s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‘definitive survey’’ of sexual practices in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>
                <a:effectLst/>
                <a:latin typeface="Times New Roman" panose="02020603050405020304" pitchFamily="18" charset="0"/>
              </a:rPr>
              <a:t>the United </a:t>
            </a:r>
            <a:r>
              <a:rPr lang="en-IN" sz="3200" dirty="0" smtClean="0">
                <a:effectLst/>
                <a:latin typeface="Times New Roman" panose="02020603050405020304" pitchFamily="18" charset="0"/>
              </a:rPr>
              <a:t>States </a:t>
            </a:r>
            <a:r>
              <a:rPr lang="en-IN" sz="3200" dirty="0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 criticism of </a:t>
            </a:r>
            <a:r>
              <a:rPr lang="en-IN" sz="3200" i="1" dirty="0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The Economist</a:t>
            </a:r>
            <a:r>
              <a:rPr lang="en-IN" sz="3200" dirty="0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 and RC </a:t>
            </a:r>
            <a:r>
              <a:rPr lang="en-IN" sz="3200" dirty="0" err="1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Lewontin</a:t>
            </a:r>
            <a:endParaRPr lang="en-IN" sz="3200" dirty="0" smtClean="0">
              <a:effectLst/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IN" sz="3200" dirty="0" smtClean="0"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Response of social scientists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031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Understanding the ‘science wars’: why and what is at stake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Why: older, prior, definitional</a:t>
            </a:r>
          </a:p>
          <a:p>
            <a:pPr lvl="1"/>
            <a:r>
              <a:rPr lang="en-US" sz="2800" dirty="0" smtClean="0"/>
              <a:t>Objectivity, rationalism and empiricism, ‘knowledge’, correspondence, inching towards truth</a:t>
            </a:r>
          </a:p>
          <a:p>
            <a:pPr lvl="1"/>
            <a:r>
              <a:rPr lang="en-US" sz="2800" dirty="0" err="1" smtClean="0"/>
              <a:t>Falsificationism</a:t>
            </a:r>
            <a:r>
              <a:rPr lang="en-US" sz="2800" dirty="0" smtClean="0"/>
              <a:t> as against </a:t>
            </a:r>
            <a:r>
              <a:rPr lang="en-US" sz="2800" dirty="0" err="1" smtClean="0"/>
              <a:t>verificationism</a:t>
            </a:r>
            <a:r>
              <a:rPr lang="en-US" sz="2800" dirty="0" smtClean="0"/>
              <a:t>; not induction, truth is the best we know now</a:t>
            </a:r>
          </a:p>
          <a:p>
            <a:pPr lvl="1"/>
            <a:r>
              <a:rPr lang="en-US" sz="2800" dirty="0" smtClean="0"/>
              <a:t>Explanatory scope, predictive, cumulative, transformative</a:t>
            </a:r>
          </a:p>
          <a:p>
            <a:pPr lvl="1"/>
            <a:r>
              <a:rPr lang="en-US" sz="2800" dirty="0" smtClean="0"/>
              <a:t>Status, prestige, power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45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one: Matching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model set by natural sciences: six criteria</a:t>
            </a:r>
          </a:p>
          <a:p>
            <a:r>
              <a:rPr lang="en-US" sz="3200" dirty="0" smtClean="0"/>
              <a:t>The theoretical ambition</a:t>
            </a:r>
          </a:p>
          <a:p>
            <a:r>
              <a:rPr lang="en-US" sz="3200" dirty="0" smtClean="0"/>
              <a:t>Pre-paradigmatic stage?</a:t>
            </a:r>
          </a:p>
          <a:p>
            <a:r>
              <a:rPr lang="en-US" sz="3200" dirty="0" smtClean="0"/>
              <a:t>Hermeneutical stumbling blocks</a:t>
            </a:r>
          </a:p>
          <a:p>
            <a:r>
              <a:rPr lang="en-US" sz="3200" dirty="0" smtClean="0"/>
              <a:t>Dead objects, self-reflecting humans/subject</a:t>
            </a:r>
          </a:p>
          <a:p>
            <a:r>
              <a:rPr lang="en-US" sz="3200" dirty="0" smtClean="0"/>
              <a:t>The deadly paradox of social theory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614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two: Reduced to commonsense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Everyone is in society, so everyone’s a sociologist?</a:t>
            </a:r>
          </a:p>
          <a:p>
            <a:r>
              <a:rPr lang="en-US" sz="3200" dirty="0" smtClean="0"/>
              <a:t>The irony of 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Commonsense is </a:t>
            </a:r>
            <a:r>
              <a:rPr lang="en-US" sz="3000" u="sng" dirty="0" smtClean="0"/>
              <a:t>not</a:t>
            </a:r>
            <a:r>
              <a:rPr lang="en-US" sz="3000" dirty="0" smtClean="0"/>
              <a:t> simple and/or self-evident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Three frameworks on commonsense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Commonsense is </a:t>
            </a:r>
            <a:r>
              <a:rPr lang="en-US" sz="3000" u="sng" dirty="0" smtClean="0"/>
              <a:t>not</a:t>
            </a:r>
            <a:r>
              <a:rPr lang="en-US" sz="3000" dirty="0" smtClean="0"/>
              <a:t> sociology, for sociology is its critique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2591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Puncturing natural science’s confidence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Thomas Kuhn: normal science and revolutionary science</a:t>
            </a:r>
          </a:p>
          <a:p>
            <a:r>
              <a:rPr lang="en-US" sz="3200" dirty="0" smtClean="0"/>
              <a:t>Universality of hermeneutics</a:t>
            </a:r>
          </a:p>
          <a:p>
            <a:r>
              <a:rPr lang="en-US" sz="3200" dirty="0" smtClean="0"/>
              <a:t>Bruno </a:t>
            </a:r>
            <a:r>
              <a:rPr lang="en-US" sz="3200" dirty="0" err="1" smtClean="0"/>
              <a:t>Latour</a:t>
            </a:r>
            <a:r>
              <a:rPr lang="en-US" sz="3200" dirty="0" smtClean="0"/>
              <a:t>: the distinction between nature and social</a:t>
            </a:r>
          </a:p>
          <a:p>
            <a:r>
              <a:rPr lang="en-US" sz="3200" dirty="0" smtClean="0"/>
              <a:t>Rethinking what science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/>
              <a:t>C</a:t>
            </a:r>
            <a:r>
              <a:rPr lang="en-US" sz="3000" dirty="0" smtClean="0"/>
              <a:t>ommunity, training, consensus building, anxiety to belong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Yet, competitive, critical; rule-bound and systematic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/>
              <a:t>Usable, cumulative, engineering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8309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1623</TotalTime>
  <Words>267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Slate</vt:lpstr>
      <vt:lpstr>HS-307</vt:lpstr>
      <vt:lpstr>An Overview</vt:lpstr>
      <vt:lpstr>‘Science Wars’</vt:lpstr>
      <vt:lpstr>Understanding the ‘science wars’: why and what is at stake</vt:lpstr>
      <vt:lpstr>Difficulty one: Matching up</vt:lpstr>
      <vt:lpstr>Difficulty two: Reduced to commonsense</vt:lpstr>
      <vt:lpstr>Puncturing natural science’s confidence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maithreyi</dc:creator>
  <cp:lastModifiedBy>maithreyi</cp:lastModifiedBy>
  <cp:revision>22</cp:revision>
  <dcterms:created xsi:type="dcterms:W3CDTF">2022-08-21T10:48:52Z</dcterms:created>
  <dcterms:modified xsi:type="dcterms:W3CDTF">2022-08-22T13:52:04Z</dcterms:modified>
</cp:coreProperties>
</file>