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47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57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74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26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8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868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84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35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36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9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39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2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5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0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24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9AD27D-75E8-49BC-BFE5-5E7864012B7F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995A20-A1A9-47E3-A1C1-10BAEB898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33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tionary.org/wiki/akin" TargetMode="External"/><Relationship Id="rId3" Type="http://schemas.openxmlformats.org/officeDocument/2006/relationships/hyperlink" Target="https://en.wiktionary.org/wiki/joining_in" TargetMode="External"/><Relationship Id="rId7" Type="http://schemas.openxmlformats.org/officeDocument/2006/relationships/hyperlink" Target="https://en.wiktionary.org/wiki/related" TargetMode="External"/><Relationship Id="rId12" Type="http://schemas.openxmlformats.org/officeDocument/2006/relationships/hyperlink" Target="https://en.wiktionary.org/wiki/confederate" TargetMode="External"/><Relationship Id="rId2" Type="http://schemas.openxmlformats.org/officeDocument/2006/relationships/hyperlink" Target="https://en.wiktionary.org/wiki/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tionary.org/wiki/kindred" TargetMode="External"/><Relationship Id="rId11" Type="http://schemas.openxmlformats.org/officeDocument/2006/relationships/hyperlink" Target="https://en.wiktionary.org/wiki/united" TargetMode="External"/><Relationship Id="rId5" Type="http://schemas.openxmlformats.org/officeDocument/2006/relationships/hyperlink" Target="https://en.wiktionary.org/wiki/associated" TargetMode="External"/><Relationship Id="rId10" Type="http://schemas.openxmlformats.org/officeDocument/2006/relationships/hyperlink" Target="https://en.wiktionary.org/wiki/allied" TargetMode="External"/><Relationship Id="rId4" Type="http://schemas.openxmlformats.org/officeDocument/2006/relationships/hyperlink" Target="https://en.wiktionary.org/wiki/partaking" TargetMode="External"/><Relationship Id="rId9" Type="http://schemas.openxmlformats.org/officeDocument/2006/relationships/hyperlink" Target="https://en.wiktionary.org/wiki/leagu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HS-307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Sociology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429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Three Modules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kind of an intellectual preoccupation is sociology?</a:t>
            </a:r>
          </a:p>
          <a:p>
            <a:r>
              <a:rPr lang="en-US" sz="4000" dirty="0" smtClean="0"/>
              <a:t>Describing the discipline of sociology</a:t>
            </a:r>
          </a:p>
          <a:p>
            <a:r>
              <a:rPr lang="en-US" sz="4000" dirty="0" smtClean="0"/>
              <a:t>What do sociologists do?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101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900" lvl="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ea"/>
                <a:cs typeface="+mn-cs"/>
              </a:rPr>
              <a:t/>
            </a:r>
            <a:br>
              <a:rPr lang="en-US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ea"/>
                <a:cs typeface="+mn-cs"/>
              </a:rPr>
            </a:br>
            <a:r>
              <a:rPr lang="en-US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ea"/>
                <a:cs typeface="+mn-cs"/>
              </a:rPr>
              <a:t>The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ea"/>
                <a:cs typeface="+mn-cs"/>
              </a:rPr>
              <a:t>word ‘sociology’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ea"/>
                <a:cs typeface="+mn-cs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Clr>
                <a:srgbClr val="DADADA"/>
              </a:buClr>
            </a:pPr>
            <a:r>
              <a:rPr lang="en-US" sz="3600" dirty="0" err="1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Socius</a:t>
            </a:r>
            <a:r>
              <a:rPr lang="en-US" sz="36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(Latin) </a:t>
            </a:r>
            <a:endParaRPr lang="en-IN" sz="3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lvl="2">
              <a:buClr>
                <a:srgbClr val="DADADA"/>
              </a:buClr>
            </a:pP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2"/>
              </a:rPr>
              <a:t>sharing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3"/>
              </a:rPr>
              <a:t>joining in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4"/>
              </a:rPr>
              <a:t>partaking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5"/>
              </a:rPr>
              <a:t>associated</a:t>
            </a:r>
            <a:endParaRPr lang="en-IN" sz="3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lvl="2">
              <a:buClr>
                <a:srgbClr val="DADADA"/>
              </a:buClr>
            </a:pP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6"/>
              </a:rPr>
              <a:t>kindred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7"/>
              </a:rPr>
              <a:t>related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8"/>
              </a:rPr>
              <a:t>akin</a:t>
            </a:r>
            <a:endParaRPr lang="en-IN" sz="3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lvl="2">
              <a:buClr>
                <a:srgbClr val="DADADA"/>
              </a:buClr>
            </a:pP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9"/>
              </a:rPr>
              <a:t>leagued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10"/>
              </a:rPr>
              <a:t>allied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11"/>
              </a:rPr>
              <a:t>united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 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12"/>
              </a:rPr>
              <a:t>confederate</a:t>
            </a:r>
            <a:endParaRPr lang="en-IN" sz="3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lvl="1">
              <a:buClr>
                <a:srgbClr val="DADADA"/>
              </a:buClr>
            </a:pP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‘logy’ (Greek): ‘the study of’</a:t>
            </a:r>
          </a:p>
          <a:p>
            <a:r>
              <a:rPr lang="en-US" sz="3600" dirty="0" smtClean="0"/>
              <a:t>Wonderment: both what appears before us in </a:t>
            </a:r>
            <a:r>
              <a:rPr lang="en-US" sz="3600" dirty="0" err="1" smtClean="0"/>
              <a:t>plainsight</a:t>
            </a:r>
            <a:r>
              <a:rPr lang="en-US" sz="3600" dirty="0" smtClean="0"/>
              <a:t>, and what is hidden</a:t>
            </a:r>
          </a:p>
          <a:p>
            <a:endParaRPr lang="en-US" sz="3600" dirty="0" smtClean="0"/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708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Systematic thinking about the social/society has perhaps always existed; but they are </a:t>
            </a:r>
            <a:r>
              <a:rPr lang="en-US" sz="2400" u="sng" dirty="0" smtClean="0"/>
              <a:t>pre-history</a:t>
            </a:r>
            <a:r>
              <a:rPr lang="en-US" sz="2400" dirty="0" smtClean="0"/>
              <a:t> of sociology</a:t>
            </a:r>
          </a:p>
          <a:p>
            <a:r>
              <a:rPr lang="en-US" sz="2400" dirty="0"/>
              <a:t>18</a:t>
            </a:r>
            <a:r>
              <a:rPr lang="en-US" sz="2400" baseline="30000" dirty="0"/>
              <a:t>th</a:t>
            </a:r>
            <a:r>
              <a:rPr lang="en-US" sz="2400" dirty="0"/>
              <a:t> century </a:t>
            </a:r>
            <a:r>
              <a:rPr lang="en-US" sz="2400" dirty="0" smtClean="0"/>
              <a:t>Europe (Enlightenment </a:t>
            </a:r>
            <a:r>
              <a:rPr lang="en-US" sz="2400" dirty="0"/>
              <a:t>imaginaries, Industrial </a:t>
            </a:r>
            <a:r>
              <a:rPr lang="en-US" sz="2400" dirty="0" smtClean="0"/>
              <a:t>Revolution/Technology/science, </a:t>
            </a:r>
            <a:r>
              <a:rPr lang="en-US" sz="2400" dirty="0"/>
              <a:t>Capitalism, Surveillance, Colonialism, Nation-State and knowledge, </a:t>
            </a:r>
            <a:r>
              <a:rPr lang="en-US" sz="2400" dirty="0" smtClean="0"/>
              <a:t>Modernity): the ‘cult of the individual’, </a:t>
            </a:r>
            <a:r>
              <a:rPr lang="en-US" sz="2400" dirty="0" err="1" smtClean="0"/>
              <a:t>rationalisation</a:t>
            </a:r>
            <a:r>
              <a:rPr lang="en-US" sz="2400" dirty="0" smtClean="0"/>
              <a:t>, disenchantment, (pure) class, statistics, ‘other cultures’</a:t>
            </a:r>
            <a:endParaRPr lang="en-US" sz="2400" dirty="0" smtClean="0"/>
          </a:p>
          <a:p>
            <a:r>
              <a:rPr lang="en-US" sz="2400" dirty="0" smtClean="0"/>
              <a:t>Social conditions appropriate for cultivating the “</a:t>
            </a:r>
            <a:r>
              <a:rPr lang="en-US" sz="2400" u="sng" dirty="0" smtClean="0"/>
              <a:t>art of mistrust</a:t>
            </a:r>
            <a:r>
              <a:rPr lang="en-US" sz="2400" dirty="0" smtClean="0"/>
              <a:t>”: religion’s  contraction (</a:t>
            </a:r>
            <a:r>
              <a:rPr lang="en-US" sz="2400" dirty="0" err="1" smtClean="0"/>
              <a:t>specialisation</a:t>
            </a:r>
            <a:r>
              <a:rPr lang="en-US" sz="2400" dirty="0" smtClean="0"/>
              <a:t>/</a:t>
            </a:r>
            <a:r>
              <a:rPr lang="en-US" sz="2400" dirty="0" err="1" smtClean="0"/>
              <a:t>expertism</a:t>
            </a:r>
            <a:r>
              <a:rPr lang="en-US" sz="2400" dirty="0" smtClean="0"/>
              <a:t>); weakening of the absolute state; </a:t>
            </a:r>
            <a:r>
              <a:rPr lang="en-US" sz="2400" dirty="0" err="1" smtClean="0"/>
              <a:t>rationalisation</a:t>
            </a:r>
            <a:r>
              <a:rPr lang="en-US" sz="2400" dirty="0" smtClean="0"/>
              <a:t> and </a:t>
            </a:r>
            <a:r>
              <a:rPr lang="en-US" sz="2400" dirty="0" err="1" smtClean="0"/>
              <a:t>historicisation</a:t>
            </a:r>
            <a:r>
              <a:rPr lang="en-US" sz="2400" dirty="0" smtClean="0"/>
              <a:t>/historicism</a:t>
            </a:r>
          </a:p>
          <a:p>
            <a:r>
              <a:rPr lang="en-US" sz="2400" dirty="0" smtClean="0"/>
              <a:t>Social and </a:t>
            </a:r>
            <a:r>
              <a:rPr lang="en-US" sz="2400" u="sng" dirty="0" smtClean="0"/>
              <a:t>sociological</a:t>
            </a:r>
            <a:r>
              <a:rPr lang="en-US" sz="2400" dirty="0" smtClean="0"/>
              <a:t> problems (‘solving’ v ‘understanding’): e.g., slums</a:t>
            </a:r>
          </a:p>
          <a:p>
            <a:r>
              <a:rPr lang="en-US" sz="2400" dirty="0" smtClean="0"/>
              <a:t>‘Debunking’: Not personal/ideological/political but </a:t>
            </a:r>
            <a:r>
              <a:rPr lang="en-US" sz="2400" u="sng" dirty="0" smtClean="0"/>
              <a:t>methodological</a:t>
            </a:r>
          </a:p>
          <a:p>
            <a:endParaRPr lang="en-US" sz="2800" dirty="0"/>
          </a:p>
          <a:p>
            <a:pPr marL="36900" indent="0">
              <a:buNone/>
            </a:pPr>
            <a:endParaRPr lang="en-US" sz="3200" dirty="0" smtClean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821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Plainsight</a:t>
            </a:r>
            <a:r>
              <a:rPr lang="en-US" dirty="0" smtClean="0"/>
              <a:t> and the hidden: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Miracle of ‘</a:t>
            </a:r>
            <a:r>
              <a:rPr lang="en-US" sz="3200" u="sng" dirty="0" smtClean="0"/>
              <a:t>falling</a:t>
            </a:r>
            <a:r>
              <a:rPr lang="en-US" sz="3200" dirty="0" smtClean="0"/>
              <a:t> in love’</a:t>
            </a:r>
          </a:p>
          <a:p>
            <a:r>
              <a:rPr lang="en-US" sz="3200" dirty="0" smtClean="0"/>
              <a:t>Religious diktats but also revolutionary utopia: Bolshevik Revolution</a:t>
            </a:r>
          </a:p>
          <a:p>
            <a:r>
              <a:rPr lang="en-US" sz="3200" dirty="0" smtClean="0"/>
              <a:t>But it is ‘natural’</a:t>
            </a:r>
          </a:p>
          <a:p>
            <a:r>
              <a:rPr lang="en-US" sz="3200" dirty="0" smtClean="0"/>
              <a:t>Bureaucracy</a:t>
            </a:r>
          </a:p>
          <a:p>
            <a:r>
              <a:rPr lang="en-US" sz="3200" dirty="0" smtClean="0"/>
              <a:t>A joke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4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2539</TotalTime>
  <Words>212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Slate</vt:lpstr>
      <vt:lpstr>HS-307</vt:lpstr>
      <vt:lpstr>Three Modules</vt:lpstr>
      <vt:lpstr> The word ‘sociology’ </vt:lpstr>
      <vt:lpstr>Beginnings</vt:lpstr>
      <vt:lpstr>Plainsight and the hidden: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HS-307</dc:title>
  <dc:creator>maithreyi</dc:creator>
  <cp:lastModifiedBy>maithreyi</cp:lastModifiedBy>
  <cp:revision>26</cp:revision>
  <dcterms:created xsi:type="dcterms:W3CDTF">2022-08-10T11:50:23Z</dcterms:created>
  <dcterms:modified xsi:type="dcterms:W3CDTF">2022-08-18T06:11:44Z</dcterms:modified>
</cp:coreProperties>
</file>